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7" r:id="rId4"/>
    <p:sldId id="258" r:id="rId5"/>
    <p:sldId id="259" r:id="rId6"/>
    <p:sldId id="260" r:id="rId7"/>
    <p:sldId id="261" r:id="rId8"/>
    <p:sldId id="262" r:id="rId9"/>
    <p:sldId id="263" r:id="rId10"/>
    <p:sldId id="264" r:id="rId11"/>
    <p:sldId id="265" r:id="rId12"/>
    <p:sldId id="266" r:id="rId13"/>
    <p:sldId id="267"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27"/>
  </p:normalViewPr>
  <p:slideViewPr>
    <p:cSldViewPr snapToGrid="0">
      <p:cViewPr varScale="1">
        <p:scale>
          <a:sx n="112" d="100"/>
          <a:sy n="112"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2D60B-8181-7B78-73C1-2EA8B5C670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CD5678-3100-ED57-D547-1AD20C8D5B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495EFA-C8BC-7332-0DF1-C83EFE45E99A}"/>
              </a:ext>
            </a:extLst>
          </p:cNvPr>
          <p:cNvSpPr>
            <a:spLocks noGrp="1"/>
          </p:cNvSpPr>
          <p:nvPr>
            <p:ph type="dt" sz="half" idx="10"/>
          </p:nvPr>
        </p:nvSpPr>
        <p:spPr/>
        <p:txBody>
          <a:bodyPr/>
          <a:lstStyle/>
          <a:p>
            <a:fld id="{D167E8E0-4B60-F74B-A3CB-E1F4E921DE34}" type="datetimeFigureOut">
              <a:rPr lang="en-US" smtClean="0"/>
              <a:t>5/8/24</a:t>
            </a:fld>
            <a:endParaRPr lang="en-US"/>
          </a:p>
        </p:txBody>
      </p:sp>
      <p:sp>
        <p:nvSpPr>
          <p:cNvPr id="5" name="Footer Placeholder 4">
            <a:extLst>
              <a:ext uri="{FF2B5EF4-FFF2-40B4-BE49-F238E27FC236}">
                <a16:creationId xmlns:a16="http://schemas.microsoft.com/office/drawing/2014/main" id="{37376C9F-B396-D3AE-D3FC-F1282B3E3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52405A-6429-DCEC-11D6-B17AC7966502}"/>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1817431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D06E-4BDE-3769-F32C-B6BAC2F11E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740DDC-81B7-5D47-EE47-BF2644B28A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BC8BC0-16CC-492A-3369-3A3554966BB8}"/>
              </a:ext>
            </a:extLst>
          </p:cNvPr>
          <p:cNvSpPr>
            <a:spLocks noGrp="1"/>
          </p:cNvSpPr>
          <p:nvPr>
            <p:ph type="dt" sz="half" idx="10"/>
          </p:nvPr>
        </p:nvSpPr>
        <p:spPr/>
        <p:txBody>
          <a:bodyPr/>
          <a:lstStyle/>
          <a:p>
            <a:fld id="{D167E8E0-4B60-F74B-A3CB-E1F4E921DE34}" type="datetimeFigureOut">
              <a:rPr lang="en-US" smtClean="0"/>
              <a:t>5/8/24</a:t>
            </a:fld>
            <a:endParaRPr lang="en-US"/>
          </a:p>
        </p:txBody>
      </p:sp>
      <p:sp>
        <p:nvSpPr>
          <p:cNvPr id="5" name="Footer Placeholder 4">
            <a:extLst>
              <a:ext uri="{FF2B5EF4-FFF2-40B4-BE49-F238E27FC236}">
                <a16:creationId xmlns:a16="http://schemas.microsoft.com/office/drawing/2014/main" id="{61DA00FE-827E-9638-74D9-AF623B3E33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1BB6FB-D890-210B-7128-4D4FAE49814E}"/>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3907790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391BD6-B977-8E2B-BCAE-BEB5D41DF2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9AD5D2-47B9-AA1F-37DA-4A6F757EA8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856B34-8937-FF72-787F-3F7AF0A2B9AD}"/>
              </a:ext>
            </a:extLst>
          </p:cNvPr>
          <p:cNvSpPr>
            <a:spLocks noGrp="1"/>
          </p:cNvSpPr>
          <p:nvPr>
            <p:ph type="dt" sz="half" idx="10"/>
          </p:nvPr>
        </p:nvSpPr>
        <p:spPr/>
        <p:txBody>
          <a:bodyPr/>
          <a:lstStyle/>
          <a:p>
            <a:fld id="{D167E8E0-4B60-F74B-A3CB-E1F4E921DE34}" type="datetimeFigureOut">
              <a:rPr lang="en-US" smtClean="0"/>
              <a:t>5/8/24</a:t>
            </a:fld>
            <a:endParaRPr lang="en-US"/>
          </a:p>
        </p:txBody>
      </p:sp>
      <p:sp>
        <p:nvSpPr>
          <p:cNvPr id="5" name="Footer Placeholder 4">
            <a:extLst>
              <a:ext uri="{FF2B5EF4-FFF2-40B4-BE49-F238E27FC236}">
                <a16:creationId xmlns:a16="http://schemas.microsoft.com/office/drawing/2014/main" id="{7227B698-4E85-D607-0E9A-983EA95F9B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C27BA6-8785-A74E-0C3F-77829F222ACD}"/>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336207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C3EB8-5A14-E1DE-E4E0-B129BF8465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8A413B-AE8B-A237-FAA1-B495620A6A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FD9D3F-0479-D156-E395-48654110CC67}"/>
              </a:ext>
            </a:extLst>
          </p:cNvPr>
          <p:cNvSpPr>
            <a:spLocks noGrp="1"/>
          </p:cNvSpPr>
          <p:nvPr>
            <p:ph type="dt" sz="half" idx="10"/>
          </p:nvPr>
        </p:nvSpPr>
        <p:spPr/>
        <p:txBody>
          <a:bodyPr/>
          <a:lstStyle/>
          <a:p>
            <a:fld id="{D167E8E0-4B60-F74B-A3CB-E1F4E921DE34}" type="datetimeFigureOut">
              <a:rPr lang="en-US" smtClean="0"/>
              <a:t>5/8/24</a:t>
            </a:fld>
            <a:endParaRPr lang="en-US"/>
          </a:p>
        </p:txBody>
      </p:sp>
      <p:sp>
        <p:nvSpPr>
          <p:cNvPr id="5" name="Footer Placeholder 4">
            <a:extLst>
              <a:ext uri="{FF2B5EF4-FFF2-40B4-BE49-F238E27FC236}">
                <a16:creationId xmlns:a16="http://schemas.microsoft.com/office/drawing/2014/main" id="{B7E6F982-B722-CDD7-1517-EA423F31C9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6CF91A-66EB-AEB4-9296-9B4ADB1D6C58}"/>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2222131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A7F81-2374-5F43-916E-9E0D044F2C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7D67F5-5724-6172-20FA-1A85F006B1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5F6094-BE6B-D71D-DE70-CB11D21EB555}"/>
              </a:ext>
            </a:extLst>
          </p:cNvPr>
          <p:cNvSpPr>
            <a:spLocks noGrp="1"/>
          </p:cNvSpPr>
          <p:nvPr>
            <p:ph type="dt" sz="half" idx="10"/>
          </p:nvPr>
        </p:nvSpPr>
        <p:spPr/>
        <p:txBody>
          <a:bodyPr/>
          <a:lstStyle/>
          <a:p>
            <a:fld id="{D167E8E0-4B60-F74B-A3CB-E1F4E921DE34}" type="datetimeFigureOut">
              <a:rPr lang="en-US" smtClean="0"/>
              <a:t>5/8/24</a:t>
            </a:fld>
            <a:endParaRPr lang="en-US"/>
          </a:p>
        </p:txBody>
      </p:sp>
      <p:sp>
        <p:nvSpPr>
          <p:cNvPr id="5" name="Footer Placeholder 4">
            <a:extLst>
              <a:ext uri="{FF2B5EF4-FFF2-40B4-BE49-F238E27FC236}">
                <a16:creationId xmlns:a16="http://schemas.microsoft.com/office/drawing/2014/main" id="{715E8DD9-46C6-4A83-0A6D-DCBD18EED8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A93783-396E-F42D-97D4-3F723A0AF07F}"/>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236746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4AB3D-9D4F-B578-4CE2-FFA207D5D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C47EEA-FDE1-68A6-08D8-D51FB4692F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ECF9CA-D6BB-2A79-3587-703EE44860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416C19-4984-3656-8738-FF519B2CD801}"/>
              </a:ext>
            </a:extLst>
          </p:cNvPr>
          <p:cNvSpPr>
            <a:spLocks noGrp="1"/>
          </p:cNvSpPr>
          <p:nvPr>
            <p:ph type="dt" sz="half" idx="10"/>
          </p:nvPr>
        </p:nvSpPr>
        <p:spPr/>
        <p:txBody>
          <a:bodyPr/>
          <a:lstStyle/>
          <a:p>
            <a:fld id="{D167E8E0-4B60-F74B-A3CB-E1F4E921DE34}" type="datetimeFigureOut">
              <a:rPr lang="en-US" smtClean="0"/>
              <a:t>5/8/24</a:t>
            </a:fld>
            <a:endParaRPr lang="en-US"/>
          </a:p>
        </p:txBody>
      </p:sp>
      <p:sp>
        <p:nvSpPr>
          <p:cNvPr id="6" name="Footer Placeholder 5">
            <a:extLst>
              <a:ext uri="{FF2B5EF4-FFF2-40B4-BE49-F238E27FC236}">
                <a16:creationId xmlns:a16="http://schemas.microsoft.com/office/drawing/2014/main" id="{585F1884-56B0-A37D-172A-D8883B6184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C08E0B-03AC-59FD-4670-010F782EE0A1}"/>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2218443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3870-950C-8CC2-44A1-D9A7705692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2C6A00-BCD3-4BFE-5F63-ED84F674A3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7A8130-3037-1E09-2B5D-AEF4F4F32F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D37B8F-BF73-C23A-80B4-DC11F9560F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376314-4D3A-FDBA-EFD1-C66A2B54C5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5069AC-C6B4-2E02-7034-9FE1084DC101}"/>
              </a:ext>
            </a:extLst>
          </p:cNvPr>
          <p:cNvSpPr>
            <a:spLocks noGrp="1"/>
          </p:cNvSpPr>
          <p:nvPr>
            <p:ph type="dt" sz="half" idx="10"/>
          </p:nvPr>
        </p:nvSpPr>
        <p:spPr/>
        <p:txBody>
          <a:bodyPr/>
          <a:lstStyle/>
          <a:p>
            <a:fld id="{D167E8E0-4B60-F74B-A3CB-E1F4E921DE34}" type="datetimeFigureOut">
              <a:rPr lang="en-US" smtClean="0"/>
              <a:t>5/8/24</a:t>
            </a:fld>
            <a:endParaRPr lang="en-US"/>
          </a:p>
        </p:txBody>
      </p:sp>
      <p:sp>
        <p:nvSpPr>
          <p:cNvPr id="8" name="Footer Placeholder 7">
            <a:extLst>
              <a:ext uri="{FF2B5EF4-FFF2-40B4-BE49-F238E27FC236}">
                <a16:creationId xmlns:a16="http://schemas.microsoft.com/office/drawing/2014/main" id="{E413C7FF-C11E-F904-4433-4C8F4C9BED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CF57DE-8A56-0502-2714-1912A50E7470}"/>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234125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95509-8679-8E12-EF22-E9D00634FB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F8A816-41CE-7D6F-2C44-65197292BCDB}"/>
              </a:ext>
            </a:extLst>
          </p:cNvPr>
          <p:cNvSpPr>
            <a:spLocks noGrp="1"/>
          </p:cNvSpPr>
          <p:nvPr>
            <p:ph type="dt" sz="half" idx="10"/>
          </p:nvPr>
        </p:nvSpPr>
        <p:spPr/>
        <p:txBody>
          <a:bodyPr/>
          <a:lstStyle/>
          <a:p>
            <a:fld id="{D167E8E0-4B60-F74B-A3CB-E1F4E921DE34}" type="datetimeFigureOut">
              <a:rPr lang="en-US" smtClean="0"/>
              <a:t>5/8/24</a:t>
            </a:fld>
            <a:endParaRPr lang="en-US"/>
          </a:p>
        </p:txBody>
      </p:sp>
      <p:sp>
        <p:nvSpPr>
          <p:cNvPr id="4" name="Footer Placeholder 3">
            <a:extLst>
              <a:ext uri="{FF2B5EF4-FFF2-40B4-BE49-F238E27FC236}">
                <a16:creationId xmlns:a16="http://schemas.microsoft.com/office/drawing/2014/main" id="{0FD1B190-3BC4-DB8D-E261-D4BC350FCE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5990CF-3EC2-60E6-197B-E9D8EA71D429}"/>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1818813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A232B1-F5CD-0B87-5189-BBD201B87E30}"/>
              </a:ext>
            </a:extLst>
          </p:cNvPr>
          <p:cNvSpPr>
            <a:spLocks noGrp="1"/>
          </p:cNvSpPr>
          <p:nvPr>
            <p:ph type="dt" sz="half" idx="10"/>
          </p:nvPr>
        </p:nvSpPr>
        <p:spPr/>
        <p:txBody>
          <a:bodyPr/>
          <a:lstStyle/>
          <a:p>
            <a:fld id="{D167E8E0-4B60-F74B-A3CB-E1F4E921DE34}" type="datetimeFigureOut">
              <a:rPr lang="en-US" smtClean="0"/>
              <a:t>5/8/24</a:t>
            </a:fld>
            <a:endParaRPr lang="en-US"/>
          </a:p>
        </p:txBody>
      </p:sp>
      <p:sp>
        <p:nvSpPr>
          <p:cNvPr id="3" name="Footer Placeholder 2">
            <a:extLst>
              <a:ext uri="{FF2B5EF4-FFF2-40B4-BE49-F238E27FC236}">
                <a16:creationId xmlns:a16="http://schemas.microsoft.com/office/drawing/2014/main" id="{BE0CD26C-36E6-D784-6F24-5F832969EE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5ADA0A-F1E6-A179-7099-38AF1AE750DE}"/>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1325958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DA28-C4FD-B6A7-ABBF-CB06B0FC98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294D0F-D13A-CB86-DFDB-C5B41411F3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CD185D-36B3-4F03-4B14-2A29A3897D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969C2F-DEFF-C40D-2F43-13F8F55314BB}"/>
              </a:ext>
            </a:extLst>
          </p:cNvPr>
          <p:cNvSpPr>
            <a:spLocks noGrp="1"/>
          </p:cNvSpPr>
          <p:nvPr>
            <p:ph type="dt" sz="half" idx="10"/>
          </p:nvPr>
        </p:nvSpPr>
        <p:spPr/>
        <p:txBody>
          <a:bodyPr/>
          <a:lstStyle/>
          <a:p>
            <a:fld id="{D167E8E0-4B60-F74B-A3CB-E1F4E921DE34}" type="datetimeFigureOut">
              <a:rPr lang="en-US" smtClean="0"/>
              <a:t>5/8/24</a:t>
            </a:fld>
            <a:endParaRPr lang="en-US"/>
          </a:p>
        </p:txBody>
      </p:sp>
      <p:sp>
        <p:nvSpPr>
          <p:cNvPr id="6" name="Footer Placeholder 5">
            <a:extLst>
              <a:ext uri="{FF2B5EF4-FFF2-40B4-BE49-F238E27FC236}">
                <a16:creationId xmlns:a16="http://schemas.microsoft.com/office/drawing/2014/main" id="{1F5D3141-03AF-A907-0D19-7D43FF941B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D23F4A-FD71-5851-0DE3-581A057F3373}"/>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1671316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04FBD-8B39-8054-F764-B32939D17B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4204CC-340C-86AD-3337-8DA74F905D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8D6110-71F5-4AB5-0AA4-E0389C43B1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3BB542-4A0A-8D07-7667-2D9E5A180AAF}"/>
              </a:ext>
            </a:extLst>
          </p:cNvPr>
          <p:cNvSpPr>
            <a:spLocks noGrp="1"/>
          </p:cNvSpPr>
          <p:nvPr>
            <p:ph type="dt" sz="half" idx="10"/>
          </p:nvPr>
        </p:nvSpPr>
        <p:spPr/>
        <p:txBody>
          <a:bodyPr/>
          <a:lstStyle/>
          <a:p>
            <a:fld id="{D167E8E0-4B60-F74B-A3CB-E1F4E921DE34}" type="datetimeFigureOut">
              <a:rPr lang="en-US" smtClean="0"/>
              <a:t>5/8/24</a:t>
            </a:fld>
            <a:endParaRPr lang="en-US"/>
          </a:p>
        </p:txBody>
      </p:sp>
      <p:sp>
        <p:nvSpPr>
          <p:cNvPr id="6" name="Footer Placeholder 5">
            <a:extLst>
              <a:ext uri="{FF2B5EF4-FFF2-40B4-BE49-F238E27FC236}">
                <a16:creationId xmlns:a16="http://schemas.microsoft.com/office/drawing/2014/main" id="{68D116D8-4E27-8E77-11A3-3FC618857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268587-6608-2F7A-AA0A-5ED5C0B733F9}"/>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56016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B023DB-58A5-89A2-9B45-4A9B85E3FA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259F90-69B1-29E3-81C1-5D6A3C4E62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7D3172-1193-5C6A-D336-CEDC478F43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7E8E0-4B60-F74B-A3CB-E1F4E921DE34}" type="datetimeFigureOut">
              <a:rPr lang="en-US" smtClean="0"/>
              <a:t>5/8/24</a:t>
            </a:fld>
            <a:endParaRPr lang="en-US"/>
          </a:p>
        </p:txBody>
      </p:sp>
      <p:sp>
        <p:nvSpPr>
          <p:cNvPr id="5" name="Footer Placeholder 4">
            <a:extLst>
              <a:ext uri="{FF2B5EF4-FFF2-40B4-BE49-F238E27FC236}">
                <a16:creationId xmlns:a16="http://schemas.microsoft.com/office/drawing/2014/main" id="{36BBB3E2-7FE8-49C8-9041-D104797B51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E943560-CC37-0C05-AA45-956DD8E3FC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21BF04-454F-3949-A82C-AF19786D432A}" type="slidenum">
              <a:rPr lang="en-US" smtClean="0"/>
              <a:t>‹#›</a:t>
            </a:fld>
            <a:endParaRPr lang="en-US"/>
          </a:p>
        </p:txBody>
      </p:sp>
    </p:spTree>
    <p:extLst>
      <p:ext uri="{BB962C8B-B14F-4D97-AF65-F5344CB8AC3E}">
        <p14:creationId xmlns:p14="http://schemas.microsoft.com/office/powerpoint/2010/main" val="484618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biblia.com/bible/esv/Matt%206.1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biblia.com/bible/esv/Luke%2019.1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6D8B34D-277A-CFA2-076B-11DF15BE7F1C}"/>
              </a:ext>
            </a:extLst>
          </p:cNvPr>
          <p:cNvSpPr>
            <a:spLocks noGrp="1"/>
          </p:cNvSpPr>
          <p:nvPr>
            <p:ph type="subTitle" idx="1"/>
          </p:nvPr>
        </p:nvSpPr>
        <p:spPr>
          <a:xfrm>
            <a:off x="1120140" y="4819487"/>
            <a:ext cx="9765030" cy="1655762"/>
          </a:xfrm>
        </p:spPr>
        <p:txBody>
          <a:bodyPr>
            <a:normAutofit/>
          </a:bodyPr>
          <a:lstStyle/>
          <a:p>
            <a:endParaRPr lang="en-CA" sz="1800" dirty="0">
              <a:effectLst/>
              <a:latin typeface="Times New Roman" panose="02020603050405020304" pitchFamily="18" charset="0"/>
              <a:ea typeface="Times New Roman" panose="02020603050405020304" pitchFamily="18" charset="0"/>
            </a:endParaRPr>
          </a:p>
          <a:p>
            <a:r>
              <a:rPr lang="en-US" sz="3200" b="1" dirty="0"/>
              <a:t>THE CHRISTIAN WORLDVIEW IS IRRELEVANT</a:t>
            </a:r>
          </a:p>
          <a:p>
            <a:r>
              <a:rPr lang="en-US" dirty="0"/>
              <a:t>20240512</a:t>
            </a:r>
          </a:p>
        </p:txBody>
      </p:sp>
      <p:pic>
        <p:nvPicPr>
          <p:cNvPr id="5" name="Picture 4" descr="A magnifying glass and text&#10;&#10;Description automatically generated">
            <a:extLst>
              <a:ext uri="{FF2B5EF4-FFF2-40B4-BE49-F238E27FC236}">
                <a16:creationId xmlns:a16="http://schemas.microsoft.com/office/drawing/2014/main" id="{DA0FBD43-A0C0-E88E-F79E-0C125D1F5041}"/>
              </a:ext>
            </a:extLst>
          </p:cNvPr>
          <p:cNvPicPr>
            <a:picLocks noChangeAspect="1"/>
          </p:cNvPicPr>
          <p:nvPr/>
        </p:nvPicPr>
        <p:blipFill>
          <a:blip r:embed="rId2"/>
          <a:stretch>
            <a:fillRect/>
          </a:stretch>
        </p:blipFill>
        <p:spPr>
          <a:xfrm>
            <a:off x="2027069" y="1816443"/>
            <a:ext cx="8137862" cy="2563984"/>
          </a:xfrm>
          <a:prstGeom prst="rect">
            <a:avLst/>
          </a:prstGeom>
        </p:spPr>
      </p:pic>
    </p:spTree>
    <p:extLst>
      <p:ext uri="{BB962C8B-B14F-4D97-AF65-F5344CB8AC3E}">
        <p14:creationId xmlns:p14="http://schemas.microsoft.com/office/powerpoint/2010/main" val="3150168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559C3C-26FA-522B-7E3F-EAF7D42708B2}"/>
              </a:ext>
            </a:extLst>
          </p:cNvPr>
          <p:cNvSpPr>
            <a:spLocks noGrp="1"/>
          </p:cNvSpPr>
          <p:nvPr>
            <p:ph idx="1"/>
          </p:nvPr>
        </p:nvSpPr>
        <p:spPr>
          <a:xfrm>
            <a:off x="295275" y="137160"/>
            <a:ext cx="11601450" cy="6537960"/>
          </a:xfrm>
        </p:spPr>
        <p:txBody>
          <a:bodyPr>
            <a:normAutofit/>
          </a:bodyPr>
          <a:lstStyle/>
          <a:p>
            <a:pPr indent="0" algn="ctr">
              <a:buNone/>
            </a:pPr>
            <a:endParaRPr lang="en-CA" sz="3200" b="1" dirty="0">
              <a:solidFill>
                <a:srgbClr val="000000"/>
              </a:solidFill>
              <a:effectLst/>
              <a:latin typeface="Calibri" panose="020F0502020204030204" pitchFamily="34" charset="0"/>
              <a:ea typeface="Times New Roman" panose="02020603050405020304" pitchFamily="18" charset="0"/>
            </a:endParaRPr>
          </a:p>
          <a:p>
            <a:pPr marL="0" lvl="0" indent="0" algn="ctr">
              <a:buSzPts val="1100"/>
              <a:buNone/>
            </a:pPr>
            <a:endParaRPr lang="en-CA" sz="1800" i="1" dirty="0">
              <a:solidFill>
                <a:srgbClr val="212121"/>
              </a:solidFill>
              <a:effectLst/>
              <a:latin typeface="Calibri" panose="020F0502020204030204" pitchFamily="34" charset="0"/>
              <a:ea typeface="Times New Roman" panose="02020603050405020304" pitchFamily="18" charset="0"/>
            </a:endParaRPr>
          </a:p>
          <a:p>
            <a:pPr marL="0" lvl="0" indent="0" algn="ctr">
              <a:buSzPts val="1100"/>
              <a:buNone/>
            </a:pPr>
            <a:endParaRPr lang="en-CA" sz="1800" i="1" dirty="0">
              <a:solidFill>
                <a:srgbClr val="212121"/>
              </a:solidFill>
              <a:latin typeface="Calibri" panose="020F0502020204030204" pitchFamily="34" charset="0"/>
              <a:ea typeface="Times New Roman" panose="02020603050405020304" pitchFamily="18" charset="0"/>
            </a:endParaRPr>
          </a:p>
          <a:p>
            <a:pPr marL="0" lvl="0" indent="0" algn="ctr">
              <a:buSzPts val="1100"/>
              <a:buNone/>
            </a:pPr>
            <a:endParaRPr lang="en-CA" sz="1800" i="1" dirty="0">
              <a:solidFill>
                <a:srgbClr val="212121"/>
              </a:solidFill>
              <a:effectLst/>
              <a:latin typeface="Calibri" panose="020F0502020204030204" pitchFamily="34" charset="0"/>
              <a:ea typeface="Times New Roman" panose="02020603050405020304" pitchFamily="18" charset="0"/>
            </a:endParaRPr>
          </a:p>
          <a:p>
            <a:pPr marL="0" indent="0" algn="ctr">
              <a:buNone/>
            </a:pPr>
            <a:endParaRPr lang="en-CA" sz="3200" dirty="0">
              <a:solidFill>
                <a:srgbClr val="000000"/>
              </a:solidFill>
              <a:effectLst/>
              <a:latin typeface="Calibri" panose="020F0502020204030204" pitchFamily="34" charset="0"/>
              <a:ea typeface="Times New Roman" panose="02020603050405020304" pitchFamily="18" charset="0"/>
            </a:endParaRPr>
          </a:p>
          <a:p>
            <a:pPr marL="0" indent="0" algn="ctr">
              <a:buNone/>
            </a:pPr>
            <a:r>
              <a:rPr lang="en-CA" sz="36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Do you find the truth illustrated in this parable </a:t>
            </a:r>
          </a:p>
          <a:p>
            <a:pPr marL="0" indent="0" algn="ctr">
              <a:buNone/>
            </a:pPr>
            <a:r>
              <a:rPr lang="en-CA" sz="36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difficult to believe?  Why or why not?   </a:t>
            </a:r>
          </a:p>
          <a:p>
            <a:pPr marL="0" indent="0" algn="ctr">
              <a:buNone/>
            </a:pPr>
            <a:endPar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How have you experience this truth in your own life?</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316509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B0C8EA-C25D-B028-DF36-234FE13B5AC0}"/>
              </a:ext>
            </a:extLst>
          </p:cNvPr>
          <p:cNvSpPr>
            <a:spLocks noGrp="1"/>
          </p:cNvSpPr>
          <p:nvPr>
            <p:ph idx="1"/>
          </p:nvPr>
        </p:nvSpPr>
        <p:spPr>
          <a:xfrm>
            <a:off x="114300" y="80010"/>
            <a:ext cx="11978639" cy="6777990"/>
          </a:xfrm>
        </p:spPr>
        <p:txBody>
          <a:bodyPr>
            <a:normAutofit/>
          </a:bodyPr>
          <a:lstStyle/>
          <a:p>
            <a:pPr marL="0" indent="0" algn="ctr">
              <a:buNone/>
            </a:pPr>
            <a:endPar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CA" sz="3200"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600" b="1" dirty="0">
                <a:solidFill>
                  <a:srgbClr val="212121"/>
                </a:solidFill>
                <a:effectLst/>
                <a:latin typeface="Calibri" panose="020F0502020204030204" pitchFamily="34" charset="0"/>
                <a:ea typeface="Times New Roman" panose="02020603050405020304" pitchFamily="18" charset="0"/>
              </a:rPr>
              <a:t>ALREADY AND NOT YET </a:t>
            </a:r>
            <a:r>
              <a:rPr lang="en-CA" sz="3600" dirty="0">
                <a:solidFill>
                  <a:srgbClr val="212121"/>
                </a:solidFill>
                <a:effectLst/>
                <a:latin typeface="Calibri" panose="020F0502020204030204" pitchFamily="34" charset="0"/>
                <a:ea typeface="Times New Roman" panose="02020603050405020304" pitchFamily="18" charset="0"/>
              </a:rPr>
              <a:t> </a:t>
            </a:r>
            <a:endParaRPr lang="en-CA" sz="3600" dirty="0">
              <a:effectLst/>
              <a:latin typeface="Times New Roman" panose="02020603050405020304" pitchFamily="18" charset="0"/>
              <a:ea typeface="Times New Roman" panose="02020603050405020304" pitchFamily="18" charset="0"/>
            </a:endParaRP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The picture you get in the Gospels </a:t>
            </a: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as Jesus unfolds the teachings of the Kingdom </a:t>
            </a: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is that it is both present and it is still future. </a:t>
            </a: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In fact, this is what he means </a:t>
            </a: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when he says that the mystery of the Kingdom is here — </a:t>
            </a: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presence without consummation.</a:t>
            </a:r>
            <a:endParaRPr lang="en-CA" sz="3600" dirty="0">
              <a:effectLst/>
              <a:latin typeface="Times New Roman" panose="02020603050405020304" pitchFamily="18" charset="0"/>
              <a:ea typeface="Times New Roman" panose="02020603050405020304" pitchFamily="18" charset="0"/>
            </a:endParaRPr>
          </a:p>
          <a:p>
            <a:pPr marL="0" indent="0" algn="ctr">
              <a:buNone/>
            </a:pPr>
            <a:endParaRPr lang="en-CA" sz="3600" dirty="0">
              <a:effectLst/>
              <a:latin typeface="Calibri" panose="020F0502020204030204" pitchFamily="34" charset="0"/>
              <a:ea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40075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69AF40-EA61-0E4E-16B7-F355663AD61C}"/>
              </a:ext>
            </a:extLst>
          </p:cNvPr>
          <p:cNvSpPr>
            <a:spLocks noGrp="1"/>
          </p:cNvSpPr>
          <p:nvPr>
            <p:ph idx="1"/>
          </p:nvPr>
        </p:nvSpPr>
        <p:spPr>
          <a:xfrm>
            <a:off x="183381" y="0"/>
            <a:ext cx="11825237" cy="6663690"/>
          </a:xfrm>
        </p:spPr>
        <p:txBody>
          <a:bodyPr>
            <a:normAutofit fontScale="92500" lnSpcReduction="20000"/>
          </a:bodyPr>
          <a:lstStyle/>
          <a:p>
            <a:pPr marL="0" indent="0" algn="ctr">
              <a:buNone/>
            </a:pPr>
            <a:endParaRPr lang="en-CA" sz="3200" b="1" kern="1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lvl="0" indent="0" algn="ctr">
              <a:buSzPts val="1100"/>
              <a:buNone/>
            </a:pPr>
            <a:endParaRPr lang="en-CA" sz="3200" i="1"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For example, you can hear the future dimension </a:t>
            </a: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of the Kingdom in the Lord’s Prayer: </a:t>
            </a: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“Your kingdom come” (</a:t>
            </a:r>
            <a:r>
              <a:rPr lang="en-CA" sz="3600" u="sng" dirty="0">
                <a:solidFill>
                  <a:srgbClr val="0078D7"/>
                </a:solidFill>
                <a:effectLst/>
                <a:latin typeface="Calibri" panose="020F0502020204030204" pitchFamily="34" charset="0"/>
                <a:ea typeface="Times New Roman" panose="02020603050405020304" pitchFamily="18" charset="0"/>
                <a:hlinkClick r:id="rId2" tooltip="https://biblia.com/bible/esv/Matt%206.10"/>
              </a:rPr>
              <a:t>Matthew 6:10</a:t>
            </a:r>
            <a:r>
              <a:rPr lang="en-CA" sz="3600" dirty="0">
                <a:solidFill>
                  <a:srgbClr val="212121"/>
                </a:solidFill>
                <a:effectLst/>
                <a:latin typeface="Calibri" panose="020F0502020204030204" pitchFamily="34" charset="0"/>
                <a:ea typeface="Times New Roman" panose="02020603050405020304" pitchFamily="18" charset="0"/>
              </a:rPr>
              <a:t>). </a:t>
            </a: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We should pray that every day. </a:t>
            </a: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Bring the Kingdom, Lord. </a:t>
            </a: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It’s not here the way we want it to be. Bring your Kingdom. </a:t>
            </a: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Bring your reign fully in people’s lives, in my life, in the world.</a:t>
            </a:r>
            <a:endParaRPr lang="en-CA" sz="3600" dirty="0">
              <a:effectLst/>
              <a:latin typeface="Times New Roman" panose="02020603050405020304" pitchFamily="18" charset="0"/>
              <a:ea typeface="Times New Roman" panose="02020603050405020304" pitchFamily="18" charset="0"/>
            </a:endParaRPr>
          </a:p>
          <a:p>
            <a:pPr marL="0" indent="0" algn="ctr">
              <a:buNone/>
            </a:pPr>
            <a:endParaRPr lang="en-CA" sz="3600"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do you think of this idea that we should pray regularly </a:t>
            </a:r>
          </a:p>
          <a:p>
            <a:pPr marL="0" indent="0" algn="ctr">
              <a:buNone/>
            </a:pP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for God’s Kingdom to come?      </a:t>
            </a:r>
          </a:p>
          <a:p>
            <a:pPr marL="0" indent="0" algn="ctr">
              <a:buNone/>
            </a:pP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might this look like in your prayer life?</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CA" sz="1800" dirty="0">
                <a:solidFill>
                  <a:srgbClr val="212121"/>
                </a:solidFill>
                <a:effectLst/>
                <a:latin typeface="Calibri" panose="020F0502020204030204" pitchFamily="34"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96123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4270E6-6244-4DAE-2E33-4BA55AEA3B8C}"/>
              </a:ext>
            </a:extLst>
          </p:cNvPr>
          <p:cNvSpPr>
            <a:spLocks noGrp="1"/>
          </p:cNvSpPr>
          <p:nvPr>
            <p:ph idx="1"/>
          </p:nvPr>
        </p:nvSpPr>
        <p:spPr>
          <a:xfrm>
            <a:off x="182880" y="171450"/>
            <a:ext cx="11807190" cy="6583680"/>
          </a:xfrm>
        </p:spPr>
        <p:txBody>
          <a:bodyPr>
            <a:normAutofit fontScale="92500" lnSpcReduction="10000"/>
          </a:bodyPr>
          <a:lstStyle/>
          <a:p>
            <a:pPr marL="0" indent="0">
              <a:buNone/>
            </a:pPr>
            <a:endParaRPr lang="en-CA" sz="3200" dirty="0">
              <a:solidFill>
                <a:srgbClr val="000000"/>
              </a:solidFill>
              <a:effectLst/>
              <a:highlight>
                <a:srgbClr val="FFFFFF"/>
              </a:highlight>
              <a:latin typeface="Calibri" panose="020F0502020204030204" pitchFamily="34" charset="0"/>
              <a:ea typeface="Times New Roman" panose="02020603050405020304" pitchFamily="18" charset="0"/>
            </a:endParaRPr>
          </a:p>
          <a:p>
            <a:pPr marL="0" indent="0" algn="ctr">
              <a:buNone/>
            </a:pPr>
            <a:endParaRPr lang="en-CA" sz="3200" dirty="0">
              <a:solidFill>
                <a:srgbClr val="000000"/>
              </a:solidFill>
              <a:latin typeface="Calibri" panose="020F0502020204030204" pitchFamily="34" charset="0"/>
              <a:ea typeface="Times New Roman" panose="02020603050405020304" pitchFamily="18" charset="0"/>
            </a:endParaRP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In </a:t>
            </a:r>
            <a:r>
              <a:rPr lang="en-CA" sz="3600" u="sng" dirty="0">
                <a:solidFill>
                  <a:srgbClr val="0078D7"/>
                </a:solidFill>
                <a:effectLst/>
                <a:latin typeface="Calibri" panose="020F0502020204030204" pitchFamily="34" charset="0"/>
                <a:ea typeface="Times New Roman" panose="02020603050405020304" pitchFamily="18" charset="0"/>
                <a:hlinkClick r:id="rId2" tooltip="https://biblia.com/bible/esv/Luke%2019.11"/>
              </a:rPr>
              <a:t>Luke 19:11</a:t>
            </a:r>
            <a:r>
              <a:rPr lang="en-CA" sz="3600" dirty="0">
                <a:solidFill>
                  <a:srgbClr val="212121"/>
                </a:solidFill>
                <a:effectLst/>
                <a:latin typeface="Calibri" panose="020F0502020204030204" pitchFamily="34" charset="0"/>
                <a:ea typeface="Times New Roman" panose="02020603050405020304" pitchFamily="18" charset="0"/>
              </a:rPr>
              <a:t>, Jesus proceeded to tell a parable because he was near Jerusalem, but the people supposed that the Kingdom of God was to appear immediately. But Jesus knew it was not coming immediately. The Kingdom of God is not going to appear immediately, and yet repeatedly, Jesus says, “The Kingdom is at hand. Repent, for the Kingdom of God is at hand.”</a:t>
            </a:r>
            <a:r>
              <a:rPr lang="en-CA" sz="3600" dirty="0">
                <a:effectLst/>
              </a:rPr>
              <a:t> </a:t>
            </a:r>
          </a:p>
          <a:p>
            <a:pPr marL="0" indent="0" algn="ctr">
              <a:buNone/>
            </a:pPr>
            <a:endParaRPr lang="en-CA" sz="3600" dirty="0"/>
          </a:p>
          <a:p>
            <a:pPr marL="0" indent="0" algn="ctr">
              <a:buNone/>
            </a:pP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does it mean that the Kingdom is already and not yet here?</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CA" sz="3600" dirty="0"/>
          </a:p>
          <a:p>
            <a:pPr marL="0" indent="0" algn="ctr">
              <a:buNone/>
            </a:pP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is a key takeaway for you from the study </a:t>
            </a:r>
          </a:p>
          <a:p>
            <a:pPr marL="0" indent="0" algn="ctr">
              <a:buNone/>
            </a:pP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about the Kingdom of God?</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57453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BBD40D-8418-BB7C-5DFC-5B74B7112583}"/>
              </a:ext>
            </a:extLst>
          </p:cNvPr>
          <p:cNvSpPr>
            <a:spLocks noGrp="1"/>
          </p:cNvSpPr>
          <p:nvPr>
            <p:ph idx="1"/>
          </p:nvPr>
        </p:nvSpPr>
        <p:spPr>
          <a:xfrm>
            <a:off x="91440" y="1253331"/>
            <a:ext cx="11944350" cy="4351338"/>
          </a:xfrm>
        </p:spPr>
        <p:txBody>
          <a:bodyPr>
            <a:normAutofit/>
          </a:bodyPr>
          <a:lstStyle/>
          <a:p>
            <a:pPr marL="0" indent="0" algn="ctr">
              <a:buNone/>
            </a:pPr>
            <a:r>
              <a:rPr lang="en-CA" sz="3200" b="1" u="sng" dirty="0">
                <a:solidFill>
                  <a:srgbClr val="212121"/>
                </a:solidFill>
                <a:effectLst/>
                <a:latin typeface="Calibri" panose="020F0502020204030204" pitchFamily="34" charset="0"/>
                <a:ea typeface="Times New Roman" panose="02020603050405020304" pitchFamily="18" charset="0"/>
              </a:rPr>
              <a:t>PRAYER</a:t>
            </a: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 </a:t>
            </a: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For your prayer time, thank God for his Kingdom </a:t>
            </a: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He is building in your life and in the world.    </a:t>
            </a: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Ask Him for wisdom and power to live well </a:t>
            </a: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as citizens of his Kingdom.     </a:t>
            </a:r>
            <a:endParaRPr lang="en-CA" sz="3600" dirty="0">
              <a:effectLst/>
              <a:latin typeface="Times New Roman" panose="02020603050405020304" pitchFamily="18" charset="0"/>
              <a:ea typeface="Times New Roman" panose="02020603050405020304" pitchFamily="18" charset="0"/>
            </a:endParaRPr>
          </a:p>
          <a:p>
            <a:pPr marL="0" indent="0" algn="ctr">
              <a:buNone/>
            </a:pPr>
            <a:r>
              <a:rPr lang="en-CA" sz="3600" dirty="0">
                <a:effectLst/>
                <a:latin typeface="Times New Roman" panose="02020603050405020304" pitchFamily="18" charset="0"/>
                <a:ea typeface="Times New Roman" panose="02020603050405020304" pitchFamily="18" charset="0"/>
              </a:rPr>
              <a:t> </a:t>
            </a:r>
          </a:p>
          <a:p>
            <a:pPr marL="0" indent="0" algn="ctr">
              <a:buNone/>
            </a:pPr>
            <a:endParaRPr lang="en-CA"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7937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F495CB-F57E-EBE2-703A-C3C9D5FB62F6}"/>
              </a:ext>
            </a:extLst>
          </p:cNvPr>
          <p:cNvSpPr>
            <a:spLocks noGrp="1"/>
          </p:cNvSpPr>
          <p:nvPr>
            <p:ph idx="1"/>
          </p:nvPr>
        </p:nvSpPr>
        <p:spPr>
          <a:xfrm>
            <a:off x="180475" y="108284"/>
            <a:ext cx="11851104" cy="6665495"/>
          </a:xfrm>
        </p:spPr>
        <p:txBody>
          <a:bodyPr>
            <a:normAutofit fontScale="92500" lnSpcReduction="10000"/>
          </a:bodyPr>
          <a:lstStyle/>
          <a:p>
            <a:pPr marL="0" indent="0" algn="ctr">
              <a:buNone/>
            </a:pPr>
            <a:endParaRPr lang="en-CA" sz="3200" kern="100" dirty="0">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CA" sz="3600" kern="0" dirty="0">
                <a:effectLst/>
                <a:ea typeface="Times New Roman" panose="02020603050405020304" pitchFamily="18" charset="0"/>
                <a:cs typeface="Aptos" panose="020B0004020202020204" pitchFamily="34" charset="0"/>
              </a:rPr>
              <a:t>Welcome back to our series, Skeptics Welcome, </a:t>
            </a:r>
          </a:p>
          <a:p>
            <a:pPr marL="0" indent="0" algn="ctr">
              <a:buNone/>
            </a:pPr>
            <a:r>
              <a:rPr lang="en-CA" sz="3600" kern="0" dirty="0">
                <a:effectLst/>
                <a:ea typeface="Times New Roman" panose="02020603050405020304" pitchFamily="18" charset="0"/>
                <a:cs typeface="Aptos" panose="020B0004020202020204" pitchFamily="34" charset="0"/>
              </a:rPr>
              <a:t>where we have been looking at common doubts or objections </a:t>
            </a:r>
          </a:p>
          <a:p>
            <a:pPr marL="0" indent="0" algn="ctr">
              <a:buNone/>
            </a:pPr>
            <a:r>
              <a:rPr lang="en-CA" sz="3600" kern="0" dirty="0">
                <a:effectLst/>
                <a:ea typeface="Times New Roman" panose="02020603050405020304" pitchFamily="18" charset="0"/>
                <a:cs typeface="Aptos" panose="020B0004020202020204" pitchFamily="34" charset="0"/>
              </a:rPr>
              <a:t>skeptics have to the Christian faith and how we can respond.    </a:t>
            </a:r>
          </a:p>
          <a:p>
            <a:pPr marL="0" indent="0" algn="ctr">
              <a:buNone/>
            </a:pPr>
            <a:r>
              <a:rPr lang="en-CA" sz="3600" kern="0" dirty="0">
                <a:effectLst/>
                <a:ea typeface="Times New Roman" panose="02020603050405020304" pitchFamily="18" charset="0"/>
                <a:cs typeface="Aptos" panose="020B0004020202020204" pitchFamily="34" charset="0"/>
              </a:rPr>
              <a:t>For the final week of our </a:t>
            </a:r>
            <a:r>
              <a:rPr lang="en-CA" sz="3600" kern="0" dirty="0" err="1">
                <a:effectLst/>
                <a:ea typeface="Times New Roman" panose="02020603050405020304" pitchFamily="18" charset="0"/>
                <a:cs typeface="Aptos" panose="020B0004020202020204" pitchFamily="34" charset="0"/>
              </a:rPr>
              <a:t>LifeGroup</a:t>
            </a:r>
            <a:r>
              <a:rPr lang="en-CA" sz="3600" kern="0" dirty="0">
                <a:effectLst/>
                <a:ea typeface="Times New Roman" panose="02020603050405020304" pitchFamily="18" charset="0"/>
                <a:cs typeface="Aptos" panose="020B0004020202020204" pitchFamily="34" charset="0"/>
              </a:rPr>
              <a:t> study for this series, we are </a:t>
            </a:r>
          </a:p>
          <a:p>
            <a:pPr marL="0" indent="0" algn="ctr">
              <a:buNone/>
            </a:pPr>
            <a:r>
              <a:rPr lang="en-CA" sz="3600" kern="0" dirty="0">
                <a:effectLst/>
                <a:ea typeface="Times New Roman" panose="02020603050405020304" pitchFamily="18" charset="0"/>
                <a:cs typeface="Aptos" panose="020B0004020202020204" pitchFamily="34" charset="0"/>
              </a:rPr>
              <a:t>looking at this objection – The Christian Worldview is Irrelevant.    </a:t>
            </a:r>
          </a:p>
          <a:p>
            <a:pPr marL="0" indent="0" algn="ctr">
              <a:buNone/>
            </a:pPr>
            <a:r>
              <a:rPr lang="en-CA" sz="3600" kern="0" dirty="0">
                <a:effectLst/>
                <a:ea typeface="Times New Roman" panose="02020603050405020304" pitchFamily="18" charset="0"/>
                <a:cs typeface="Aptos" panose="020B0004020202020204" pitchFamily="34" charset="0"/>
              </a:rPr>
              <a:t>The Christian narrative is not just about hope after death </a:t>
            </a:r>
          </a:p>
          <a:p>
            <a:pPr marL="0" indent="0" algn="ctr">
              <a:buNone/>
            </a:pPr>
            <a:r>
              <a:rPr lang="en-CA" sz="3600" kern="0" dirty="0">
                <a:effectLst/>
                <a:ea typeface="Times New Roman" panose="02020603050405020304" pitchFamily="18" charset="0"/>
                <a:cs typeface="Aptos" panose="020B0004020202020204" pitchFamily="34" charset="0"/>
              </a:rPr>
              <a:t>but about a kingdom that is here and now.  </a:t>
            </a:r>
          </a:p>
          <a:p>
            <a:pPr marL="0" indent="0" algn="ctr">
              <a:buNone/>
            </a:pPr>
            <a:r>
              <a:rPr lang="en-CA" sz="3600" kern="0" dirty="0">
                <a:effectLst/>
                <a:ea typeface="Times New Roman" panose="02020603050405020304" pitchFamily="18" charset="0"/>
                <a:cs typeface="Aptos" panose="020B0004020202020204" pitchFamily="34" charset="0"/>
              </a:rPr>
              <a:t>It's hope for today and the future.  </a:t>
            </a:r>
          </a:p>
          <a:p>
            <a:pPr marL="0" indent="0" algn="ctr">
              <a:buNone/>
            </a:pPr>
            <a:r>
              <a:rPr lang="en-CA" sz="3600" kern="0" dirty="0">
                <a:effectLst/>
                <a:ea typeface="Times New Roman" panose="02020603050405020304" pitchFamily="18" charset="0"/>
                <a:cs typeface="Aptos" panose="020B0004020202020204" pitchFamily="34" charset="0"/>
              </a:rPr>
              <a:t>Followers of Jesus are called to live as disciples of the Kingdom.     </a:t>
            </a:r>
          </a:p>
          <a:p>
            <a:pPr marL="0" indent="0" algn="ctr">
              <a:buNone/>
            </a:pPr>
            <a:r>
              <a:rPr lang="en-CA" sz="3600" kern="0" dirty="0">
                <a:effectLst/>
                <a:ea typeface="Times New Roman" panose="02020603050405020304" pitchFamily="18" charset="0"/>
                <a:cs typeface="Aptos" panose="020B0004020202020204" pitchFamily="34" charset="0"/>
              </a:rPr>
              <a:t>For this study, we’ll focus on what God’s Kingdom is </a:t>
            </a:r>
          </a:p>
          <a:p>
            <a:pPr marL="0" indent="0" algn="ctr">
              <a:buNone/>
            </a:pPr>
            <a:r>
              <a:rPr lang="en-CA" sz="3600" kern="0" dirty="0">
                <a:effectLst/>
                <a:ea typeface="Times New Roman" panose="02020603050405020304" pitchFamily="18" charset="0"/>
                <a:cs typeface="Aptos" panose="020B0004020202020204" pitchFamily="34" charset="0"/>
              </a:rPr>
              <a:t>and how to live as members of the Kingdom of God. </a:t>
            </a:r>
            <a:endParaRPr lang="en-US" sz="3600" dirty="0"/>
          </a:p>
        </p:txBody>
      </p:sp>
    </p:spTree>
    <p:extLst>
      <p:ext uri="{BB962C8B-B14F-4D97-AF65-F5344CB8AC3E}">
        <p14:creationId xmlns:p14="http://schemas.microsoft.com/office/powerpoint/2010/main" val="2913295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DC5D54-DF1C-6758-0981-F5EC86D1A16D}"/>
              </a:ext>
            </a:extLst>
          </p:cNvPr>
          <p:cNvSpPr>
            <a:spLocks noGrp="1"/>
          </p:cNvSpPr>
          <p:nvPr>
            <p:ph idx="1"/>
          </p:nvPr>
        </p:nvSpPr>
        <p:spPr>
          <a:xfrm>
            <a:off x="91440" y="171450"/>
            <a:ext cx="12001500" cy="6537960"/>
          </a:xfrm>
        </p:spPr>
        <p:txBody>
          <a:bodyPr>
            <a:normAutofit lnSpcReduction="10000"/>
          </a:bodyPr>
          <a:lstStyle/>
          <a:p>
            <a:pPr marL="0" indent="0" algn="ctr">
              <a:buNone/>
            </a:pPr>
            <a:r>
              <a:rPr lang="en-CA" sz="3600" u="sng" dirty="0">
                <a:effectLst/>
                <a:ea typeface="Times New Roman" panose="02020603050405020304" pitchFamily="18" charset="0"/>
                <a:cs typeface="Aptos" panose="020B0004020202020204" pitchFamily="34" charset="0"/>
              </a:rPr>
              <a:t>Living with Focus</a:t>
            </a:r>
            <a:endParaRPr lang="en-CA" sz="3600" dirty="0">
              <a:effectLst/>
              <a:ea typeface="Times New Roman" panose="02020603050405020304" pitchFamily="18" charset="0"/>
            </a:endParaRPr>
          </a:p>
          <a:p>
            <a:pPr marL="0" indent="0" algn="ctr">
              <a:buNone/>
            </a:pPr>
            <a:r>
              <a:rPr lang="en-CA" sz="3600" dirty="0">
                <a:effectLst/>
                <a:ea typeface="Times New Roman" panose="02020603050405020304" pitchFamily="18" charset="0"/>
                <a:cs typeface="Aptos" panose="020B0004020202020204" pitchFamily="34" charset="0"/>
              </a:rPr>
              <a:t>Think of someone in your life </a:t>
            </a:r>
          </a:p>
          <a:p>
            <a:pPr marL="0" indent="0" algn="ctr">
              <a:buNone/>
            </a:pPr>
            <a:r>
              <a:rPr lang="en-CA" sz="3600" dirty="0">
                <a:effectLst/>
                <a:ea typeface="Times New Roman" panose="02020603050405020304" pitchFamily="18" charset="0"/>
                <a:cs typeface="Aptos" panose="020B0004020202020204" pitchFamily="34" charset="0"/>
              </a:rPr>
              <a:t>who you would say lives with focus.   </a:t>
            </a:r>
          </a:p>
          <a:p>
            <a:pPr marL="0" indent="0" algn="ctr">
              <a:buNone/>
            </a:pPr>
            <a:r>
              <a:rPr lang="en-CA" sz="3600" dirty="0">
                <a:effectLst/>
                <a:ea typeface="Times New Roman" panose="02020603050405020304" pitchFamily="18" charset="0"/>
                <a:cs typeface="Aptos" panose="020B0004020202020204" pitchFamily="34" charset="0"/>
              </a:rPr>
              <a:t>This is a person who has a plan for how they live </a:t>
            </a:r>
          </a:p>
          <a:p>
            <a:pPr marL="0" indent="0" algn="ctr">
              <a:buNone/>
            </a:pPr>
            <a:r>
              <a:rPr lang="en-CA" sz="3600" dirty="0">
                <a:effectLst/>
                <a:ea typeface="Times New Roman" panose="02020603050405020304" pitchFamily="18" charset="0"/>
                <a:cs typeface="Aptos" panose="020B0004020202020204" pitchFamily="34" charset="0"/>
              </a:rPr>
              <a:t>and that plan is obvious to those around them.   </a:t>
            </a:r>
          </a:p>
          <a:p>
            <a:pPr marL="0" indent="0" algn="ctr">
              <a:buNone/>
            </a:pPr>
            <a:r>
              <a:rPr lang="en-CA" sz="3600" dirty="0">
                <a:effectLst/>
                <a:ea typeface="Times New Roman" panose="02020603050405020304" pitchFamily="18" charset="0"/>
                <a:cs typeface="Aptos" panose="020B0004020202020204" pitchFamily="34" charset="0"/>
              </a:rPr>
              <a:t>The focus could be anything that comes to your mind – </a:t>
            </a:r>
          </a:p>
          <a:p>
            <a:pPr marL="0" indent="0" algn="ctr">
              <a:buNone/>
            </a:pPr>
            <a:r>
              <a:rPr lang="en-CA" sz="3600" dirty="0">
                <a:effectLst/>
                <a:ea typeface="Times New Roman" panose="02020603050405020304" pitchFamily="18" charset="0"/>
                <a:cs typeface="Aptos" panose="020B0004020202020204" pitchFamily="34" charset="0"/>
              </a:rPr>
              <a:t>someone who is focused on being healthy physically, </a:t>
            </a:r>
          </a:p>
          <a:p>
            <a:pPr marL="0" indent="0" algn="ctr">
              <a:buNone/>
            </a:pPr>
            <a:r>
              <a:rPr lang="en-CA" sz="3600" dirty="0">
                <a:effectLst/>
                <a:ea typeface="Times New Roman" panose="02020603050405020304" pitchFamily="18" charset="0"/>
                <a:cs typeface="Aptos" panose="020B0004020202020204" pitchFamily="34" charset="0"/>
              </a:rPr>
              <a:t>someone focused on being generous to others, someone </a:t>
            </a:r>
          </a:p>
          <a:p>
            <a:pPr marL="0" indent="0" algn="ctr">
              <a:buNone/>
            </a:pPr>
            <a:r>
              <a:rPr lang="en-CA" sz="3600" dirty="0">
                <a:effectLst/>
                <a:ea typeface="Times New Roman" panose="02020603050405020304" pitchFamily="18" charset="0"/>
                <a:cs typeface="Aptos" panose="020B0004020202020204" pitchFamily="34" charset="0"/>
              </a:rPr>
              <a:t>focused on growing themselves through school or mentoring.    </a:t>
            </a:r>
          </a:p>
          <a:p>
            <a:pPr marL="0" indent="0" algn="ctr">
              <a:buNone/>
            </a:pPr>
            <a:r>
              <a:rPr lang="en-CA" sz="3600" dirty="0">
                <a:effectLst/>
                <a:ea typeface="Times New Roman" panose="02020603050405020304" pitchFamily="18" charset="0"/>
                <a:cs typeface="Aptos" panose="020B0004020202020204" pitchFamily="34" charset="0"/>
              </a:rPr>
              <a:t>What is it about this person’s focus that inspires you?   </a:t>
            </a:r>
          </a:p>
          <a:p>
            <a:pPr marL="0" indent="0" algn="ctr">
              <a:buNone/>
            </a:pPr>
            <a:r>
              <a:rPr lang="en-CA" sz="3600" b="1" dirty="0">
                <a:effectLst/>
                <a:ea typeface="Times New Roman" panose="02020603050405020304" pitchFamily="18" charset="0"/>
                <a:cs typeface="Aptos" panose="020B0004020202020204" pitchFamily="34" charset="0"/>
              </a:rPr>
              <a:t>Share your story with the group!</a:t>
            </a:r>
            <a:endParaRPr lang="en-CA" sz="3600" dirty="0">
              <a:effectLs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52018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BD1102-0E73-B019-BE35-37E01390B19D}"/>
              </a:ext>
            </a:extLst>
          </p:cNvPr>
          <p:cNvSpPr>
            <a:spLocks noGrp="1"/>
          </p:cNvSpPr>
          <p:nvPr>
            <p:ph idx="1"/>
          </p:nvPr>
        </p:nvSpPr>
        <p:spPr>
          <a:xfrm>
            <a:off x="91441" y="1"/>
            <a:ext cx="12001500" cy="6766560"/>
          </a:xfrm>
        </p:spPr>
        <p:txBody>
          <a:bodyPr>
            <a:normAutofit/>
          </a:bodyPr>
          <a:lstStyle/>
          <a:p>
            <a:pPr marL="0" indent="0" algn="ctr">
              <a:buNone/>
            </a:pPr>
            <a:endParaRPr lang="en-CA" sz="3200" u="sng" dirty="0">
              <a:latin typeface="Calibri" panose="020F0502020204030204" pitchFamily="34" charset="0"/>
              <a:ea typeface="Times New Roman" panose="02020603050405020304" pitchFamily="18" charset="0"/>
            </a:endParaRPr>
          </a:p>
          <a:p>
            <a:pPr marL="0" indent="0">
              <a:buNone/>
            </a:pPr>
            <a:endParaRPr lang="en-US" dirty="0"/>
          </a:p>
        </p:txBody>
      </p:sp>
      <p:sp>
        <p:nvSpPr>
          <p:cNvPr id="4" name="TextBox 3">
            <a:extLst>
              <a:ext uri="{FF2B5EF4-FFF2-40B4-BE49-F238E27FC236}">
                <a16:creationId xmlns:a16="http://schemas.microsoft.com/office/drawing/2014/main" id="{39031BBF-26FE-DA0B-11D7-4E2149847054}"/>
              </a:ext>
            </a:extLst>
          </p:cNvPr>
          <p:cNvSpPr txBox="1"/>
          <p:nvPr/>
        </p:nvSpPr>
        <p:spPr>
          <a:xfrm>
            <a:off x="342901" y="2697480"/>
            <a:ext cx="11750040" cy="1692771"/>
          </a:xfrm>
          <a:prstGeom prst="rect">
            <a:avLst/>
          </a:prstGeom>
          <a:noFill/>
        </p:spPr>
        <p:txBody>
          <a:bodyPr wrap="square">
            <a:spAutoFit/>
          </a:bodyPr>
          <a:lstStyle/>
          <a:p>
            <a:pPr algn="ctr"/>
            <a:r>
              <a:rPr lang="en-CA" sz="3600" b="1" dirty="0">
                <a:solidFill>
                  <a:srgbClr val="212121"/>
                </a:solidFill>
                <a:effectLst/>
                <a:latin typeface="Calibri" panose="020F0502020204030204" pitchFamily="34" charset="0"/>
                <a:ea typeface="Times New Roman" panose="02020603050405020304" pitchFamily="18" charset="0"/>
              </a:rPr>
              <a:t>When you hear the words, “kingdom of God” </a:t>
            </a:r>
          </a:p>
          <a:p>
            <a:pPr algn="ctr"/>
            <a:r>
              <a:rPr lang="en-CA" sz="3600" b="1" dirty="0">
                <a:solidFill>
                  <a:srgbClr val="212121"/>
                </a:solidFill>
                <a:effectLst/>
                <a:latin typeface="Calibri" panose="020F0502020204030204" pitchFamily="34" charset="0"/>
                <a:ea typeface="Times New Roman" panose="02020603050405020304" pitchFamily="18" charset="0"/>
              </a:rPr>
              <a:t>or “kingdom of heaven”, what comes to mind?</a:t>
            </a:r>
            <a:endParaRPr lang="en-CA" sz="3600" dirty="0">
              <a:effectLst/>
              <a:latin typeface="Times New Roman" panose="02020603050405020304" pitchFamily="18" charset="0"/>
              <a:ea typeface="Times New Roman" panose="02020603050405020304" pitchFamily="18" charset="0"/>
            </a:endParaRPr>
          </a:p>
          <a:p>
            <a:pPr algn="ctr"/>
            <a:endParaRPr lang="en-CA" sz="3200" kern="0" dirty="0">
              <a:solidFill>
                <a:srgbClr val="000000"/>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26656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342C8C-9A6E-CA4E-CAE1-6BD73A20D807}"/>
              </a:ext>
            </a:extLst>
          </p:cNvPr>
          <p:cNvSpPr>
            <a:spLocks noGrp="1"/>
          </p:cNvSpPr>
          <p:nvPr>
            <p:ph idx="1"/>
          </p:nvPr>
        </p:nvSpPr>
        <p:spPr>
          <a:xfrm>
            <a:off x="91440" y="0"/>
            <a:ext cx="11990070" cy="6743700"/>
          </a:xfrm>
        </p:spPr>
        <p:txBody>
          <a:bodyPr>
            <a:normAutofit/>
          </a:bodyPr>
          <a:lstStyle/>
          <a:p>
            <a:pPr marL="0" indent="0" algn="ctr">
              <a:buNone/>
            </a:pPr>
            <a:endPar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CA" sz="3600"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The Kingdom of God is not primarily about physical space or territory but rather about kingly rule, reign, and sovereign control. It represents the everlasting realm where God is sovereign, and Jesus Christ rules forever. In this kingdom, God’s authority is recognized, and His will is obeyed. </a:t>
            </a:r>
            <a:endParaRPr lang="en-CA" sz="3600" dirty="0">
              <a:effectLst/>
              <a:latin typeface="Times New Roman" panose="02020603050405020304" pitchFamily="18" charset="0"/>
              <a:ea typeface="Times New Roman" panose="02020603050405020304" pitchFamily="18" charset="0"/>
            </a:endParaRPr>
          </a:p>
          <a:p>
            <a:pPr marL="0" indent="0" algn="ctr">
              <a:buNone/>
            </a:pPr>
            <a:endParaRPr lang="en-US" sz="3600" dirty="0"/>
          </a:p>
          <a:p>
            <a:pPr marL="0" indent="0" algn="ctr">
              <a:buNone/>
            </a:pPr>
            <a:r>
              <a:rPr lang="en-CA" sz="3600" b="1" dirty="0">
                <a:solidFill>
                  <a:srgbClr val="212121"/>
                </a:solidFill>
                <a:effectLst/>
                <a:latin typeface="Calibri" panose="020F0502020204030204" pitchFamily="34" charset="0"/>
                <a:ea typeface="Times New Roman" panose="02020603050405020304" pitchFamily="18" charset="0"/>
              </a:rPr>
              <a:t>If you were to describe the Kingdom of God in one sentence, </a:t>
            </a:r>
          </a:p>
          <a:p>
            <a:pPr marL="0" indent="0" algn="ctr">
              <a:buNone/>
            </a:pPr>
            <a:r>
              <a:rPr lang="en-CA" sz="3600" b="1" dirty="0">
                <a:solidFill>
                  <a:srgbClr val="212121"/>
                </a:solidFill>
                <a:effectLst/>
                <a:latin typeface="Calibri" panose="020F0502020204030204" pitchFamily="34" charset="0"/>
                <a:ea typeface="Times New Roman" panose="02020603050405020304" pitchFamily="18" charset="0"/>
              </a:rPr>
              <a:t>how you would you define it?</a:t>
            </a:r>
            <a:r>
              <a:rPr lang="en-CA" sz="3600" dirty="0">
                <a:effectLst/>
              </a:rPr>
              <a:t> </a:t>
            </a:r>
            <a:endParaRPr lang="en-US" sz="3600" dirty="0"/>
          </a:p>
        </p:txBody>
      </p:sp>
    </p:spTree>
    <p:extLst>
      <p:ext uri="{BB962C8B-B14F-4D97-AF65-F5344CB8AC3E}">
        <p14:creationId xmlns:p14="http://schemas.microsoft.com/office/powerpoint/2010/main" val="3746258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AB0C08-A502-99FE-4224-A41A3A4DC668}"/>
              </a:ext>
            </a:extLst>
          </p:cNvPr>
          <p:cNvSpPr>
            <a:spLocks noGrp="1"/>
          </p:cNvSpPr>
          <p:nvPr>
            <p:ph idx="1"/>
          </p:nvPr>
        </p:nvSpPr>
        <p:spPr>
          <a:xfrm>
            <a:off x="278130" y="502920"/>
            <a:ext cx="11635740" cy="5692140"/>
          </a:xfrm>
        </p:spPr>
        <p:txBody>
          <a:bodyPr>
            <a:normAutofit fontScale="92500" lnSpcReduction="10000"/>
          </a:bodyPr>
          <a:lstStyle/>
          <a:p>
            <a:pPr marL="0" indent="0" algn="ctr">
              <a:buNone/>
            </a:pPr>
            <a:endParaRPr lang="en-CA" sz="3200" kern="1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CA" sz="3600" dirty="0">
                <a:solidFill>
                  <a:srgbClr val="000000"/>
                </a:solidFill>
                <a:effectLst/>
                <a:highlight>
                  <a:srgbClr val="FFFFFF"/>
                </a:highlight>
                <a:latin typeface="Calibri" panose="020F0502020204030204" pitchFamily="34" charset="0"/>
                <a:ea typeface="Times New Roman" panose="02020603050405020304" pitchFamily="18" charset="0"/>
              </a:rPr>
              <a:t>But he said, </a:t>
            </a:r>
          </a:p>
          <a:p>
            <a:pPr marL="0" indent="0" algn="ctr">
              <a:buNone/>
            </a:pPr>
            <a:r>
              <a:rPr lang="en-CA" sz="3600" dirty="0">
                <a:solidFill>
                  <a:srgbClr val="000000"/>
                </a:solidFill>
                <a:effectLst/>
                <a:highlight>
                  <a:srgbClr val="FFFFFF"/>
                </a:highlight>
                <a:latin typeface="Calibri" panose="020F0502020204030204" pitchFamily="34" charset="0"/>
                <a:ea typeface="Times New Roman" panose="02020603050405020304" pitchFamily="18" charset="0"/>
              </a:rPr>
              <a:t>“I must proclaim the good news of the kingdom of God to the other towns also, because that is why I was sent.”  </a:t>
            </a:r>
          </a:p>
          <a:p>
            <a:pPr marL="0" indent="0" algn="ctr">
              <a:buNone/>
            </a:pPr>
            <a:r>
              <a:rPr lang="en-CA" sz="3600" dirty="0">
                <a:solidFill>
                  <a:srgbClr val="000000"/>
                </a:solidFill>
                <a:effectLst/>
                <a:highlight>
                  <a:srgbClr val="FFFFFF"/>
                </a:highlight>
                <a:latin typeface="Calibri" panose="020F0502020204030204" pitchFamily="34" charset="0"/>
                <a:ea typeface="Times New Roman" panose="02020603050405020304" pitchFamily="18" charset="0"/>
              </a:rPr>
              <a:t>Luke 4:43 NIV</a:t>
            </a:r>
            <a:endParaRPr lang="en-CA" sz="3600" dirty="0">
              <a:effectLst/>
              <a:latin typeface="Times New Roman" panose="02020603050405020304" pitchFamily="18" charset="0"/>
              <a:ea typeface="Times New Roman" panose="02020603050405020304" pitchFamily="18" charset="0"/>
            </a:endParaRPr>
          </a:p>
          <a:p>
            <a:pPr marL="0" indent="0" algn="ctr">
              <a:buNone/>
            </a:pPr>
            <a:endParaRPr lang="en-US" sz="3600" dirty="0"/>
          </a:p>
          <a:p>
            <a:pPr marL="0" indent="0" algn="ctr">
              <a:buNone/>
            </a:pPr>
            <a:r>
              <a:rPr lang="en-CA" sz="36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Jesus said, </a:t>
            </a:r>
          </a:p>
          <a:p>
            <a:pPr marL="0" indent="0" algn="ctr">
              <a:buNone/>
            </a:pPr>
            <a:r>
              <a:rPr lang="en-CA" sz="36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“I must proclaim the good news of the kingdom of God …”    </a:t>
            </a:r>
          </a:p>
          <a:p>
            <a:pPr marL="0" indent="0" algn="ctr">
              <a:buNone/>
            </a:pPr>
            <a:endPar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does this tell us about the central focus </a:t>
            </a:r>
          </a:p>
          <a:p>
            <a:pPr marL="0" indent="0" algn="ctr">
              <a:buNone/>
            </a:pP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of the Kingdom of God in Jesus’ teachings?</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74160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8935DD-FEDC-F6DD-D36F-111FFCF05506}"/>
              </a:ext>
            </a:extLst>
          </p:cNvPr>
          <p:cNvSpPr>
            <a:spLocks noGrp="1"/>
          </p:cNvSpPr>
          <p:nvPr>
            <p:ph idx="1"/>
          </p:nvPr>
        </p:nvSpPr>
        <p:spPr>
          <a:xfrm>
            <a:off x="160020" y="160020"/>
            <a:ext cx="11864340" cy="6446520"/>
          </a:xfrm>
        </p:spPr>
        <p:txBody>
          <a:bodyPr>
            <a:normAutofit/>
          </a:bodyPr>
          <a:lstStyle/>
          <a:p>
            <a:pPr marL="0" indent="0" algn="ctr">
              <a:buNone/>
            </a:pPr>
            <a:endParaRPr lang="en-CA" sz="32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Jesus emphasized the Kingdom of God in His teachings:</a:t>
            </a:r>
            <a:endParaRPr lang="en-CA" sz="3200" dirty="0">
              <a:effectLst/>
              <a:latin typeface="Times New Roman" panose="02020603050405020304" pitchFamily="18" charset="0"/>
              <a:ea typeface="Times New Roman" panose="02020603050405020304" pitchFamily="18" charset="0"/>
            </a:endParaRPr>
          </a:p>
          <a:p>
            <a:pPr marL="342900" lvl="0" indent="-342900">
              <a:buSzPts val="1000"/>
              <a:buFont typeface="Symbol" pitchFamily="2" charset="2"/>
              <a:buChar char=""/>
              <a:tabLst>
                <a:tab pos="457200" algn="l"/>
              </a:tabLst>
            </a:pPr>
            <a:r>
              <a:rPr lang="en-CA" sz="3200" b="1" dirty="0">
                <a:solidFill>
                  <a:srgbClr val="212121"/>
                </a:solidFill>
                <a:effectLst/>
                <a:latin typeface="Calibri" panose="020F0502020204030204" pitchFamily="34" charset="0"/>
                <a:ea typeface="Times New Roman" panose="02020603050405020304" pitchFamily="18" charset="0"/>
              </a:rPr>
              <a:t>John the Baptist:</a:t>
            </a:r>
            <a:r>
              <a:rPr lang="en-CA" sz="3200" dirty="0">
                <a:solidFill>
                  <a:srgbClr val="212121"/>
                </a:solidFill>
                <a:effectLst/>
                <a:latin typeface="Calibri" panose="020F0502020204030204" pitchFamily="34" charset="0"/>
                <a:ea typeface="Times New Roman" panose="02020603050405020304" pitchFamily="18" charset="0"/>
              </a:rPr>
              <a:t> He announced that the kingdom of heaven was at hand (Matthew 3:2).</a:t>
            </a:r>
            <a:endParaRPr lang="en-CA" sz="3200" dirty="0">
              <a:solidFill>
                <a:srgbClr val="212121"/>
              </a:solidFill>
              <a:effectLst/>
              <a:latin typeface="Times New Roman" panose="02020603050405020304" pitchFamily="18" charset="0"/>
              <a:ea typeface="Times New Roman" panose="02020603050405020304" pitchFamily="18" charset="0"/>
            </a:endParaRPr>
          </a:p>
          <a:p>
            <a:pPr marL="342900" lvl="0" indent="-342900">
              <a:buSzPts val="1000"/>
              <a:buFont typeface="Symbol" pitchFamily="2" charset="2"/>
              <a:buChar char=""/>
              <a:tabLst>
                <a:tab pos="457200" algn="l"/>
              </a:tabLst>
            </a:pPr>
            <a:r>
              <a:rPr lang="en-CA" sz="3200" b="1" dirty="0">
                <a:solidFill>
                  <a:srgbClr val="212121"/>
                </a:solidFill>
                <a:effectLst/>
                <a:latin typeface="Calibri" panose="020F0502020204030204" pitchFamily="34" charset="0"/>
                <a:ea typeface="Times New Roman" panose="02020603050405020304" pitchFamily="18" charset="0"/>
              </a:rPr>
              <a:t>Jesus Himself:</a:t>
            </a:r>
            <a:r>
              <a:rPr lang="en-CA" sz="3200" dirty="0">
                <a:solidFill>
                  <a:srgbClr val="212121"/>
                </a:solidFill>
                <a:effectLst/>
                <a:latin typeface="Calibri" panose="020F0502020204030204" pitchFamily="34" charset="0"/>
                <a:ea typeface="Times New Roman" panose="02020603050405020304" pitchFamily="18" charset="0"/>
              </a:rPr>
              <a:t> He preached, “Repent, for the kingdom of heaven is at hand” (Matthew 4:17, Mark 4:14-15).</a:t>
            </a:r>
            <a:endParaRPr lang="en-CA" sz="3200" dirty="0">
              <a:solidFill>
                <a:srgbClr val="212121"/>
              </a:solidFill>
              <a:effectLst/>
              <a:latin typeface="Times New Roman" panose="02020603050405020304" pitchFamily="18" charset="0"/>
              <a:ea typeface="Times New Roman" panose="02020603050405020304" pitchFamily="18" charset="0"/>
            </a:endParaRPr>
          </a:p>
          <a:p>
            <a:pPr marL="342900" lvl="0" indent="-342900">
              <a:buSzPts val="1000"/>
              <a:buFont typeface="Symbol" pitchFamily="2" charset="2"/>
              <a:buChar char=""/>
              <a:tabLst>
                <a:tab pos="457200" algn="l"/>
              </a:tabLst>
            </a:pPr>
            <a:r>
              <a:rPr lang="en-CA" sz="3200" b="1" dirty="0">
                <a:solidFill>
                  <a:srgbClr val="212121"/>
                </a:solidFill>
                <a:effectLst/>
                <a:latin typeface="Calibri" panose="020F0502020204030204" pitchFamily="34" charset="0"/>
                <a:ea typeface="Times New Roman" panose="02020603050405020304" pitchFamily="18" charset="0"/>
              </a:rPr>
              <a:t>Parables:</a:t>
            </a:r>
            <a:r>
              <a:rPr lang="en-CA" sz="3200" dirty="0">
                <a:solidFill>
                  <a:srgbClr val="212121"/>
                </a:solidFill>
                <a:effectLst/>
                <a:latin typeface="Calibri" panose="020F0502020204030204" pitchFamily="34" charset="0"/>
                <a:ea typeface="Times New Roman" panose="02020603050405020304" pitchFamily="18" charset="0"/>
              </a:rPr>
              <a:t> Jesus used parables to reveal secrets about the Kingdom of God (Matthew 13:11).</a:t>
            </a:r>
            <a:endParaRPr lang="en-CA" sz="3200" dirty="0">
              <a:solidFill>
                <a:srgbClr val="212121"/>
              </a:solidFill>
              <a:effectLst/>
              <a:latin typeface="Times New Roman" panose="02020603050405020304" pitchFamily="18" charset="0"/>
              <a:ea typeface="Times New Roman" panose="02020603050405020304" pitchFamily="18" charset="0"/>
            </a:endParaRPr>
          </a:p>
          <a:p>
            <a:pPr marL="342900" lvl="0" indent="-342900">
              <a:buSzPts val="1000"/>
              <a:buFont typeface="Symbol" pitchFamily="2" charset="2"/>
              <a:buChar char=""/>
              <a:tabLst>
                <a:tab pos="457200" algn="l"/>
              </a:tabLst>
            </a:pPr>
            <a:r>
              <a:rPr lang="en-CA" sz="3200" b="1" dirty="0">
                <a:solidFill>
                  <a:srgbClr val="212121"/>
                </a:solidFill>
                <a:effectLst/>
                <a:latin typeface="Calibri" panose="020F0502020204030204" pitchFamily="34" charset="0"/>
                <a:ea typeface="Times New Roman" panose="02020603050405020304" pitchFamily="18" charset="0"/>
              </a:rPr>
              <a:t>Prayer:</a:t>
            </a:r>
            <a:r>
              <a:rPr lang="en-CA" sz="3200" dirty="0">
                <a:solidFill>
                  <a:srgbClr val="212121"/>
                </a:solidFill>
                <a:effectLst/>
                <a:latin typeface="Calibri" panose="020F0502020204030204" pitchFamily="34" charset="0"/>
                <a:ea typeface="Times New Roman" panose="02020603050405020304" pitchFamily="18" charset="0"/>
              </a:rPr>
              <a:t> He encouraged His followers to pray for the coming of the Kingdom (Matthew 6:10).</a:t>
            </a:r>
            <a:endParaRPr lang="en-CA" sz="3200" dirty="0">
              <a:solidFill>
                <a:srgbClr val="212121"/>
              </a:solidFill>
              <a:effectLst/>
              <a:latin typeface="Times New Roman" panose="02020603050405020304" pitchFamily="18" charset="0"/>
              <a:ea typeface="Times New Roman" panose="02020603050405020304" pitchFamily="18" charset="0"/>
            </a:endParaRPr>
          </a:p>
          <a:p>
            <a:pPr marL="342900" lvl="0" indent="-342900">
              <a:buSzPts val="1000"/>
              <a:buFont typeface="Symbol" pitchFamily="2" charset="2"/>
              <a:buChar char=""/>
              <a:tabLst>
                <a:tab pos="457200" algn="l"/>
              </a:tabLst>
            </a:pPr>
            <a:r>
              <a:rPr lang="en-CA" sz="3200" b="1" dirty="0">
                <a:solidFill>
                  <a:srgbClr val="212121"/>
                </a:solidFill>
                <a:effectLst/>
                <a:latin typeface="Calibri" panose="020F0502020204030204" pitchFamily="34" charset="0"/>
                <a:ea typeface="Times New Roman" panose="02020603050405020304" pitchFamily="18" charset="0"/>
              </a:rPr>
              <a:t>Jesus last words:</a:t>
            </a:r>
            <a:r>
              <a:rPr lang="en-CA" sz="3200" dirty="0">
                <a:solidFill>
                  <a:srgbClr val="212121"/>
                </a:solidFill>
                <a:effectLst/>
                <a:latin typeface="Calibri" panose="020F0502020204030204" pitchFamily="34" charset="0"/>
                <a:ea typeface="Times New Roman" panose="02020603050405020304" pitchFamily="18" charset="0"/>
              </a:rPr>
              <a:t> (Acts 1:1-3) - Jesus’ last words before ascension to heaven. Notice the kingdom theme as the main theme.</a:t>
            </a:r>
            <a:endParaRPr lang="en-CA" sz="3200" dirty="0">
              <a:solidFill>
                <a:srgbClr val="212121"/>
              </a:solidFill>
              <a:effectLst/>
              <a:latin typeface="Times New Roman" panose="02020603050405020304" pitchFamily="18" charset="0"/>
              <a:ea typeface="Times New Roman" panose="02020603050405020304" pitchFamily="18" charset="0"/>
            </a:endParaRPr>
          </a:p>
          <a:p>
            <a:pPr marL="0" indent="0" algn="ctr">
              <a:buNone/>
            </a:pPr>
            <a:endPar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CA" sz="3200" dirty="0">
              <a:solidFill>
                <a:srgbClr val="212121"/>
              </a:solidFill>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CA" sz="1800" dirty="0">
              <a:effectLst/>
              <a:latin typeface="Times New Roman" panose="02020603050405020304" pitchFamily="18" charset="0"/>
              <a:ea typeface="Times New Roman" panose="02020603050405020304" pitchFamily="18" charset="0"/>
            </a:endParaRPr>
          </a:p>
          <a:p>
            <a:pPr marL="0" indent="0" algn="ctr">
              <a:buNone/>
            </a:pPr>
            <a:endParaRPr lang="en-CA" sz="3200" b="1" u="sng" dirty="0">
              <a:solidFill>
                <a:srgbClr val="000000"/>
              </a:solidFill>
              <a:effectLst/>
              <a:latin typeface="Calibri" panose="020F0502020204030204" pitchFamily="34"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6004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B6EBCC-4D66-DD5E-8744-F930063E8695}"/>
              </a:ext>
            </a:extLst>
          </p:cNvPr>
          <p:cNvSpPr>
            <a:spLocks noGrp="1"/>
          </p:cNvSpPr>
          <p:nvPr>
            <p:ph idx="1"/>
          </p:nvPr>
        </p:nvSpPr>
        <p:spPr>
          <a:xfrm>
            <a:off x="160020" y="285750"/>
            <a:ext cx="11864340" cy="6286500"/>
          </a:xfrm>
        </p:spPr>
        <p:txBody>
          <a:bodyPr>
            <a:normAutofit/>
          </a:bodyPr>
          <a:lstStyle/>
          <a:p>
            <a:pPr marL="0" indent="0" algn="ctr">
              <a:buNone/>
            </a:pPr>
            <a:endParaRPr lang="en-CA" sz="3200" dirty="0">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CA" sz="3600" b="1" dirty="0">
              <a:solidFill>
                <a:srgbClr val="212121"/>
              </a:solidFill>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Why did Jesus emphasize </a:t>
            </a:r>
          </a:p>
          <a:p>
            <a:pPr marL="0" indent="0" algn="ctr">
              <a:buNone/>
            </a:pP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the Kingdom of God in his teachings?</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39339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1D262E-C64A-5D70-FC37-ED670B4834F4}"/>
              </a:ext>
            </a:extLst>
          </p:cNvPr>
          <p:cNvSpPr>
            <a:spLocks noGrp="1"/>
          </p:cNvSpPr>
          <p:nvPr>
            <p:ph idx="1"/>
          </p:nvPr>
        </p:nvSpPr>
        <p:spPr>
          <a:xfrm>
            <a:off x="131445" y="262890"/>
            <a:ext cx="11929110" cy="6160770"/>
          </a:xfrm>
        </p:spPr>
        <p:txBody>
          <a:bodyPr>
            <a:normAutofit/>
          </a:bodyPr>
          <a:lstStyle/>
          <a:p>
            <a:pPr marL="0" indent="0" algn="ctr">
              <a:buNone/>
            </a:pPr>
            <a:endParaRPr lang="en-CA" sz="3200" dirty="0">
              <a:solidFill>
                <a:srgbClr val="000000"/>
              </a:solidFill>
              <a:latin typeface="Calibri" panose="020F0502020204030204" pitchFamily="34" charset="0"/>
              <a:ea typeface="Times New Roman" panose="02020603050405020304" pitchFamily="18" charset="0"/>
            </a:endParaRPr>
          </a:p>
          <a:p>
            <a:pPr marL="0" indent="0" algn="ctr">
              <a:buNone/>
            </a:pPr>
            <a:r>
              <a:rPr lang="en-CA" sz="3600" dirty="0">
                <a:solidFill>
                  <a:srgbClr val="212121"/>
                </a:solidFill>
                <a:effectLst/>
                <a:latin typeface="Calibri" panose="020F0502020204030204" pitchFamily="34" charset="0"/>
                <a:ea typeface="Times New Roman" panose="02020603050405020304" pitchFamily="18" charset="0"/>
              </a:rPr>
              <a:t>READ Matthew 13:3-9  </a:t>
            </a:r>
            <a:r>
              <a:rPr lang="en-CA" sz="3600" u="sng" dirty="0">
                <a:solidFill>
                  <a:srgbClr val="212121"/>
                </a:solidFill>
                <a:effectLst/>
                <a:latin typeface="Calibri" panose="020F0502020204030204" pitchFamily="34" charset="0"/>
                <a:ea typeface="Times New Roman" panose="02020603050405020304" pitchFamily="18" charset="0"/>
              </a:rPr>
              <a:t>The Parable of the Four Soils</a:t>
            </a:r>
            <a:endParaRPr lang="en-CA" sz="3600" dirty="0">
              <a:effectLst/>
              <a:latin typeface="Times New Roman" panose="02020603050405020304" pitchFamily="18" charset="0"/>
              <a:ea typeface="Times New Roman" panose="02020603050405020304" pitchFamily="18" charset="0"/>
            </a:endParaRPr>
          </a:p>
          <a:p>
            <a:pPr marL="0" indent="0" algn="ctr">
              <a:buNone/>
            </a:pPr>
            <a:endParaRPr lang="en-CA" sz="3600" dirty="0">
              <a:effectLst/>
              <a:latin typeface="Times New Roman" panose="02020603050405020304" pitchFamily="18" charset="0"/>
              <a:ea typeface="Times New Roman" panose="02020603050405020304" pitchFamily="18" charset="0"/>
            </a:endParaRPr>
          </a:p>
          <a:p>
            <a:pPr marL="0" indent="0" algn="ctr">
              <a:buNone/>
            </a:pP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According to Jesus, </a:t>
            </a:r>
          </a:p>
          <a:p>
            <a:pPr marL="0" indent="0" algn="ctr">
              <a:buNone/>
            </a:pP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do the different things in this parable represent?  </a:t>
            </a:r>
          </a:p>
          <a:p>
            <a:pPr marL="0" indent="0" algn="ctr">
              <a:buNone/>
            </a:pP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Which details remain the same and which change?</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CA" sz="3600" dirty="0">
              <a:latin typeface="Times New Roman" panose="02020603050405020304" pitchFamily="18" charset="0"/>
              <a:ea typeface="Times New Roman" panose="02020603050405020304" pitchFamily="18" charset="0"/>
            </a:endParaRPr>
          </a:p>
          <a:p>
            <a:pPr marL="0" indent="0" algn="ctr">
              <a:buNone/>
            </a:pPr>
            <a:r>
              <a:rPr lang="en-CA" sz="36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do you think is the </a:t>
            </a: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main point</a:t>
            </a:r>
            <a:r>
              <a:rPr lang="en-CA" sz="36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of this parable?  </a:t>
            </a:r>
          </a:p>
          <a:p>
            <a:pPr marL="0" indent="0" algn="ctr">
              <a:buNone/>
            </a:pPr>
            <a:r>
              <a:rPr lang="en-CA" sz="36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a:t>
            </a: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How is this different from the view of the kingdom </a:t>
            </a:r>
          </a:p>
          <a:p>
            <a:pPr marL="0" indent="0" algn="ctr">
              <a:buNone/>
            </a:pPr>
            <a:r>
              <a:rPr lang="en-CA" sz="36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that was common in Jesus’ day?</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10243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7899</TotalTime>
  <Words>903</Words>
  <Application>Microsoft Macintosh PowerPoint</Application>
  <PresentationFormat>Widescreen</PresentationFormat>
  <Paragraphs>118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SKEPTICS WELCOME  </dc:title>
  <dc:creator>Jeff Austen</dc:creator>
  <cp:lastModifiedBy>Jeff Austen</cp:lastModifiedBy>
  <cp:revision>29</cp:revision>
  <dcterms:created xsi:type="dcterms:W3CDTF">2024-03-29T13:31:45Z</dcterms:created>
  <dcterms:modified xsi:type="dcterms:W3CDTF">2024-05-08T13:33:17Z</dcterms:modified>
</cp:coreProperties>
</file>