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77" r:id="rId4"/>
    <p:sldId id="258" r:id="rId5"/>
    <p:sldId id="259" r:id="rId6"/>
    <p:sldId id="260" r:id="rId7"/>
    <p:sldId id="261" r:id="rId8"/>
    <p:sldId id="262" r:id="rId9"/>
    <p:sldId id="263" r:id="rId10"/>
    <p:sldId id="264" r:id="rId11"/>
    <p:sldId id="265" r:id="rId12"/>
    <p:sldId id="266" r:id="rId13"/>
    <p:sldId id="267" r:id="rId14"/>
    <p:sldId id="270"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10"/>
    <p:restoredTop sz="95827"/>
  </p:normalViewPr>
  <p:slideViewPr>
    <p:cSldViewPr snapToGrid="0">
      <p:cViewPr varScale="1">
        <p:scale>
          <a:sx n="112" d="100"/>
          <a:sy n="112" d="100"/>
        </p:scale>
        <p:origin x="576" y="1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42D60B-8181-7B78-73C1-2EA8B5C67026}"/>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E5CD5678-3100-ED57-D547-1AD20C8D5B2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4D495EFA-C8BC-7332-0DF1-C83EFE45E99A}"/>
              </a:ext>
            </a:extLst>
          </p:cNvPr>
          <p:cNvSpPr>
            <a:spLocks noGrp="1"/>
          </p:cNvSpPr>
          <p:nvPr>
            <p:ph type="dt" sz="half" idx="10"/>
          </p:nvPr>
        </p:nvSpPr>
        <p:spPr/>
        <p:txBody>
          <a:bodyPr/>
          <a:lstStyle/>
          <a:p>
            <a:fld id="{D167E8E0-4B60-F74B-A3CB-E1F4E921DE34}" type="datetimeFigureOut">
              <a:rPr lang="en-US" smtClean="0"/>
              <a:t>5/8/24</a:t>
            </a:fld>
            <a:endParaRPr lang="en-US"/>
          </a:p>
        </p:txBody>
      </p:sp>
      <p:sp>
        <p:nvSpPr>
          <p:cNvPr id="5" name="Footer Placeholder 4">
            <a:extLst>
              <a:ext uri="{FF2B5EF4-FFF2-40B4-BE49-F238E27FC236}">
                <a16:creationId xmlns:a16="http://schemas.microsoft.com/office/drawing/2014/main" id="{37376C9F-B396-D3AE-D3FC-F1282B3E3E3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652405A-6429-DCEC-11D6-B17AC7966502}"/>
              </a:ext>
            </a:extLst>
          </p:cNvPr>
          <p:cNvSpPr>
            <a:spLocks noGrp="1"/>
          </p:cNvSpPr>
          <p:nvPr>
            <p:ph type="sldNum" sz="quarter" idx="12"/>
          </p:nvPr>
        </p:nvSpPr>
        <p:spPr/>
        <p:txBody>
          <a:bodyPr/>
          <a:lstStyle/>
          <a:p>
            <a:fld id="{5221BF04-454F-3949-A82C-AF19786D432A}" type="slidenum">
              <a:rPr lang="en-US" smtClean="0"/>
              <a:t>‹#›</a:t>
            </a:fld>
            <a:endParaRPr lang="en-US"/>
          </a:p>
        </p:txBody>
      </p:sp>
    </p:spTree>
    <p:extLst>
      <p:ext uri="{BB962C8B-B14F-4D97-AF65-F5344CB8AC3E}">
        <p14:creationId xmlns:p14="http://schemas.microsoft.com/office/powerpoint/2010/main" val="18174314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25D06E-4BDE-3769-F32C-B6BAC2F11EFE}"/>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FA740DDC-81B7-5D47-EE47-BF2644B28AD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8BC8BC0-16CC-492A-3369-3A3554966BB8}"/>
              </a:ext>
            </a:extLst>
          </p:cNvPr>
          <p:cNvSpPr>
            <a:spLocks noGrp="1"/>
          </p:cNvSpPr>
          <p:nvPr>
            <p:ph type="dt" sz="half" idx="10"/>
          </p:nvPr>
        </p:nvSpPr>
        <p:spPr/>
        <p:txBody>
          <a:bodyPr/>
          <a:lstStyle/>
          <a:p>
            <a:fld id="{D167E8E0-4B60-F74B-A3CB-E1F4E921DE34}" type="datetimeFigureOut">
              <a:rPr lang="en-US" smtClean="0"/>
              <a:t>5/8/24</a:t>
            </a:fld>
            <a:endParaRPr lang="en-US"/>
          </a:p>
        </p:txBody>
      </p:sp>
      <p:sp>
        <p:nvSpPr>
          <p:cNvPr id="5" name="Footer Placeholder 4">
            <a:extLst>
              <a:ext uri="{FF2B5EF4-FFF2-40B4-BE49-F238E27FC236}">
                <a16:creationId xmlns:a16="http://schemas.microsoft.com/office/drawing/2014/main" id="{61DA00FE-827E-9638-74D9-AF623B3E337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11BB6FB-D890-210B-7128-4D4FAE49814E}"/>
              </a:ext>
            </a:extLst>
          </p:cNvPr>
          <p:cNvSpPr>
            <a:spLocks noGrp="1"/>
          </p:cNvSpPr>
          <p:nvPr>
            <p:ph type="sldNum" sz="quarter" idx="12"/>
          </p:nvPr>
        </p:nvSpPr>
        <p:spPr/>
        <p:txBody>
          <a:bodyPr/>
          <a:lstStyle/>
          <a:p>
            <a:fld id="{5221BF04-454F-3949-A82C-AF19786D432A}" type="slidenum">
              <a:rPr lang="en-US" smtClean="0"/>
              <a:t>‹#›</a:t>
            </a:fld>
            <a:endParaRPr lang="en-US"/>
          </a:p>
        </p:txBody>
      </p:sp>
    </p:spTree>
    <p:extLst>
      <p:ext uri="{BB962C8B-B14F-4D97-AF65-F5344CB8AC3E}">
        <p14:creationId xmlns:p14="http://schemas.microsoft.com/office/powerpoint/2010/main" val="39077904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2391BD6-B977-8E2B-BCAE-BEB5D41DF2E4}"/>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B09AD5D2-47B9-AA1F-37DA-4A6F757EA87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8856B34-8937-FF72-787F-3F7AF0A2B9AD}"/>
              </a:ext>
            </a:extLst>
          </p:cNvPr>
          <p:cNvSpPr>
            <a:spLocks noGrp="1"/>
          </p:cNvSpPr>
          <p:nvPr>
            <p:ph type="dt" sz="half" idx="10"/>
          </p:nvPr>
        </p:nvSpPr>
        <p:spPr/>
        <p:txBody>
          <a:bodyPr/>
          <a:lstStyle/>
          <a:p>
            <a:fld id="{D167E8E0-4B60-F74B-A3CB-E1F4E921DE34}" type="datetimeFigureOut">
              <a:rPr lang="en-US" smtClean="0"/>
              <a:t>5/8/24</a:t>
            </a:fld>
            <a:endParaRPr lang="en-US"/>
          </a:p>
        </p:txBody>
      </p:sp>
      <p:sp>
        <p:nvSpPr>
          <p:cNvPr id="5" name="Footer Placeholder 4">
            <a:extLst>
              <a:ext uri="{FF2B5EF4-FFF2-40B4-BE49-F238E27FC236}">
                <a16:creationId xmlns:a16="http://schemas.microsoft.com/office/drawing/2014/main" id="{7227B698-4E85-D607-0E9A-983EA95F9B3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1C27BA6-8785-A74E-0C3F-77829F222ACD}"/>
              </a:ext>
            </a:extLst>
          </p:cNvPr>
          <p:cNvSpPr>
            <a:spLocks noGrp="1"/>
          </p:cNvSpPr>
          <p:nvPr>
            <p:ph type="sldNum" sz="quarter" idx="12"/>
          </p:nvPr>
        </p:nvSpPr>
        <p:spPr/>
        <p:txBody>
          <a:bodyPr/>
          <a:lstStyle/>
          <a:p>
            <a:fld id="{5221BF04-454F-3949-A82C-AF19786D432A}" type="slidenum">
              <a:rPr lang="en-US" smtClean="0"/>
              <a:t>‹#›</a:t>
            </a:fld>
            <a:endParaRPr lang="en-US"/>
          </a:p>
        </p:txBody>
      </p:sp>
    </p:spTree>
    <p:extLst>
      <p:ext uri="{BB962C8B-B14F-4D97-AF65-F5344CB8AC3E}">
        <p14:creationId xmlns:p14="http://schemas.microsoft.com/office/powerpoint/2010/main" val="33620734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7C3EB8-5A14-E1DE-E4E0-B129BF8465B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48A413B-AE8B-A237-FAA1-B495620A6AD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8FD9D3F-0479-D156-E395-48654110CC67}"/>
              </a:ext>
            </a:extLst>
          </p:cNvPr>
          <p:cNvSpPr>
            <a:spLocks noGrp="1"/>
          </p:cNvSpPr>
          <p:nvPr>
            <p:ph type="dt" sz="half" idx="10"/>
          </p:nvPr>
        </p:nvSpPr>
        <p:spPr/>
        <p:txBody>
          <a:bodyPr/>
          <a:lstStyle/>
          <a:p>
            <a:fld id="{D167E8E0-4B60-F74B-A3CB-E1F4E921DE34}" type="datetimeFigureOut">
              <a:rPr lang="en-US" smtClean="0"/>
              <a:t>5/8/24</a:t>
            </a:fld>
            <a:endParaRPr lang="en-US"/>
          </a:p>
        </p:txBody>
      </p:sp>
      <p:sp>
        <p:nvSpPr>
          <p:cNvPr id="5" name="Footer Placeholder 4">
            <a:extLst>
              <a:ext uri="{FF2B5EF4-FFF2-40B4-BE49-F238E27FC236}">
                <a16:creationId xmlns:a16="http://schemas.microsoft.com/office/drawing/2014/main" id="{B7E6F982-B722-CDD7-1517-EA423F31C9F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16CF91A-66EB-AEB4-9296-9B4ADB1D6C58}"/>
              </a:ext>
            </a:extLst>
          </p:cNvPr>
          <p:cNvSpPr>
            <a:spLocks noGrp="1"/>
          </p:cNvSpPr>
          <p:nvPr>
            <p:ph type="sldNum" sz="quarter" idx="12"/>
          </p:nvPr>
        </p:nvSpPr>
        <p:spPr/>
        <p:txBody>
          <a:bodyPr/>
          <a:lstStyle/>
          <a:p>
            <a:fld id="{5221BF04-454F-3949-A82C-AF19786D432A}" type="slidenum">
              <a:rPr lang="en-US" smtClean="0"/>
              <a:t>‹#›</a:t>
            </a:fld>
            <a:endParaRPr lang="en-US"/>
          </a:p>
        </p:txBody>
      </p:sp>
    </p:spTree>
    <p:extLst>
      <p:ext uri="{BB962C8B-B14F-4D97-AF65-F5344CB8AC3E}">
        <p14:creationId xmlns:p14="http://schemas.microsoft.com/office/powerpoint/2010/main" val="22221311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2A7F81-2374-5F43-916E-9E0D044F2C35}"/>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7E7D67F5-5724-6172-20FA-1A85F006B16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565F6094-BE6B-D71D-DE70-CB11D21EB555}"/>
              </a:ext>
            </a:extLst>
          </p:cNvPr>
          <p:cNvSpPr>
            <a:spLocks noGrp="1"/>
          </p:cNvSpPr>
          <p:nvPr>
            <p:ph type="dt" sz="half" idx="10"/>
          </p:nvPr>
        </p:nvSpPr>
        <p:spPr/>
        <p:txBody>
          <a:bodyPr/>
          <a:lstStyle/>
          <a:p>
            <a:fld id="{D167E8E0-4B60-F74B-A3CB-E1F4E921DE34}" type="datetimeFigureOut">
              <a:rPr lang="en-US" smtClean="0"/>
              <a:t>5/8/24</a:t>
            </a:fld>
            <a:endParaRPr lang="en-US"/>
          </a:p>
        </p:txBody>
      </p:sp>
      <p:sp>
        <p:nvSpPr>
          <p:cNvPr id="5" name="Footer Placeholder 4">
            <a:extLst>
              <a:ext uri="{FF2B5EF4-FFF2-40B4-BE49-F238E27FC236}">
                <a16:creationId xmlns:a16="http://schemas.microsoft.com/office/drawing/2014/main" id="{715E8DD9-46C6-4A83-0A6D-DCBD18EED8C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1A93783-396E-F42D-97D4-3F723A0AF07F}"/>
              </a:ext>
            </a:extLst>
          </p:cNvPr>
          <p:cNvSpPr>
            <a:spLocks noGrp="1"/>
          </p:cNvSpPr>
          <p:nvPr>
            <p:ph type="sldNum" sz="quarter" idx="12"/>
          </p:nvPr>
        </p:nvSpPr>
        <p:spPr/>
        <p:txBody>
          <a:bodyPr/>
          <a:lstStyle/>
          <a:p>
            <a:fld id="{5221BF04-454F-3949-A82C-AF19786D432A}" type="slidenum">
              <a:rPr lang="en-US" smtClean="0"/>
              <a:t>‹#›</a:t>
            </a:fld>
            <a:endParaRPr lang="en-US"/>
          </a:p>
        </p:txBody>
      </p:sp>
    </p:spTree>
    <p:extLst>
      <p:ext uri="{BB962C8B-B14F-4D97-AF65-F5344CB8AC3E}">
        <p14:creationId xmlns:p14="http://schemas.microsoft.com/office/powerpoint/2010/main" val="23674603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F4AB3D-9D4F-B578-4CE2-FFA207D5D06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2C47EEA-FDE1-68A6-08D8-D51FB4692F5C}"/>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B3ECF9CA-D6BB-2A79-3587-703EE4486072}"/>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39416C19-4984-3656-8738-FF519B2CD801}"/>
              </a:ext>
            </a:extLst>
          </p:cNvPr>
          <p:cNvSpPr>
            <a:spLocks noGrp="1"/>
          </p:cNvSpPr>
          <p:nvPr>
            <p:ph type="dt" sz="half" idx="10"/>
          </p:nvPr>
        </p:nvSpPr>
        <p:spPr/>
        <p:txBody>
          <a:bodyPr/>
          <a:lstStyle/>
          <a:p>
            <a:fld id="{D167E8E0-4B60-F74B-A3CB-E1F4E921DE34}" type="datetimeFigureOut">
              <a:rPr lang="en-US" smtClean="0"/>
              <a:t>5/8/24</a:t>
            </a:fld>
            <a:endParaRPr lang="en-US"/>
          </a:p>
        </p:txBody>
      </p:sp>
      <p:sp>
        <p:nvSpPr>
          <p:cNvPr id="6" name="Footer Placeholder 5">
            <a:extLst>
              <a:ext uri="{FF2B5EF4-FFF2-40B4-BE49-F238E27FC236}">
                <a16:creationId xmlns:a16="http://schemas.microsoft.com/office/drawing/2014/main" id="{585F1884-56B0-A37D-172A-D8883B61843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EC08E0B-03AC-59FD-4670-010F782EE0A1}"/>
              </a:ext>
            </a:extLst>
          </p:cNvPr>
          <p:cNvSpPr>
            <a:spLocks noGrp="1"/>
          </p:cNvSpPr>
          <p:nvPr>
            <p:ph type="sldNum" sz="quarter" idx="12"/>
          </p:nvPr>
        </p:nvSpPr>
        <p:spPr/>
        <p:txBody>
          <a:bodyPr/>
          <a:lstStyle/>
          <a:p>
            <a:fld id="{5221BF04-454F-3949-A82C-AF19786D432A}" type="slidenum">
              <a:rPr lang="en-US" smtClean="0"/>
              <a:t>‹#›</a:t>
            </a:fld>
            <a:endParaRPr lang="en-US"/>
          </a:p>
        </p:txBody>
      </p:sp>
    </p:spTree>
    <p:extLst>
      <p:ext uri="{BB962C8B-B14F-4D97-AF65-F5344CB8AC3E}">
        <p14:creationId xmlns:p14="http://schemas.microsoft.com/office/powerpoint/2010/main" val="22184430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FB3870-950C-8CC2-44A1-D9A770569240}"/>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592C6A00-BCD3-4BFE-5F63-ED84F674A39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E7A8130-3037-1E09-2B5D-AEF4F4F32F7D}"/>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02D37B8F-BF73-C23A-80B4-DC11F9560F2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1B376314-4D3A-FDBA-EFD1-C66A2B54C533}"/>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865069AC-C6B4-2E02-7034-9FE1084DC101}"/>
              </a:ext>
            </a:extLst>
          </p:cNvPr>
          <p:cNvSpPr>
            <a:spLocks noGrp="1"/>
          </p:cNvSpPr>
          <p:nvPr>
            <p:ph type="dt" sz="half" idx="10"/>
          </p:nvPr>
        </p:nvSpPr>
        <p:spPr/>
        <p:txBody>
          <a:bodyPr/>
          <a:lstStyle/>
          <a:p>
            <a:fld id="{D167E8E0-4B60-F74B-A3CB-E1F4E921DE34}" type="datetimeFigureOut">
              <a:rPr lang="en-US" smtClean="0"/>
              <a:t>5/8/24</a:t>
            </a:fld>
            <a:endParaRPr lang="en-US"/>
          </a:p>
        </p:txBody>
      </p:sp>
      <p:sp>
        <p:nvSpPr>
          <p:cNvPr id="8" name="Footer Placeholder 7">
            <a:extLst>
              <a:ext uri="{FF2B5EF4-FFF2-40B4-BE49-F238E27FC236}">
                <a16:creationId xmlns:a16="http://schemas.microsoft.com/office/drawing/2014/main" id="{E413C7FF-C11E-F904-4433-4C8F4C9BED91}"/>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40CF57DE-8A56-0502-2714-1912A50E7470}"/>
              </a:ext>
            </a:extLst>
          </p:cNvPr>
          <p:cNvSpPr>
            <a:spLocks noGrp="1"/>
          </p:cNvSpPr>
          <p:nvPr>
            <p:ph type="sldNum" sz="quarter" idx="12"/>
          </p:nvPr>
        </p:nvSpPr>
        <p:spPr/>
        <p:txBody>
          <a:bodyPr/>
          <a:lstStyle/>
          <a:p>
            <a:fld id="{5221BF04-454F-3949-A82C-AF19786D432A}" type="slidenum">
              <a:rPr lang="en-US" smtClean="0"/>
              <a:t>‹#›</a:t>
            </a:fld>
            <a:endParaRPr lang="en-US"/>
          </a:p>
        </p:txBody>
      </p:sp>
    </p:spTree>
    <p:extLst>
      <p:ext uri="{BB962C8B-B14F-4D97-AF65-F5344CB8AC3E}">
        <p14:creationId xmlns:p14="http://schemas.microsoft.com/office/powerpoint/2010/main" val="23412568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195509-8679-8E12-EF22-E9D00634FBA0}"/>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A2F8A816-41CE-7D6F-2C44-65197292BCDB}"/>
              </a:ext>
            </a:extLst>
          </p:cNvPr>
          <p:cNvSpPr>
            <a:spLocks noGrp="1"/>
          </p:cNvSpPr>
          <p:nvPr>
            <p:ph type="dt" sz="half" idx="10"/>
          </p:nvPr>
        </p:nvSpPr>
        <p:spPr/>
        <p:txBody>
          <a:bodyPr/>
          <a:lstStyle/>
          <a:p>
            <a:fld id="{D167E8E0-4B60-F74B-A3CB-E1F4E921DE34}" type="datetimeFigureOut">
              <a:rPr lang="en-US" smtClean="0"/>
              <a:t>5/8/24</a:t>
            </a:fld>
            <a:endParaRPr lang="en-US"/>
          </a:p>
        </p:txBody>
      </p:sp>
      <p:sp>
        <p:nvSpPr>
          <p:cNvPr id="4" name="Footer Placeholder 3">
            <a:extLst>
              <a:ext uri="{FF2B5EF4-FFF2-40B4-BE49-F238E27FC236}">
                <a16:creationId xmlns:a16="http://schemas.microsoft.com/office/drawing/2014/main" id="{0FD1B190-3BC4-DB8D-E261-D4BC350FCE30}"/>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9D5990CF-3EC2-60E6-197B-E9D8EA71D429}"/>
              </a:ext>
            </a:extLst>
          </p:cNvPr>
          <p:cNvSpPr>
            <a:spLocks noGrp="1"/>
          </p:cNvSpPr>
          <p:nvPr>
            <p:ph type="sldNum" sz="quarter" idx="12"/>
          </p:nvPr>
        </p:nvSpPr>
        <p:spPr/>
        <p:txBody>
          <a:bodyPr/>
          <a:lstStyle/>
          <a:p>
            <a:fld id="{5221BF04-454F-3949-A82C-AF19786D432A}" type="slidenum">
              <a:rPr lang="en-US" smtClean="0"/>
              <a:t>‹#›</a:t>
            </a:fld>
            <a:endParaRPr lang="en-US"/>
          </a:p>
        </p:txBody>
      </p:sp>
    </p:spTree>
    <p:extLst>
      <p:ext uri="{BB962C8B-B14F-4D97-AF65-F5344CB8AC3E}">
        <p14:creationId xmlns:p14="http://schemas.microsoft.com/office/powerpoint/2010/main" val="18188138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7A232B1-F5CD-0B87-5189-BBD201B87E30}"/>
              </a:ext>
            </a:extLst>
          </p:cNvPr>
          <p:cNvSpPr>
            <a:spLocks noGrp="1"/>
          </p:cNvSpPr>
          <p:nvPr>
            <p:ph type="dt" sz="half" idx="10"/>
          </p:nvPr>
        </p:nvSpPr>
        <p:spPr/>
        <p:txBody>
          <a:bodyPr/>
          <a:lstStyle/>
          <a:p>
            <a:fld id="{D167E8E0-4B60-F74B-A3CB-E1F4E921DE34}" type="datetimeFigureOut">
              <a:rPr lang="en-US" smtClean="0"/>
              <a:t>5/8/24</a:t>
            </a:fld>
            <a:endParaRPr lang="en-US"/>
          </a:p>
        </p:txBody>
      </p:sp>
      <p:sp>
        <p:nvSpPr>
          <p:cNvPr id="3" name="Footer Placeholder 2">
            <a:extLst>
              <a:ext uri="{FF2B5EF4-FFF2-40B4-BE49-F238E27FC236}">
                <a16:creationId xmlns:a16="http://schemas.microsoft.com/office/drawing/2014/main" id="{BE0CD26C-36E6-D784-6F24-5F832969EE42}"/>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0D5ADA0A-F1E6-A179-7099-38AF1AE750DE}"/>
              </a:ext>
            </a:extLst>
          </p:cNvPr>
          <p:cNvSpPr>
            <a:spLocks noGrp="1"/>
          </p:cNvSpPr>
          <p:nvPr>
            <p:ph type="sldNum" sz="quarter" idx="12"/>
          </p:nvPr>
        </p:nvSpPr>
        <p:spPr/>
        <p:txBody>
          <a:bodyPr/>
          <a:lstStyle/>
          <a:p>
            <a:fld id="{5221BF04-454F-3949-A82C-AF19786D432A}" type="slidenum">
              <a:rPr lang="en-US" smtClean="0"/>
              <a:t>‹#›</a:t>
            </a:fld>
            <a:endParaRPr lang="en-US"/>
          </a:p>
        </p:txBody>
      </p:sp>
    </p:spTree>
    <p:extLst>
      <p:ext uri="{BB962C8B-B14F-4D97-AF65-F5344CB8AC3E}">
        <p14:creationId xmlns:p14="http://schemas.microsoft.com/office/powerpoint/2010/main" val="13259580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B8DA28-C4FD-B6A7-ABBF-CB06B0FC989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D6294D0F-D13A-CB86-DFDB-C5B41411F34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D2CD185D-36B3-4F03-4B14-2A29A3897DF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E969C2F-DEFF-C40D-2F43-13F8F55314BB}"/>
              </a:ext>
            </a:extLst>
          </p:cNvPr>
          <p:cNvSpPr>
            <a:spLocks noGrp="1"/>
          </p:cNvSpPr>
          <p:nvPr>
            <p:ph type="dt" sz="half" idx="10"/>
          </p:nvPr>
        </p:nvSpPr>
        <p:spPr/>
        <p:txBody>
          <a:bodyPr/>
          <a:lstStyle/>
          <a:p>
            <a:fld id="{D167E8E0-4B60-F74B-A3CB-E1F4E921DE34}" type="datetimeFigureOut">
              <a:rPr lang="en-US" smtClean="0"/>
              <a:t>5/8/24</a:t>
            </a:fld>
            <a:endParaRPr lang="en-US"/>
          </a:p>
        </p:txBody>
      </p:sp>
      <p:sp>
        <p:nvSpPr>
          <p:cNvPr id="6" name="Footer Placeholder 5">
            <a:extLst>
              <a:ext uri="{FF2B5EF4-FFF2-40B4-BE49-F238E27FC236}">
                <a16:creationId xmlns:a16="http://schemas.microsoft.com/office/drawing/2014/main" id="{1F5D3141-03AF-A907-0D19-7D43FF941B0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AD23F4A-FD71-5851-0DE3-581A057F3373}"/>
              </a:ext>
            </a:extLst>
          </p:cNvPr>
          <p:cNvSpPr>
            <a:spLocks noGrp="1"/>
          </p:cNvSpPr>
          <p:nvPr>
            <p:ph type="sldNum" sz="quarter" idx="12"/>
          </p:nvPr>
        </p:nvSpPr>
        <p:spPr/>
        <p:txBody>
          <a:bodyPr/>
          <a:lstStyle/>
          <a:p>
            <a:fld id="{5221BF04-454F-3949-A82C-AF19786D432A}" type="slidenum">
              <a:rPr lang="en-US" smtClean="0"/>
              <a:t>‹#›</a:t>
            </a:fld>
            <a:endParaRPr lang="en-US"/>
          </a:p>
        </p:txBody>
      </p:sp>
    </p:spTree>
    <p:extLst>
      <p:ext uri="{BB962C8B-B14F-4D97-AF65-F5344CB8AC3E}">
        <p14:creationId xmlns:p14="http://schemas.microsoft.com/office/powerpoint/2010/main" val="16713161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004FBD-8B39-8054-F764-B32939D17BC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3B4204CC-340C-86AD-3337-8DA74F905D4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C88D6110-71F5-4AB5-0AA4-E0389C43B17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03BB542-4A0A-8D07-7667-2D9E5A180AAF}"/>
              </a:ext>
            </a:extLst>
          </p:cNvPr>
          <p:cNvSpPr>
            <a:spLocks noGrp="1"/>
          </p:cNvSpPr>
          <p:nvPr>
            <p:ph type="dt" sz="half" idx="10"/>
          </p:nvPr>
        </p:nvSpPr>
        <p:spPr/>
        <p:txBody>
          <a:bodyPr/>
          <a:lstStyle/>
          <a:p>
            <a:fld id="{D167E8E0-4B60-F74B-A3CB-E1F4E921DE34}" type="datetimeFigureOut">
              <a:rPr lang="en-US" smtClean="0"/>
              <a:t>5/8/24</a:t>
            </a:fld>
            <a:endParaRPr lang="en-US"/>
          </a:p>
        </p:txBody>
      </p:sp>
      <p:sp>
        <p:nvSpPr>
          <p:cNvPr id="6" name="Footer Placeholder 5">
            <a:extLst>
              <a:ext uri="{FF2B5EF4-FFF2-40B4-BE49-F238E27FC236}">
                <a16:creationId xmlns:a16="http://schemas.microsoft.com/office/drawing/2014/main" id="{68D116D8-4E27-8E77-11A3-3FC6188579E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F268587-6608-2F7A-AA0A-5ED5C0B733F9}"/>
              </a:ext>
            </a:extLst>
          </p:cNvPr>
          <p:cNvSpPr>
            <a:spLocks noGrp="1"/>
          </p:cNvSpPr>
          <p:nvPr>
            <p:ph type="sldNum" sz="quarter" idx="12"/>
          </p:nvPr>
        </p:nvSpPr>
        <p:spPr/>
        <p:txBody>
          <a:bodyPr/>
          <a:lstStyle/>
          <a:p>
            <a:fld id="{5221BF04-454F-3949-A82C-AF19786D432A}" type="slidenum">
              <a:rPr lang="en-US" smtClean="0"/>
              <a:t>‹#›</a:t>
            </a:fld>
            <a:endParaRPr lang="en-US"/>
          </a:p>
        </p:txBody>
      </p:sp>
    </p:spTree>
    <p:extLst>
      <p:ext uri="{BB962C8B-B14F-4D97-AF65-F5344CB8AC3E}">
        <p14:creationId xmlns:p14="http://schemas.microsoft.com/office/powerpoint/2010/main" val="5601650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BB023DB-58A5-89A2-9B45-4A9B85E3FA0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90259F90-69B1-29E3-81C1-5D6A3C4E62B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47D3172-1193-5C6A-D336-CEDC478F438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167E8E0-4B60-F74B-A3CB-E1F4E921DE34}" type="datetimeFigureOut">
              <a:rPr lang="en-US" smtClean="0"/>
              <a:t>5/8/24</a:t>
            </a:fld>
            <a:endParaRPr lang="en-US"/>
          </a:p>
        </p:txBody>
      </p:sp>
      <p:sp>
        <p:nvSpPr>
          <p:cNvPr id="5" name="Footer Placeholder 4">
            <a:extLst>
              <a:ext uri="{FF2B5EF4-FFF2-40B4-BE49-F238E27FC236}">
                <a16:creationId xmlns:a16="http://schemas.microsoft.com/office/drawing/2014/main" id="{36BBB3E2-7FE8-49C8-9041-D104797B51D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6E943560-CC37-0C05-AA45-956DD8E3FC5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221BF04-454F-3949-A82C-AF19786D432A}" type="slidenum">
              <a:rPr lang="en-US" smtClean="0"/>
              <a:t>‹#›</a:t>
            </a:fld>
            <a:endParaRPr lang="en-US"/>
          </a:p>
        </p:txBody>
      </p:sp>
    </p:spTree>
    <p:extLst>
      <p:ext uri="{BB962C8B-B14F-4D97-AF65-F5344CB8AC3E}">
        <p14:creationId xmlns:p14="http://schemas.microsoft.com/office/powerpoint/2010/main" val="48461819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biblia.com/bible/esv/Matt%206.10"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s://biblia.com/bible/esv/Luke%2019.11"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86D8B34D-277A-CFA2-076B-11DF15BE7F1C}"/>
              </a:ext>
            </a:extLst>
          </p:cNvPr>
          <p:cNvSpPr>
            <a:spLocks noGrp="1"/>
          </p:cNvSpPr>
          <p:nvPr>
            <p:ph type="subTitle" idx="1"/>
          </p:nvPr>
        </p:nvSpPr>
        <p:spPr>
          <a:xfrm>
            <a:off x="1120140" y="4819487"/>
            <a:ext cx="9765030" cy="1655762"/>
          </a:xfrm>
        </p:spPr>
        <p:txBody>
          <a:bodyPr>
            <a:normAutofit/>
          </a:bodyPr>
          <a:lstStyle/>
          <a:p>
            <a:endParaRPr lang="en-CA" sz="1800" dirty="0">
              <a:effectLst/>
              <a:latin typeface="Times New Roman" panose="02020603050405020304" pitchFamily="18" charset="0"/>
              <a:ea typeface="Times New Roman" panose="02020603050405020304" pitchFamily="18" charset="0"/>
            </a:endParaRPr>
          </a:p>
          <a:p>
            <a:r>
              <a:rPr lang="en-US" sz="3200" b="1" dirty="0"/>
              <a:t>THE CHRISTIAN WORLDVIEW IS IRRELEVANT</a:t>
            </a:r>
          </a:p>
          <a:p>
            <a:r>
              <a:rPr lang="en-US" dirty="0"/>
              <a:t>20240512</a:t>
            </a:r>
          </a:p>
        </p:txBody>
      </p:sp>
      <p:pic>
        <p:nvPicPr>
          <p:cNvPr id="5" name="Picture 4" descr="A magnifying glass and text&#10;&#10;Description automatically generated">
            <a:extLst>
              <a:ext uri="{FF2B5EF4-FFF2-40B4-BE49-F238E27FC236}">
                <a16:creationId xmlns:a16="http://schemas.microsoft.com/office/drawing/2014/main" id="{DA0FBD43-A0C0-E88E-F79E-0C125D1F5041}"/>
              </a:ext>
            </a:extLst>
          </p:cNvPr>
          <p:cNvPicPr>
            <a:picLocks noChangeAspect="1"/>
          </p:cNvPicPr>
          <p:nvPr/>
        </p:nvPicPr>
        <p:blipFill>
          <a:blip r:embed="rId2"/>
          <a:stretch>
            <a:fillRect/>
          </a:stretch>
        </p:blipFill>
        <p:spPr>
          <a:xfrm>
            <a:off x="2027069" y="1816443"/>
            <a:ext cx="8137862" cy="2563984"/>
          </a:xfrm>
          <a:prstGeom prst="rect">
            <a:avLst/>
          </a:prstGeom>
        </p:spPr>
      </p:pic>
    </p:spTree>
    <p:extLst>
      <p:ext uri="{BB962C8B-B14F-4D97-AF65-F5344CB8AC3E}">
        <p14:creationId xmlns:p14="http://schemas.microsoft.com/office/powerpoint/2010/main" val="315016854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D559C3C-26FA-522B-7E3F-EAF7D42708B2}"/>
              </a:ext>
            </a:extLst>
          </p:cNvPr>
          <p:cNvSpPr>
            <a:spLocks noGrp="1"/>
          </p:cNvSpPr>
          <p:nvPr>
            <p:ph idx="1"/>
          </p:nvPr>
        </p:nvSpPr>
        <p:spPr>
          <a:xfrm>
            <a:off x="295275" y="137160"/>
            <a:ext cx="11601450" cy="6537960"/>
          </a:xfrm>
        </p:spPr>
        <p:txBody>
          <a:bodyPr>
            <a:normAutofit/>
          </a:bodyPr>
          <a:lstStyle/>
          <a:p>
            <a:pPr indent="0" algn="ctr">
              <a:buNone/>
            </a:pPr>
            <a:endParaRPr lang="en-CA" sz="3200" b="1" dirty="0">
              <a:solidFill>
                <a:srgbClr val="000000"/>
              </a:solidFill>
              <a:effectLst/>
              <a:latin typeface="Calibri" panose="020F0502020204030204" pitchFamily="34" charset="0"/>
              <a:ea typeface="Times New Roman" panose="02020603050405020304" pitchFamily="18" charset="0"/>
            </a:endParaRPr>
          </a:p>
          <a:p>
            <a:pPr marL="0" lvl="0" indent="0" algn="ctr">
              <a:buSzPts val="1100"/>
              <a:buNone/>
            </a:pPr>
            <a:endParaRPr lang="en-CA" sz="1800" i="1" dirty="0">
              <a:solidFill>
                <a:srgbClr val="212121"/>
              </a:solidFill>
              <a:effectLst/>
              <a:latin typeface="Calibri" panose="020F0502020204030204" pitchFamily="34" charset="0"/>
              <a:ea typeface="Times New Roman" panose="02020603050405020304" pitchFamily="18" charset="0"/>
            </a:endParaRPr>
          </a:p>
          <a:p>
            <a:pPr marL="0" lvl="0" indent="0" algn="ctr">
              <a:buSzPts val="1100"/>
              <a:buNone/>
            </a:pPr>
            <a:endParaRPr lang="en-CA" sz="1800" i="1" dirty="0">
              <a:solidFill>
                <a:srgbClr val="212121"/>
              </a:solidFill>
              <a:latin typeface="Calibri" panose="020F0502020204030204" pitchFamily="34" charset="0"/>
              <a:ea typeface="Times New Roman" panose="02020603050405020304" pitchFamily="18" charset="0"/>
            </a:endParaRPr>
          </a:p>
          <a:p>
            <a:pPr marL="0" lvl="0" indent="0" algn="ctr">
              <a:buSzPts val="1100"/>
              <a:buNone/>
            </a:pPr>
            <a:endParaRPr lang="en-CA" sz="1800" i="1" dirty="0">
              <a:solidFill>
                <a:srgbClr val="212121"/>
              </a:solidFill>
              <a:effectLst/>
              <a:latin typeface="Calibri" panose="020F0502020204030204" pitchFamily="34" charset="0"/>
              <a:ea typeface="Times New Roman" panose="02020603050405020304" pitchFamily="18" charset="0"/>
            </a:endParaRPr>
          </a:p>
          <a:p>
            <a:pPr marL="0" indent="0" algn="ctr">
              <a:buNone/>
            </a:pPr>
            <a:endParaRPr lang="en-CA" sz="3200" dirty="0">
              <a:solidFill>
                <a:srgbClr val="000000"/>
              </a:solidFill>
              <a:effectLst/>
              <a:latin typeface="Calibri" panose="020F0502020204030204" pitchFamily="34" charset="0"/>
              <a:ea typeface="Times New Roman" panose="02020603050405020304" pitchFamily="18" charset="0"/>
            </a:endParaRPr>
          </a:p>
          <a:p>
            <a:pPr marL="0" indent="0" algn="ctr">
              <a:buNone/>
            </a:pPr>
            <a:r>
              <a:rPr lang="en-CA" sz="3600" dirty="0">
                <a:solidFill>
                  <a:srgbClr val="212121"/>
                </a:solidFill>
                <a:effectLst/>
                <a:latin typeface="Calibri" panose="020F0502020204030204" pitchFamily="34" charset="0"/>
                <a:ea typeface="Calibri" panose="020F0502020204030204" pitchFamily="34" charset="0"/>
                <a:cs typeface="Calibri" panose="020F0502020204030204" pitchFamily="34" charset="0"/>
              </a:rPr>
              <a:t>Do you find the truth illustrated in this parable </a:t>
            </a:r>
          </a:p>
          <a:p>
            <a:pPr marL="0" indent="0" algn="ctr">
              <a:buNone/>
            </a:pPr>
            <a:r>
              <a:rPr lang="en-CA" sz="3600" dirty="0">
                <a:solidFill>
                  <a:srgbClr val="212121"/>
                </a:solidFill>
                <a:effectLst/>
                <a:latin typeface="Calibri" panose="020F0502020204030204" pitchFamily="34" charset="0"/>
                <a:ea typeface="Calibri" panose="020F0502020204030204" pitchFamily="34" charset="0"/>
                <a:cs typeface="Calibri" panose="020F0502020204030204" pitchFamily="34" charset="0"/>
              </a:rPr>
              <a:t>difficult to believe?  Why or why not?   </a:t>
            </a:r>
          </a:p>
          <a:p>
            <a:pPr marL="0" indent="0" algn="ctr">
              <a:buNone/>
            </a:pPr>
            <a:endParaRPr lang="en-CA" sz="3600" b="1" dirty="0">
              <a:solidFill>
                <a:srgbClr val="212121"/>
              </a:solidFill>
              <a:effectLst/>
              <a:latin typeface="Calibri" panose="020F0502020204030204" pitchFamily="34" charset="0"/>
              <a:ea typeface="Calibri" panose="020F0502020204030204" pitchFamily="34" charset="0"/>
              <a:cs typeface="Calibri" panose="020F0502020204030204" pitchFamily="34" charset="0"/>
            </a:endParaRPr>
          </a:p>
          <a:p>
            <a:pPr marL="0" indent="0" algn="ctr">
              <a:buNone/>
            </a:pPr>
            <a:r>
              <a:rPr lang="en-CA" sz="3600" b="1" dirty="0">
                <a:solidFill>
                  <a:srgbClr val="212121"/>
                </a:solidFill>
                <a:effectLst/>
                <a:latin typeface="Calibri" panose="020F0502020204030204" pitchFamily="34" charset="0"/>
                <a:ea typeface="Calibri" panose="020F0502020204030204" pitchFamily="34" charset="0"/>
                <a:cs typeface="Calibri" panose="020F0502020204030204" pitchFamily="34" charset="0"/>
              </a:rPr>
              <a:t>How have you experience this truth in your own life?</a:t>
            </a:r>
            <a:endParaRPr lang="en-CA" sz="36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ctr">
              <a:buNone/>
            </a:pPr>
            <a:endParaRPr lang="en-CA" sz="3200" dirty="0">
              <a:solidFill>
                <a:srgbClr val="212121"/>
              </a:solidFill>
              <a:effectLst/>
              <a:latin typeface="Calibri" panose="020F0502020204030204" pitchFamily="34" charset="0"/>
              <a:ea typeface="Calibri" panose="020F0502020204030204" pitchFamily="34" charset="0"/>
              <a:cs typeface="Calibri" panose="020F0502020204030204" pitchFamily="34" charset="0"/>
            </a:endParaRPr>
          </a:p>
          <a:p>
            <a:pPr marL="0" indent="0">
              <a:buNone/>
            </a:pPr>
            <a:endParaRPr lang="en-US" dirty="0"/>
          </a:p>
        </p:txBody>
      </p:sp>
    </p:spTree>
    <p:extLst>
      <p:ext uri="{BB962C8B-B14F-4D97-AF65-F5344CB8AC3E}">
        <p14:creationId xmlns:p14="http://schemas.microsoft.com/office/powerpoint/2010/main" val="231650974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FB0C8EA-C25D-B028-DF36-234FE13B5AC0}"/>
              </a:ext>
            </a:extLst>
          </p:cNvPr>
          <p:cNvSpPr>
            <a:spLocks noGrp="1"/>
          </p:cNvSpPr>
          <p:nvPr>
            <p:ph idx="1"/>
          </p:nvPr>
        </p:nvSpPr>
        <p:spPr>
          <a:xfrm>
            <a:off x="114300" y="80010"/>
            <a:ext cx="11978639" cy="6777990"/>
          </a:xfrm>
        </p:spPr>
        <p:txBody>
          <a:bodyPr>
            <a:normAutofit/>
          </a:bodyPr>
          <a:lstStyle/>
          <a:p>
            <a:pPr marL="0" indent="0" algn="ctr">
              <a:buNone/>
            </a:pPr>
            <a:endParaRPr lang="en-CA" sz="3200" b="1" dirty="0">
              <a:solidFill>
                <a:srgbClr val="212121"/>
              </a:solidFill>
              <a:effectLst/>
              <a:latin typeface="Calibri" panose="020F0502020204030204" pitchFamily="34" charset="0"/>
              <a:ea typeface="Calibri" panose="020F0502020204030204" pitchFamily="34" charset="0"/>
              <a:cs typeface="Calibri" panose="020F0502020204030204" pitchFamily="34" charset="0"/>
            </a:endParaRPr>
          </a:p>
          <a:p>
            <a:pPr marL="0" indent="0" algn="ctr">
              <a:buNone/>
            </a:pPr>
            <a:endParaRPr lang="en-CA" sz="3200" dirty="0">
              <a:solidFill>
                <a:srgbClr val="212121"/>
              </a:solidFill>
              <a:effectLst/>
              <a:latin typeface="Calibri" panose="020F0502020204030204" pitchFamily="34" charset="0"/>
              <a:ea typeface="Times New Roman" panose="02020603050405020304" pitchFamily="18" charset="0"/>
            </a:endParaRPr>
          </a:p>
          <a:p>
            <a:pPr marL="0" indent="0" algn="ctr">
              <a:buNone/>
            </a:pPr>
            <a:r>
              <a:rPr lang="en-CA" sz="3600" b="1" dirty="0">
                <a:solidFill>
                  <a:srgbClr val="212121"/>
                </a:solidFill>
                <a:effectLst/>
                <a:latin typeface="Calibri" panose="020F0502020204030204" pitchFamily="34" charset="0"/>
                <a:ea typeface="Times New Roman" panose="02020603050405020304" pitchFamily="18" charset="0"/>
              </a:rPr>
              <a:t>ALREADY AND NOT YET </a:t>
            </a:r>
            <a:r>
              <a:rPr lang="en-CA" sz="3600" dirty="0">
                <a:solidFill>
                  <a:srgbClr val="212121"/>
                </a:solidFill>
                <a:effectLst/>
                <a:latin typeface="Calibri" panose="020F0502020204030204" pitchFamily="34" charset="0"/>
                <a:ea typeface="Times New Roman" panose="02020603050405020304" pitchFamily="18" charset="0"/>
              </a:rPr>
              <a:t> </a:t>
            </a:r>
            <a:endParaRPr lang="en-CA" sz="3600" dirty="0">
              <a:effectLst/>
              <a:latin typeface="Times New Roman" panose="02020603050405020304" pitchFamily="18" charset="0"/>
              <a:ea typeface="Times New Roman" panose="02020603050405020304" pitchFamily="18" charset="0"/>
            </a:endParaRPr>
          </a:p>
          <a:p>
            <a:pPr marL="0" indent="0" algn="ctr">
              <a:buNone/>
            </a:pPr>
            <a:r>
              <a:rPr lang="en-CA" sz="3600" dirty="0">
                <a:solidFill>
                  <a:srgbClr val="212121"/>
                </a:solidFill>
                <a:effectLst/>
                <a:latin typeface="Calibri" panose="020F0502020204030204" pitchFamily="34" charset="0"/>
                <a:ea typeface="Times New Roman" panose="02020603050405020304" pitchFamily="18" charset="0"/>
              </a:rPr>
              <a:t>The picture you get in the Gospels </a:t>
            </a:r>
          </a:p>
          <a:p>
            <a:pPr marL="0" indent="0" algn="ctr">
              <a:buNone/>
            </a:pPr>
            <a:r>
              <a:rPr lang="en-CA" sz="3600" dirty="0">
                <a:solidFill>
                  <a:srgbClr val="212121"/>
                </a:solidFill>
                <a:effectLst/>
                <a:latin typeface="Calibri" panose="020F0502020204030204" pitchFamily="34" charset="0"/>
                <a:ea typeface="Times New Roman" panose="02020603050405020304" pitchFamily="18" charset="0"/>
              </a:rPr>
              <a:t>as Jesus unfolds the teachings of the Kingdom </a:t>
            </a:r>
          </a:p>
          <a:p>
            <a:pPr marL="0" indent="0" algn="ctr">
              <a:buNone/>
            </a:pPr>
            <a:r>
              <a:rPr lang="en-CA" sz="3600" dirty="0">
                <a:solidFill>
                  <a:srgbClr val="212121"/>
                </a:solidFill>
                <a:effectLst/>
                <a:latin typeface="Calibri" panose="020F0502020204030204" pitchFamily="34" charset="0"/>
                <a:ea typeface="Times New Roman" panose="02020603050405020304" pitchFamily="18" charset="0"/>
              </a:rPr>
              <a:t>is that it is both present and it is still future. </a:t>
            </a:r>
          </a:p>
          <a:p>
            <a:pPr marL="0" indent="0" algn="ctr">
              <a:buNone/>
            </a:pPr>
            <a:r>
              <a:rPr lang="en-CA" sz="3600" dirty="0">
                <a:solidFill>
                  <a:srgbClr val="212121"/>
                </a:solidFill>
                <a:effectLst/>
                <a:latin typeface="Calibri" panose="020F0502020204030204" pitchFamily="34" charset="0"/>
                <a:ea typeface="Times New Roman" panose="02020603050405020304" pitchFamily="18" charset="0"/>
              </a:rPr>
              <a:t>In fact, this is what he means </a:t>
            </a:r>
          </a:p>
          <a:p>
            <a:pPr marL="0" indent="0" algn="ctr">
              <a:buNone/>
            </a:pPr>
            <a:r>
              <a:rPr lang="en-CA" sz="3600" dirty="0">
                <a:solidFill>
                  <a:srgbClr val="212121"/>
                </a:solidFill>
                <a:effectLst/>
                <a:latin typeface="Calibri" panose="020F0502020204030204" pitchFamily="34" charset="0"/>
                <a:ea typeface="Times New Roman" panose="02020603050405020304" pitchFamily="18" charset="0"/>
              </a:rPr>
              <a:t>when he says that the mystery of the Kingdom is here — </a:t>
            </a:r>
          </a:p>
          <a:p>
            <a:pPr marL="0" indent="0" algn="ctr">
              <a:buNone/>
            </a:pPr>
            <a:r>
              <a:rPr lang="en-CA" sz="3600" dirty="0">
                <a:solidFill>
                  <a:srgbClr val="212121"/>
                </a:solidFill>
                <a:effectLst/>
                <a:latin typeface="Calibri" panose="020F0502020204030204" pitchFamily="34" charset="0"/>
                <a:ea typeface="Times New Roman" panose="02020603050405020304" pitchFamily="18" charset="0"/>
              </a:rPr>
              <a:t>presence without consummation.</a:t>
            </a:r>
            <a:endParaRPr lang="en-CA" sz="3600" dirty="0">
              <a:effectLst/>
              <a:latin typeface="Times New Roman" panose="02020603050405020304" pitchFamily="18" charset="0"/>
              <a:ea typeface="Times New Roman" panose="02020603050405020304" pitchFamily="18" charset="0"/>
            </a:endParaRPr>
          </a:p>
          <a:p>
            <a:pPr marL="0" indent="0" algn="ctr">
              <a:buNone/>
            </a:pPr>
            <a:endParaRPr lang="en-CA" sz="3600" dirty="0">
              <a:effectLst/>
              <a:latin typeface="Calibri" panose="020F0502020204030204" pitchFamily="34" charset="0"/>
              <a:ea typeface="Times New Roman" panose="02020603050405020304" pitchFamily="18" charset="0"/>
            </a:endParaRPr>
          </a:p>
          <a:p>
            <a:pPr marL="0" indent="0" algn="ctr">
              <a:buNone/>
            </a:pPr>
            <a:endParaRPr lang="en-CA" sz="3200" dirty="0">
              <a:effectLst/>
              <a:latin typeface="Times New Roman" panose="02020603050405020304" pitchFamily="18" charset="0"/>
              <a:ea typeface="Times New Roman" panose="02020603050405020304" pitchFamily="18" charset="0"/>
            </a:endParaRPr>
          </a:p>
          <a:p>
            <a:pPr marL="0" indent="0">
              <a:buNone/>
            </a:pPr>
            <a:endParaRPr lang="en-US" dirty="0"/>
          </a:p>
        </p:txBody>
      </p:sp>
    </p:spTree>
    <p:extLst>
      <p:ext uri="{BB962C8B-B14F-4D97-AF65-F5344CB8AC3E}">
        <p14:creationId xmlns:p14="http://schemas.microsoft.com/office/powerpoint/2010/main" val="384007537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E69AF40-EA61-0E4E-16B7-F355663AD61C}"/>
              </a:ext>
            </a:extLst>
          </p:cNvPr>
          <p:cNvSpPr>
            <a:spLocks noGrp="1"/>
          </p:cNvSpPr>
          <p:nvPr>
            <p:ph idx="1"/>
          </p:nvPr>
        </p:nvSpPr>
        <p:spPr>
          <a:xfrm>
            <a:off x="183381" y="0"/>
            <a:ext cx="11825237" cy="6663690"/>
          </a:xfrm>
        </p:spPr>
        <p:txBody>
          <a:bodyPr>
            <a:normAutofit fontScale="92500" lnSpcReduction="20000"/>
          </a:bodyPr>
          <a:lstStyle/>
          <a:p>
            <a:pPr marL="0" indent="0" algn="ctr">
              <a:buNone/>
            </a:pPr>
            <a:endParaRPr lang="en-CA" sz="3200" b="1" kern="100" dirty="0">
              <a:solidFill>
                <a:srgbClr val="000000"/>
              </a:solidFill>
              <a:effectLst/>
              <a:highlight>
                <a:srgbClr val="FFFFFF"/>
              </a:highlight>
              <a:latin typeface="Calibri" panose="020F0502020204030204" pitchFamily="34" charset="0"/>
              <a:ea typeface="Calibri" panose="020F0502020204030204" pitchFamily="34" charset="0"/>
              <a:cs typeface="Calibri" panose="020F0502020204030204" pitchFamily="34" charset="0"/>
            </a:endParaRPr>
          </a:p>
          <a:p>
            <a:pPr marL="0" lvl="0" indent="0" algn="ctr">
              <a:buSzPts val="1100"/>
              <a:buNone/>
            </a:pPr>
            <a:endParaRPr lang="en-CA" sz="3200" i="1" dirty="0">
              <a:solidFill>
                <a:srgbClr val="212121"/>
              </a:solidFill>
              <a:effectLst/>
              <a:latin typeface="Calibri" panose="020F0502020204030204" pitchFamily="34" charset="0"/>
              <a:ea typeface="Times New Roman" panose="02020603050405020304" pitchFamily="18" charset="0"/>
            </a:endParaRPr>
          </a:p>
          <a:p>
            <a:pPr marL="0" indent="0" algn="ctr">
              <a:buNone/>
            </a:pPr>
            <a:r>
              <a:rPr lang="en-CA" sz="3600" dirty="0">
                <a:solidFill>
                  <a:srgbClr val="212121"/>
                </a:solidFill>
                <a:effectLst/>
                <a:latin typeface="Calibri" panose="020F0502020204030204" pitchFamily="34" charset="0"/>
                <a:ea typeface="Times New Roman" panose="02020603050405020304" pitchFamily="18" charset="0"/>
              </a:rPr>
              <a:t>For example, you can hear the future dimension </a:t>
            </a:r>
          </a:p>
          <a:p>
            <a:pPr marL="0" indent="0" algn="ctr">
              <a:buNone/>
            </a:pPr>
            <a:r>
              <a:rPr lang="en-CA" sz="3600" dirty="0">
                <a:solidFill>
                  <a:srgbClr val="212121"/>
                </a:solidFill>
                <a:effectLst/>
                <a:latin typeface="Calibri" panose="020F0502020204030204" pitchFamily="34" charset="0"/>
                <a:ea typeface="Times New Roman" panose="02020603050405020304" pitchFamily="18" charset="0"/>
              </a:rPr>
              <a:t>of the Kingdom in the Lord’s Prayer: </a:t>
            </a:r>
          </a:p>
          <a:p>
            <a:pPr marL="0" indent="0" algn="ctr">
              <a:buNone/>
            </a:pPr>
            <a:r>
              <a:rPr lang="en-CA" sz="3600" dirty="0">
                <a:solidFill>
                  <a:srgbClr val="212121"/>
                </a:solidFill>
                <a:effectLst/>
                <a:latin typeface="Calibri" panose="020F0502020204030204" pitchFamily="34" charset="0"/>
                <a:ea typeface="Times New Roman" panose="02020603050405020304" pitchFamily="18" charset="0"/>
              </a:rPr>
              <a:t>“Your kingdom come” (</a:t>
            </a:r>
            <a:r>
              <a:rPr lang="en-CA" sz="3600" u="sng" dirty="0">
                <a:solidFill>
                  <a:srgbClr val="0078D7"/>
                </a:solidFill>
                <a:effectLst/>
                <a:latin typeface="Calibri" panose="020F0502020204030204" pitchFamily="34" charset="0"/>
                <a:ea typeface="Times New Roman" panose="02020603050405020304" pitchFamily="18" charset="0"/>
                <a:hlinkClick r:id="rId2" tooltip="https://biblia.com/bible/esv/Matt%206.10"/>
              </a:rPr>
              <a:t>Matthew 6:10</a:t>
            </a:r>
            <a:r>
              <a:rPr lang="en-CA" sz="3600" dirty="0">
                <a:solidFill>
                  <a:srgbClr val="212121"/>
                </a:solidFill>
                <a:effectLst/>
                <a:latin typeface="Calibri" panose="020F0502020204030204" pitchFamily="34" charset="0"/>
                <a:ea typeface="Times New Roman" panose="02020603050405020304" pitchFamily="18" charset="0"/>
              </a:rPr>
              <a:t>). </a:t>
            </a:r>
          </a:p>
          <a:p>
            <a:pPr marL="0" indent="0" algn="ctr">
              <a:buNone/>
            </a:pPr>
            <a:r>
              <a:rPr lang="en-CA" sz="3600" dirty="0">
                <a:solidFill>
                  <a:srgbClr val="212121"/>
                </a:solidFill>
                <a:effectLst/>
                <a:latin typeface="Calibri" panose="020F0502020204030204" pitchFamily="34" charset="0"/>
                <a:ea typeface="Times New Roman" panose="02020603050405020304" pitchFamily="18" charset="0"/>
              </a:rPr>
              <a:t>We should pray that every day. </a:t>
            </a:r>
          </a:p>
          <a:p>
            <a:pPr marL="0" indent="0" algn="ctr">
              <a:buNone/>
            </a:pPr>
            <a:r>
              <a:rPr lang="en-CA" sz="3600" dirty="0">
                <a:solidFill>
                  <a:srgbClr val="212121"/>
                </a:solidFill>
                <a:effectLst/>
                <a:latin typeface="Calibri" panose="020F0502020204030204" pitchFamily="34" charset="0"/>
                <a:ea typeface="Times New Roman" panose="02020603050405020304" pitchFamily="18" charset="0"/>
              </a:rPr>
              <a:t>Bring the Kingdom, Lord. </a:t>
            </a:r>
          </a:p>
          <a:p>
            <a:pPr marL="0" indent="0" algn="ctr">
              <a:buNone/>
            </a:pPr>
            <a:r>
              <a:rPr lang="en-CA" sz="3600" dirty="0">
                <a:solidFill>
                  <a:srgbClr val="212121"/>
                </a:solidFill>
                <a:effectLst/>
                <a:latin typeface="Calibri" panose="020F0502020204030204" pitchFamily="34" charset="0"/>
                <a:ea typeface="Times New Roman" panose="02020603050405020304" pitchFamily="18" charset="0"/>
              </a:rPr>
              <a:t>It’s not here the way we want it to be. Bring your Kingdom. </a:t>
            </a:r>
          </a:p>
          <a:p>
            <a:pPr marL="0" indent="0" algn="ctr">
              <a:buNone/>
            </a:pPr>
            <a:r>
              <a:rPr lang="en-CA" sz="3600" dirty="0">
                <a:solidFill>
                  <a:srgbClr val="212121"/>
                </a:solidFill>
                <a:effectLst/>
                <a:latin typeface="Calibri" panose="020F0502020204030204" pitchFamily="34" charset="0"/>
                <a:ea typeface="Times New Roman" panose="02020603050405020304" pitchFamily="18" charset="0"/>
              </a:rPr>
              <a:t>Bring your reign fully in people’s lives, in my life, in the world.</a:t>
            </a:r>
            <a:endParaRPr lang="en-CA" sz="3600" dirty="0">
              <a:effectLst/>
              <a:latin typeface="Times New Roman" panose="02020603050405020304" pitchFamily="18" charset="0"/>
              <a:ea typeface="Times New Roman" panose="02020603050405020304" pitchFamily="18" charset="0"/>
            </a:endParaRPr>
          </a:p>
          <a:p>
            <a:pPr marL="0" indent="0" algn="ctr">
              <a:buNone/>
            </a:pPr>
            <a:endParaRPr lang="en-CA" sz="3600" dirty="0">
              <a:solidFill>
                <a:srgbClr val="212121"/>
              </a:solidFill>
              <a:effectLst/>
              <a:latin typeface="Calibri" panose="020F0502020204030204" pitchFamily="34" charset="0"/>
              <a:ea typeface="Times New Roman" panose="02020603050405020304" pitchFamily="18" charset="0"/>
            </a:endParaRPr>
          </a:p>
          <a:p>
            <a:pPr marL="0" indent="0" algn="ctr">
              <a:buNone/>
            </a:pPr>
            <a:r>
              <a:rPr lang="en-CA" sz="3600" b="1" dirty="0">
                <a:solidFill>
                  <a:srgbClr val="212121"/>
                </a:solidFill>
                <a:effectLst/>
                <a:latin typeface="Calibri" panose="020F0502020204030204" pitchFamily="34" charset="0"/>
                <a:ea typeface="Calibri" panose="020F0502020204030204" pitchFamily="34" charset="0"/>
                <a:cs typeface="Calibri" panose="020F0502020204030204" pitchFamily="34" charset="0"/>
              </a:rPr>
              <a:t>What do you think of this idea that we should pray regularly </a:t>
            </a:r>
          </a:p>
          <a:p>
            <a:pPr marL="0" indent="0" algn="ctr">
              <a:buNone/>
            </a:pPr>
            <a:r>
              <a:rPr lang="en-CA" sz="3600" b="1" dirty="0">
                <a:solidFill>
                  <a:srgbClr val="212121"/>
                </a:solidFill>
                <a:effectLst/>
                <a:latin typeface="Calibri" panose="020F0502020204030204" pitchFamily="34" charset="0"/>
                <a:ea typeface="Calibri" panose="020F0502020204030204" pitchFamily="34" charset="0"/>
                <a:cs typeface="Calibri" panose="020F0502020204030204" pitchFamily="34" charset="0"/>
              </a:rPr>
              <a:t>for God’s Kingdom to come?      </a:t>
            </a:r>
          </a:p>
          <a:p>
            <a:pPr marL="0" indent="0" algn="ctr">
              <a:buNone/>
            </a:pPr>
            <a:r>
              <a:rPr lang="en-CA" sz="3600" b="1" dirty="0">
                <a:solidFill>
                  <a:srgbClr val="212121"/>
                </a:solidFill>
                <a:effectLst/>
                <a:latin typeface="Calibri" panose="020F0502020204030204" pitchFamily="34" charset="0"/>
                <a:ea typeface="Calibri" panose="020F0502020204030204" pitchFamily="34" charset="0"/>
                <a:cs typeface="Calibri" panose="020F0502020204030204" pitchFamily="34" charset="0"/>
              </a:rPr>
              <a:t>What might this look like in your prayer life?</a:t>
            </a:r>
            <a:endParaRPr lang="en-CA" sz="36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r>
              <a:rPr lang="en-CA" sz="1800" dirty="0">
                <a:solidFill>
                  <a:srgbClr val="212121"/>
                </a:solidFill>
                <a:effectLst/>
                <a:latin typeface="Calibri" panose="020F0502020204030204" pitchFamily="34" charset="0"/>
                <a:ea typeface="Times New Roman" panose="02020603050405020304" pitchFamily="18" charset="0"/>
              </a:rPr>
              <a:t> </a:t>
            </a:r>
            <a:endParaRPr lang="en-CA" sz="1800" dirty="0">
              <a:effectLst/>
              <a:latin typeface="Times New Roman" panose="02020603050405020304" pitchFamily="18" charset="0"/>
              <a:ea typeface="Times New Roman" panose="02020603050405020304" pitchFamily="18" charset="0"/>
            </a:endParaRPr>
          </a:p>
          <a:p>
            <a:pPr marL="0" indent="0">
              <a:buNone/>
            </a:pPr>
            <a:endParaRPr lang="en-US" dirty="0"/>
          </a:p>
        </p:txBody>
      </p:sp>
    </p:spTree>
    <p:extLst>
      <p:ext uri="{BB962C8B-B14F-4D97-AF65-F5344CB8AC3E}">
        <p14:creationId xmlns:p14="http://schemas.microsoft.com/office/powerpoint/2010/main" val="69612384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E4270E6-6244-4DAE-2E33-4BA55AEA3B8C}"/>
              </a:ext>
            </a:extLst>
          </p:cNvPr>
          <p:cNvSpPr>
            <a:spLocks noGrp="1"/>
          </p:cNvSpPr>
          <p:nvPr>
            <p:ph idx="1"/>
          </p:nvPr>
        </p:nvSpPr>
        <p:spPr>
          <a:xfrm>
            <a:off x="182880" y="171450"/>
            <a:ext cx="11807190" cy="6583680"/>
          </a:xfrm>
        </p:spPr>
        <p:txBody>
          <a:bodyPr>
            <a:normAutofit fontScale="92500" lnSpcReduction="10000"/>
          </a:bodyPr>
          <a:lstStyle/>
          <a:p>
            <a:pPr marL="0" indent="0">
              <a:buNone/>
            </a:pPr>
            <a:endParaRPr lang="en-CA" sz="3200" dirty="0">
              <a:solidFill>
                <a:srgbClr val="000000"/>
              </a:solidFill>
              <a:effectLst/>
              <a:highlight>
                <a:srgbClr val="FFFFFF"/>
              </a:highlight>
              <a:latin typeface="Calibri" panose="020F0502020204030204" pitchFamily="34" charset="0"/>
              <a:ea typeface="Times New Roman" panose="02020603050405020304" pitchFamily="18" charset="0"/>
            </a:endParaRPr>
          </a:p>
          <a:p>
            <a:pPr marL="0" indent="0" algn="ctr">
              <a:buNone/>
            </a:pPr>
            <a:endParaRPr lang="en-CA" sz="3200" dirty="0">
              <a:solidFill>
                <a:srgbClr val="000000"/>
              </a:solidFill>
              <a:latin typeface="Calibri" panose="020F0502020204030204" pitchFamily="34" charset="0"/>
              <a:ea typeface="Times New Roman" panose="02020603050405020304" pitchFamily="18" charset="0"/>
            </a:endParaRPr>
          </a:p>
          <a:p>
            <a:pPr marL="0" indent="0" algn="ctr">
              <a:buNone/>
            </a:pPr>
            <a:r>
              <a:rPr lang="en-CA" sz="3600" dirty="0">
                <a:solidFill>
                  <a:srgbClr val="212121"/>
                </a:solidFill>
                <a:effectLst/>
                <a:latin typeface="Calibri" panose="020F0502020204030204" pitchFamily="34" charset="0"/>
                <a:ea typeface="Times New Roman" panose="02020603050405020304" pitchFamily="18" charset="0"/>
              </a:rPr>
              <a:t>In </a:t>
            </a:r>
            <a:r>
              <a:rPr lang="en-CA" sz="3600" u="sng" dirty="0">
                <a:solidFill>
                  <a:srgbClr val="0078D7"/>
                </a:solidFill>
                <a:effectLst/>
                <a:latin typeface="Calibri" panose="020F0502020204030204" pitchFamily="34" charset="0"/>
                <a:ea typeface="Times New Roman" panose="02020603050405020304" pitchFamily="18" charset="0"/>
                <a:hlinkClick r:id="rId2" tooltip="https://biblia.com/bible/esv/Luke%2019.11"/>
              </a:rPr>
              <a:t>Luke 19:11</a:t>
            </a:r>
            <a:r>
              <a:rPr lang="en-CA" sz="3600" dirty="0">
                <a:solidFill>
                  <a:srgbClr val="212121"/>
                </a:solidFill>
                <a:effectLst/>
                <a:latin typeface="Calibri" panose="020F0502020204030204" pitchFamily="34" charset="0"/>
                <a:ea typeface="Times New Roman" panose="02020603050405020304" pitchFamily="18" charset="0"/>
              </a:rPr>
              <a:t>, Jesus proceeded to tell a parable because he was near Jerusalem, but the people supposed that the Kingdom of God was to appear immediately. But Jesus knew it was not coming immediately. The Kingdom of God is not going to appear immediately, and yet repeatedly, Jesus says, “The Kingdom is at hand. Repent, for the Kingdom of God is at hand.”</a:t>
            </a:r>
            <a:r>
              <a:rPr lang="en-CA" sz="3600" dirty="0">
                <a:effectLst/>
              </a:rPr>
              <a:t> </a:t>
            </a:r>
          </a:p>
          <a:p>
            <a:pPr marL="0" indent="0" algn="ctr">
              <a:buNone/>
            </a:pPr>
            <a:endParaRPr lang="en-CA" sz="3600" dirty="0"/>
          </a:p>
          <a:p>
            <a:pPr marL="0" indent="0" algn="ctr">
              <a:buNone/>
            </a:pPr>
            <a:r>
              <a:rPr lang="en-CA" sz="3600" b="1" dirty="0">
                <a:solidFill>
                  <a:srgbClr val="212121"/>
                </a:solidFill>
                <a:effectLst/>
                <a:latin typeface="Calibri" panose="020F0502020204030204" pitchFamily="34" charset="0"/>
                <a:ea typeface="Calibri" panose="020F0502020204030204" pitchFamily="34" charset="0"/>
                <a:cs typeface="Calibri" panose="020F0502020204030204" pitchFamily="34" charset="0"/>
              </a:rPr>
              <a:t>What does it mean that the Kingdom is already and not yet here?</a:t>
            </a:r>
            <a:endParaRPr lang="en-CA" sz="36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ctr">
              <a:buNone/>
            </a:pPr>
            <a:endParaRPr lang="en-CA" sz="3600" dirty="0"/>
          </a:p>
          <a:p>
            <a:pPr marL="0" indent="0" algn="ctr">
              <a:buNone/>
            </a:pPr>
            <a:r>
              <a:rPr lang="en-CA" sz="3600" b="1" dirty="0">
                <a:solidFill>
                  <a:srgbClr val="212121"/>
                </a:solidFill>
                <a:effectLst/>
                <a:latin typeface="Calibri" panose="020F0502020204030204" pitchFamily="34" charset="0"/>
                <a:ea typeface="Calibri" panose="020F0502020204030204" pitchFamily="34" charset="0"/>
                <a:cs typeface="Calibri" panose="020F0502020204030204" pitchFamily="34" charset="0"/>
              </a:rPr>
              <a:t>What is a key takeaway for you from the study </a:t>
            </a:r>
          </a:p>
          <a:p>
            <a:pPr marL="0" indent="0" algn="ctr">
              <a:buNone/>
            </a:pPr>
            <a:r>
              <a:rPr lang="en-CA" sz="3600" b="1" dirty="0">
                <a:solidFill>
                  <a:srgbClr val="212121"/>
                </a:solidFill>
                <a:effectLst/>
                <a:latin typeface="Calibri" panose="020F0502020204030204" pitchFamily="34" charset="0"/>
                <a:ea typeface="Calibri" panose="020F0502020204030204" pitchFamily="34" charset="0"/>
                <a:cs typeface="Calibri" panose="020F0502020204030204" pitchFamily="34" charset="0"/>
              </a:rPr>
              <a:t>about the Kingdom of God?</a:t>
            </a:r>
            <a:endParaRPr lang="en-CA" sz="36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US" dirty="0"/>
          </a:p>
        </p:txBody>
      </p:sp>
    </p:spTree>
    <p:extLst>
      <p:ext uri="{BB962C8B-B14F-4D97-AF65-F5344CB8AC3E}">
        <p14:creationId xmlns:p14="http://schemas.microsoft.com/office/powerpoint/2010/main" val="305745301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5BBD40D-8418-BB7C-5DFC-5B74B7112583}"/>
              </a:ext>
            </a:extLst>
          </p:cNvPr>
          <p:cNvSpPr>
            <a:spLocks noGrp="1"/>
          </p:cNvSpPr>
          <p:nvPr>
            <p:ph idx="1"/>
          </p:nvPr>
        </p:nvSpPr>
        <p:spPr>
          <a:xfrm>
            <a:off x="91440" y="1253331"/>
            <a:ext cx="11944350" cy="4351338"/>
          </a:xfrm>
        </p:spPr>
        <p:txBody>
          <a:bodyPr>
            <a:normAutofit/>
          </a:bodyPr>
          <a:lstStyle/>
          <a:p>
            <a:pPr marL="0" indent="0" algn="ctr">
              <a:buNone/>
            </a:pPr>
            <a:r>
              <a:rPr lang="en-CA" sz="3200" b="1" u="sng" dirty="0">
                <a:solidFill>
                  <a:srgbClr val="212121"/>
                </a:solidFill>
                <a:effectLst/>
                <a:latin typeface="Calibri" panose="020F0502020204030204" pitchFamily="34" charset="0"/>
                <a:ea typeface="Times New Roman" panose="02020603050405020304" pitchFamily="18" charset="0"/>
              </a:rPr>
              <a:t>PRAYER</a:t>
            </a:r>
            <a:r>
              <a:rPr lang="en-CA" sz="3200" dirty="0">
                <a:solidFill>
                  <a:srgbClr val="212121"/>
                </a:solidFill>
                <a:effectLst/>
                <a:latin typeface="Calibri" panose="020F0502020204030204" pitchFamily="34" charset="0"/>
                <a:ea typeface="Times New Roman" panose="02020603050405020304" pitchFamily="18" charset="0"/>
              </a:rPr>
              <a:t>  </a:t>
            </a:r>
            <a:endParaRPr lang="en-CA" sz="3200" dirty="0">
              <a:effectLst/>
              <a:latin typeface="Times New Roman" panose="02020603050405020304" pitchFamily="18" charset="0"/>
              <a:ea typeface="Times New Roman" panose="02020603050405020304" pitchFamily="18" charset="0"/>
            </a:endParaRPr>
          </a:p>
          <a:p>
            <a:pPr marL="0" indent="0" algn="ctr">
              <a:buNone/>
            </a:pPr>
            <a:r>
              <a:rPr lang="en-CA" sz="3200" dirty="0">
                <a:solidFill>
                  <a:srgbClr val="000000"/>
                </a:solidFill>
                <a:effectLst/>
                <a:latin typeface="Calibri" panose="020F0502020204030204" pitchFamily="34" charset="0"/>
                <a:ea typeface="Times New Roman" panose="02020603050405020304" pitchFamily="18" charset="0"/>
              </a:rPr>
              <a:t> </a:t>
            </a:r>
          </a:p>
          <a:p>
            <a:pPr marL="0" indent="0" algn="ctr">
              <a:buNone/>
            </a:pPr>
            <a:r>
              <a:rPr lang="en-CA" sz="3600" dirty="0">
                <a:solidFill>
                  <a:srgbClr val="212121"/>
                </a:solidFill>
                <a:effectLst/>
                <a:latin typeface="Calibri" panose="020F0502020204030204" pitchFamily="34" charset="0"/>
                <a:ea typeface="Times New Roman" panose="02020603050405020304" pitchFamily="18" charset="0"/>
              </a:rPr>
              <a:t>For your prayer time, thank God for his Kingdom </a:t>
            </a:r>
          </a:p>
          <a:p>
            <a:pPr marL="0" indent="0" algn="ctr">
              <a:buNone/>
            </a:pPr>
            <a:r>
              <a:rPr lang="en-CA" sz="3600" dirty="0">
                <a:solidFill>
                  <a:srgbClr val="212121"/>
                </a:solidFill>
                <a:effectLst/>
                <a:latin typeface="Calibri" panose="020F0502020204030204" pitchFamily="34" charset="0"/>
                <a:ea typeface="Times New Roman" panose="02020603050405020304" pitchFamily="18" charset="0"/>
              </a:rPr>
              <a:t>He is building in your life and in the world.    </a:t>
            </a:r>
          </a:p>
          <a:p>
            <a:pPr marL="0" indent="0" algn="ctr">
              <a:buNone/>
            </a:pPr>
            <a:r>
              <a:rPr lang="en-CA" sz="3600" dirty="0">
                <a:solidFill>
                  <a:srgbClr val="212121"/>
                </a:solidFill>
                <a:effectLst/>
                <a:latin typeface="Calibri" panose="020F0502020204030204" pitchFamily="34" charset="0"/>
                <a:ea typeface="Times New Roman" panose="02020603050405020304" pitchFamily="18" charset="0"/>
              </a:rPr>
              <a:t>Ask Him for wisdom and power to live well </a:t>
            </a:r>
          </a:p>
          <a:p>
            <a:pPr marL="0" indent="0" algn="ctr">
              <a:buNone/>
            </a:pPr>
            <a:r>
              <a:rPr lang="en-CA" sz="3600" dirty="0">
                <a:solidFill>
                  <a:srgbClr val="212121"/>
                </a:solidFill>
                <a:effectLst/>
                <a:latin typeface="Calibri" panose="020F0502020204030204" pitchFamily="34" charset="0"/>
                <a:ea typeface="Times New Roman" panose="02020603050405020304" pitchFamily="18" charset="0"/>
              </a:rPr>
              <a:t>as citizens of his Kingdom.     </a:t>
            </a:r>
            <a:endParaRPr lang="en-CA" sz="3600" dirty="0">
              <a:effectLst/>
              <a:latin typeface="Times New Roman" panose="02020603050405020304" pitchFamily="18" charset="0"/>
              <a:ea typeface="Times New Roman" panose="02020603050405020304" pitchFamily="18" charset="0"/>
            </a:endParaRPr>
          </a:p>
          <a:p>
            <a:pPr marL="0" indent="0" algn="ctr">
              <a:buNone/>
            </a:pPr>
            <a:r>
              <a:rPr lang="en-CA" sz="3600" dirty="0">
                <a:effectLst/>
                <a:latin typeface="Times New Roman" panose="02020603050405020304" pitchFamily="18" charset="0"/>
                <a:ea typeface="Times New Roman" panose="02020603050405020304" pitchFamily="18" charset="0"/>
              </a:rPr>
              <a:t> </a:t>
            </a:r>
          </a:p>
          <a:p>
            <a:pPr marL="0" indent="0" algn="ctr">
              <a:buNone/>
            </a:pPr>
            <a:endParaRPr lang="en-CA" sz="32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9479376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1F495CB-F57E-EBE2-703A-C3C9D5FB62F6}"/>
              </a:ext>
            </a:extLst>
          </p:cNvPr>
          <p:cNvSpPr>
            <a:spLocks noGrp="1"/>
          </p:cNvSpPr>
          <p:nvPr>
            <p:ph idx="1"/>
          </p:nvPr>
        </p:nvSpPr>
        <p:spPr>
          <a:xfrm>
            <a:off x="180475" y="108284"/>
            <a:ext cx="11851104" cy="6665495"/>
          </a:xfrm>
        </p:spPr>
        <p:txBody>
          <a:bodyPr>
            <a:normAutofit fontScale="92500" lnSpcReduction="10000"/>
          </a:bodyPr>
          <a:lstStyle/>
          <a:p>
            <a:pPr marL="0" indent="0" algn="ctr">
              <a:buNone/>
            </a:pPr>
            <a:endParaRPr lang="en-CA" sz="3200" kern="100" dirty="0">
              <a:effectLst/>
              <a:latin typeface="Calibri" panose="020F0502020204030204" pitchFamily="34" charset="0"/>
              <a:ea typeface="Calibri" panose="020F0502020204030204" pitchFamily="34" charset="0"/>
              <a:cs typeface="Calibri" panose="020F0502020204030204" pitchFamily="34" charset="0"/>
            </a:endParaRPr>
          </a:p>
          <a:p>
            <a:pPr marL="0" indent="0" algn="ctr">
              <a:buNone/>
            </a:pPr>
            <a:r>
              <a:rPr lang="en-CA" sz="3600" kern="0" dirty="0">
                <a:effectLst/>
                <a:ea typeface="Times New Roman" panose="02020603050405020304" pitchFamily="18" charset="0"/>
                <a:cs typeface="Aptos" panose="020B0004020202020204" pitchFamily="34" charset="0"/>
              </a:rPr>
              <a:t>Welcome back to our series, Skeptics Welcome, </a:t>
            </a:r>
          </a:p>
          <a:p>
            <a:pPr marL="0" indent="0" algn="ctr">
              <a:buNone/>
            </a:pPr>
            <a:r>
              <a:rPr lang="en-CA" sz="3600" kern="0" dirty="0">
                <a:effectLst/>
                <a:ea typeface="Times New Roman" panose="02020603050405020304" pitchFamily="18" charset="0"/>
                <a:cs typeface="Aptos" panose="020B0004020202020204" pitchFamily="34" charset="0"/>
              </a:rPr>
              <a:t>where we have been looking at common doubts or objections </a:t>
            </a:r>
          </a:p>
          <a:p>
            <a:pPr marL="0" indent="0" algn="ctr">
              <a:buNone/>
            </a:pPr>
            <a:r>
              <a:rPr lang="en-CA" sz="3600" kern="0" dirty="0">
                <a:effectLst/>
                <a:ea typeface="Times New Roman" panose="02020603050405020304" pitchFamily="18" charset="0"/>
                <a:cs typeface="Aptos" panose="020B0004020202020204" pitchFamily="34" charset="0"/>
              </a:rPr>
              <a:t>skeptics have to the Christian faith and how we can respond.    </a:t>
            </a:r>
          </a:p>
          <a:p>
            <a:pPr marL="0" indent="0" algn="ctr">
              <a:buNone/>
            </a:pPr>
            <a:r>
              <a:rPr lang="en-CA" sz="3600" kern="0" dirty="0">
                <a:effectLst/>
                <a:ea typeface="Times New Roman" panose="02020603050405020304" pitchFamily="18" charset="0"/>
                <a:cs typeface="Aptos" panose="020B0004020202020204" pitchFamily="34" charset="0"/>
              </a:rPr>
              <a:t>For the final week of our </a:t>
            </a:r>
            <a:r>
              <a:rPr lang="en-CA" sz="3600" kern="0" dirty="0" err="1">
                <a:effectLst/>
                <a:ea typeface="Times New Roman" panose="02020603050405020304" pitchFamily="18" charset="0"/>
                <a:cs typeface="Aptos" panose="020B0004020202020204" pitchFamily="34" charset="0"/>
              </a:rPr>
              <a:t>LifeGroup</a:t>
            </a:r>
            <a:r>
              <a:rPr lang="en-CA" sz="3600" kern="0" dirty="0">
                <a:effectLst/>
                <a:ea typeface="Times New Roman" panose="02020603050405020304" pitchFamily="18" charset="0"/>
                <a:cs typeface="Aptos" panose="020B0004020202020204" pitchFamily="34" charset="0"/>
              </a:rPr>
              <a:t> study for this series, we are </a:t>
            </a:r>
          </a:p>
          <a:p>
            <a:pPr marL="0" indent="0" algn="ctr">
              <a:buNone/>
            </a:pPr>
            <a:r>
              <a:rPr lang="en-CA" sz="3600" kern="0" dirty="0">
                <a:effectLst/>
                <a:ea typeface="Times New Roman" panose="02020603050405020304" pitchFamily="18" charset="0"/>
                <a:cs typeface="Aptos" panose="020B0004020202020204" pitchFamily="34" charset="0"/>
              </a:rPr>
              <a:t>looking at this objection – The Christian Worldview is Irrelevant.    </a:t>
            </a:r>
          </a:p>
          <a:p>
            <a:pPr marL="0" indent="0" algn="ctr">
              <a:buNone/>
            </a:pPr>
            <a:r>
              <a:rPr lang="en-CA" sz="3600" kern="0" dirty="0">
                <a:effectLst/>
                <a:ea typeface="Times New Roman" panose="02020603050405020304" pitchFamily="18" charset="0"/>
                <a:cs typeface="Aptos" panose="020B0004020202020204" pitchFamily="34" charset="0"/>
              </a:rPr>
              <a:t>The Christian narrative is not just about hope after death </a:t>
            </a:r>
          </a:p>
          <a:p>
            <a:pPr marL="0" indent="0" algn="ctr">
              <a:buNone/>
            </a:pPr>
            <a:r>
              <a:rPr lang="en-CA" sz="3600" kern="0" dirty="0">
                <a:effectLst/>
                <a:ea typeface="Times New Roman" panose="02020603050405020304" pitchFamily="18" charset="0"/>
                <a:cs typeface="Aptos" panose="020B0004020202020204" pitchFamily="34" charset="0"/>
              </a:rPr>
              <a:t>but about a kingdom that is here and now.  </a:t>
            </a:r>
          </a:p>
          <a:p>
            <a:pPr marL="0" indent="0" algn="ctr">
              <a:buNone/>
            </a:pPr>
            <a:r>
              <a:rPr lang="en-CA" sz="3600" kern="0" dirty="0">
                <a:effectLst/>
                <a:ea typeface="Times New Roman" panose="02020603050405020304" pitchFamily="18" charset="0"/>
                <a:cs typeface="Aptos" panose="020B0004020202020204" pitchFamily="34" charset="0"/>
              </a:rPr>
              <a:t>It's hope for today and the future.  </a:t>
            </a:r>
          </a:p>
          <a:p>
            <a:pPr marL="0" indent="0" algn="ctr">
              <a:buNone/>
            </a:pPr>
            <a:r>
              <a:rPr lang="en-CA" sz="3600" kern="0" dirty="0">
                <a:effectLst/>
                <a:ea typeface="Times New Roman" panose="02020603050405020304" pitchFamily="18" charset="0"/>
                <a:cs typeface="Aptos" panose="020B0004020202020204" pitchFamily="34" charset="0"/>
              </a:rPr>
              <a:t>Followers of Jesus are called to live as disciples of the Kingdom.     </a:t>
            </a:r>
          </a:p>
          <a:p>
            <a:pPr marL="0" indent="0" algn="ctr">
              <a:buNone/>
            </a:pPr>
            <a:r>
              <a:rPr lang="en-CA" sz="3600" kern="0" dirty="0">
                <a:effectLst/>
                <a:ea typeface="Times New Roman" panose="02020603050405020304" pitchFamily="18" charset="0"/>
                <a:cs typeface="Aptos" panose="020B0004020202020204" pitchFamily="34" charset="0"/>
              </a:rPr>
              <a:t>For this study, we’ll focus on what God’s Kingdom is </a:t>
            </a:r>
          </a:p>
          <a:p>
            <a:pPr marL="0" indent="0" algn="ctr">
              <a:buNone/>
            </a:pPr>
            <a:r>
              <a:rPr lang="en-CA" sz="3600" kern="0" dirty="0">
                <a:effectLst/>
                <a:ea typeface="Times New Roman" panose="02020603050405020304" pitchFamily="18" charset="0"/>
                <a:cs typeface="Aptos" panose="020B0004020202020204" pitchFamily="34" charset="0"/>
              </a:rPr>
              <a:t>and how to live as members of the Kingdom of God. </a:t>
            </a:r>
            <a:endParaRPr lang="en-US" sz="3600" dirty="0"/>
          </a:p>
        </p:txBody>
      </p:sp>
    </p:spTree>
    <p:extLst>
      <p:ext uri="{BB962C8B-B14F-4D97-AF65-F5344CB8AC3E}">
        <p14:creationId xmlns:p14="http://schemas.microsoft.com/office/powerpoint/2010/main" val="29132958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2DC5D54-DF1C-6758-0981-F5EC86D1A16D}"/>
              </a:ext>
            </a:extLst>
          </p:cNvPr>
          <p:cNvSpPr>
            <a:spLocks noGrp="1"/>
          </p:cNvSpPr>
          <p:nvPr>
            <p:ph idx="1"/>
          </p:nvPr>
        </p:nvSpPr>
        <p:spPr>
          <a:xfrm>
            <a:off x="91440" y="171450"/>
            <a:ext cx="12001500" cy="6537960"/>
          </a:xfrm>
        </p:spPr>
        <p:txBody>
          <a:bodyPr>
            <a:normAutofit lnSpcReduction="10000"/>
          </a:bodyPr>
          <a:lstStyle/>
          <a:p>
            <a:pPr marL="0" indent="0" algn="ctr">
              <a:buNone/>
            </a:pPr>
            <a:r>
              <a:rPr lang="en-CA" sz="3600" u="sng" dirty="0">
                <a:effectLst/>
                <a:ea typeface="Times New Roman" panose="02020603050405020304" pitchFamily="18" charset="0"/>
                <a:cs typeface="Aptos" panose="020B0004020202020204" pitchFamily="34" charset="0"/>
              </a:rPr>
              <a:t>Living with Focus</a:t>
            </a:r>
            <a:endParaRPr lang="en-CA" sz="3600" dirty="0">
              <a:effectLst/>
              <a:ea typeface="Times New Roman" panose="02020603050405020304" pitchFamily="18" charset="0"/>
            </a:endParaRPr>
          </a:p>
          <a:p>
            <a:pPr marL="0" indent="0" algn="ctr">
              <a:buNone/>
            </a:pPr>
            <a:r>
              <a:rPr lang="en-CA" sz="3600" dirty="0">
                <a:effectLst/>
                <a:ea typeface="Times New Roman" panose="02020603050405020304" pitchFamily="18" charset="0"/>
                <a:cs typeface="Aptos" panose="020B0004020202020204" pitchFamily="34" charset="0"/>
              </a:rPr>
              <a:t>Think of someone in your life </a:t>
            </a:r>
          </a:p>
          <a:p>
            <a:pPr marL="0" indent="0" algn="ctr">
              <a:buNone/>
            </a:pPr>
            <a:r>
              <a:rPr lang="en-CA" sz="3600" dirty="0">
                <a:effectLst/>
                <a:ea typeface="Times New Roman" panose="02020603050405020304" pitchFamily="18" charset="0"/>
                <a:cs typeface="Aptos" panose="020B0004020202020204" pitchFamily="34" charset="0"/>
              </a:rPr>
              <a:t>who you would say lives with focus.   </a:t>
            </a:r>
          </a:p>
          <a:p>
            <a:pPr marL="0" indent="0" algn="ctr">
              <a:buNone/>
            </a:pPr>
            <a:r>
              <a:rPr lang="en-CA" sz="3600" dirty="0">
                <a:effectLst/>
                <a:ea typeface="Times New Roman" panose="02020603050405020304" pitchFamily="18" charset="0"/>
                <a:cs typeface="Aptos" panose="020B0004020202020204" pitchFamily="34" charset="0"/>
              </a:rPr>
              <a:t>This is a person who has a plan for how they live </a:t>
            </a:r>
          </a:p>
          <a:p>
            <a:pPr marL="0" indent="0" algn="ctr">
              <a:buNone/>
            </a:pPr>
            <a:r>
              <a:rPr lang="en-CA" sz="3600" dirty="0">
                <a:effectLst/>
                <a:ea typeface="Times New Roman" panose="02020603050405020304" pitchFamily="18" charset="0"/>
                <a:cs typeface="Aptos" panose="020B0004020202020204" pitchFamily="34" charset="0"/>
              </a:rPr>
              <a:t>and that plan is obvious to those around them.   </a:t>
            </a:r>
          </a:p>
          <a:p>
            <a:pPr marL="0" indent="0" algn="ctr">
              <a:buNone/>
            </a:pPr>
            <a:r>
              <a:rPr lang="en-CA" sz="3600" dirty="0">
                <a:effectLst/>
                <a:ea typeface="Times New Roman" panose="02020603050405020304" pitchFamily="18" charset="0"/>
                <a:cs typeface="Aptos" panose="020B0004020202020204" pitchFamily="34" charset="0"/>
              </a:rPr>
              <a:t>The focus could be anything that comes to your mind – </a:t>
            </a:r>
          </a:p>
          <a:p>
            <a:pPr marL="0" indent="0" algn="ctr">
              <a:buNone/>
            </a:pPr>
            <a:r>
              <a:rPr lang="en-CA" sz="3600" dirty="0">
                <a:effectLst/>
                <a:ea typeface="Times New Roman" panose="02020603050405020304" pitchFamily="18" charset="0"/>
                <a:cs typeface="Aptos" panose="020B0004020202020204" pitchFamily="34" charset="0"/>
              </a:rPr>
              <a:t>someone who is focused on being healthy physically, </a:t>
            </a:r>
          </a:p>
          <a:p>
            <a:pPr marL="0" indent="0" algn="ctr">
              <a:buNone/>
            </a:pPr>
            <a:r>
              <a:rPr lang="en-CA" sz="3600" dirty="0">
                <a:effectLst/>
                <a:ea typeface="Times New Roman" panose="02020603050405020304" pitchFamily="18" charset="0"/>
                <a:cs typeface="Aptos" panose="020B0004020202020204" pitchFamily="34" charset="0"/>
              </a:rPr>
              <a:t>someone focused on being generous to others, someone </a:t>
            </a:r>
          </a:p>
          <a:p>
            <a:pPr marL="0" indent="0" algn="ctr">
              <a:buNone/>
            </a:pPr>
            <a:r>
              <a:rPr lang="en-CA" sz="3600" dirty="0">
                <a:effectLst/>
                <a:ea typeface="Times New Roman" panose="02020603050405020304" pitchFamily="18" charset="0"/>
                <a:cs typeface="Aptos" panose="020B0004020202020204" pitchFamily="34" charset="0"/>
              </a:rPr>
              <a:t>focused on growing themselves through school or mentoring.    </a:t>
            </a:r>
          </a:p>
          <a:p>
            <a:pPr marL="0" indent="0" algn="ctr">
              <a:buNone/>
            </a:pPr>
            <a:r>
              <a:rPr lang="en-CA" sz="3600" dirty="0">
                <a:effectLst/>
                <a:ea typeface="Times New Roman" panose="02020603050405020304" pitchFamily="18" charset="0"/>
                <a:cs typeface="Aptos" panose="020B0004020202020204" pitchFamily="34" charset="0"/>
              </a:rPr>
              <a:t>What is it about this person’s focus that inspires you?   </a:t>
            </a:r>
          </a:p>
          <a:p>
            <a:pPr marL="0" indent="0" algn="ctr">
              <a:buNone/>
            </a:pPr>
            <a:r>
              <a:rPr lang="en-CA" sz="3600" b="1" dirty="0">
                <a:effectLst/>
                <a:ea typeface="Times New Roman" panose="02020603050405020304" pitchFamily="18" charset="0"/>
                <a:cs typeface="Aptos" panose="020B0004020202020204" pitchFamily="34" charset="0"/>
              </a:rPr>
              <a:t>Share your story with the group!</a:t>
            </a:r>
            <a:endParaRPr lang="en-CA" sz="3600" dirty="0">
              <a:effectLst/>
              <a:ea typeface="Times New Roman" panose="02020603050405020304" pitchFamily="18" charset="0"/>
            </a:endParaRPr>
          </a:p>
          <a:p>
            <a:pPr marL="0" indent="0">
              <a:buNone/>
            </a:pPr>
            <a:endParaRPr lang="en-US" dirty="0"/>
          </a:p>
        </p:txBody>
      </p:sp>
    </p:spTree>
    <p:extLst>
      <p:ext uri="{BB962C8B-B14F-4D97-AF65-F5344CB8AC3E}">
        <p14:creationId xmlns:p14="http://schemas.microsoft.com/office/powerpoint/2010/main" val="21520184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3BD1102-0E73-B019-BE35-37E01390B19D}"/>
              </a:ext>
            </a:extLst>
          </p:cNvPr>
          <p:cNvSpPr>
            <a:spLocks noGrp="1"/>
          </p:cNvSpPr>
          <p:nvPr>
            <p:ph idx="1"/>
          </p:nvPr>
        </p:nvSpPr>
        <p:spPr>
          <a:xfrm>
            <a:off x="91441" y="1"/>
            <a:ext cx="12001500" cy="6766560"/>
          </a:xfrm>
        </p:spPr>
        <p:txBody>
          <a:bodyPr>
            <a:normAutofit/>
          </a:bodyPr>
          <a:lstStyle/>
          <a:p>
            <a:pPr marL="0" indent="0" algn="ctr">
              <a:buNone/>
            </a:pPr>
            <a:endParaRPr lang="en-CA" sz="3200" u="sng" dirty="0">
              <a:latin typeface="Calibri" panose="020F0502020204030204" pitchFamily="34" charset="0"/>
              <a:ea typeface="Times New Roman" panose="02020603050405020304" pitchFamily="18" charset="0"/>
            </a:endParaRPr>
          </a:p>
          <a:p>
            <a:pPr marL="0" indent="0">
              <a:buNone/>
            </a:pPr>
            <a:endParaRPr lang="en-US" dirty="0"/>
          </a:p>
        </p:txBody>
      </p:sp>
      <p:sp>
        <p:nvSpPr>
          <p:cNvPr id="4" name="TextBox 3">
            <a:extLst>
              <a:ext uri="{FF2B5EF4-FFF2-40B4-BE49-F238E27FC236}">
                <a16:creationId xmlns:a16="http://schemas.microsoft.com/office/drawing/2014/main" id="{39031BBF-26FE-DA0B-11D7-4E2149847054}"/>
              </a:ext>
            </a:extLst>
          </p:cNvPr>
          <p:cNvSpPr txBox="1"/>
          <p:nvPr/>
        </p:nvSpPr>
        <p:spPr>
          <a:xfrm>
            <a:off x="342901" y="2697480"/>
            <a:ext cx="11750040" cy="1692771"/>
          </a:xfrm>
          <a:prstGeom prst="rect">
            <a:avLst/>
          </a:prstGeom>
          <a:noFill/>
        </p:spPr>
        <p:txBody>
          <a:bodyPr wrap="square">
            <a:spAutoFit/>
          </a:bodyPr>
          <a:lstStyle/>
          <a:p>
            <a:pPr algn="ctr"/>
            <a:r>
              <a:rPr lang="en-CA" sz="3600" b="1" dirty="0">
                <a:solidFill>
                  <a:srgbClr val="212121"/>
                </a:solidFill>
                <a:effectLst/>
                <a:latin typeface="Calibri" panose="020F0502020204030204" pitchFamily="34" charset="0"/>
                <a:ea typeface="Times New Roman" panose="02020603050405020304" pitchFamily="18" charset="0"/>
              </a:rPr>
              <a:t>When you hear the words, “kingdom of God” </a:t>
            </a:r>
          </a:p>
          <a:p>
            <a:pPr algn="ctr"/>
            <a:r>
              <a:rPr lang="en-CA" sz="3600" b="1" dirty="0">
                <a:solidFill>
                  <a:srgbClr val="212121"/>
                </a:solidFill>
                <a:effectLst/>
                <a:latin typeface="Calibri" panose="020F0502020204030204" pitchFamily="34" charset="0"/>
                <a:ea typeface="Times New Roman" panose="02020603050405020304" pitchFamily="18" charset="0"/>
              </a:rPr>
              <a:t>or “kingdom of heaven”, what comes to mind?</a:t>
            </a:r>
            <a:endParaRPr lang="en-CA" sz="3600" dirty="0">
              <a:effectLst/>
              <a:latin typeface="Times New Roman" panose="02020603050405020304" pitchFamily="18" charset="0"/>
              <a:ea typeface="Times New Roman" panose="02020603050405020304" pitchFamily="18" charset="0"/>
            </a:endParaRPr>
          </a:p>
          <a:p>
            <a:pPr algn="ctr"/>
            <a:endParaRPr lang="en-CA" sz="3200" kern="0" dirty="0">
              <a:solidFill>
                <a:srgbClr val="000000"/>
              </a:solidFill>
              <a:effectLst/>
              <a:latin typeface="Calibri" panose="020F0502020204030204" pitchFamily="34" charset="0"/>
              <a:ea typeface="Times New Roman" panose="02020603050405020304" pitchFamily="18" charset="0"/>
            </a:endParaRPr>
          </a:p>
        </p:txBody>
      </p:sp>
    </p:spTree>
    <p:extLst>
      <p:ext uri="{BB962C8B-B14F-4D97-AF65-F5344CB8AC3E}">
        <p14:creationId xmlns:p14="http://schemas.microsoft.com/office/powerpoint/2010/main" val="1266564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A342C8C-9A6E-CA4E-CAE1-6BD73A20D807}"/>
              </a:ext>
            </a:extLst>
          </p:cNvPr>
          <p:cNvSpPr>
            <a:spLocks noGrp="1"/>
          </p:cNvSpPr>
          <p:nvPr>
            <p:ph idx="1"/>
          </p:nvPr>
        </p:nvSpPr>
        <p:spPr>
          <a:xfrm>
            <a:off x="91440" y="0"/>
            <a:ext cx="11990070" cy="6743700"/>
          </a:xfrm>
        </p:spPr>
        <p:txBody>
          <a:bodyPr>
            <a:normAutofit/>
          </a:bodyPr>
          <a:lstStyle/>
          <a:p>
            <a:pPr marL="0" indent="0" algn="ctr">
              <a:buNone/>
            </a:pPr>
            <a:endParaRPr lang="en-CA" sz="3200" dirty="0">
              <a:solidFill>
                <a:srgbClr val="212121"/>
              </a:solidFill>
              <a:effectLst/>
              <a:latin typeface="Calibri" panose="020F0502020204030204" pitchFamily="34" charset="0"/>
              <a:ea typeface="Calibri" panose="020F0502020204030204" pitchFamily="34" charset="0"/>
              <a:cs typeface="Calibri" panose="020F0502020204030204" pitchFamily="34" charset="0"/>
            </a:endParaRPr>
          </a:p>
          <a:p>
            <a:pPr marL="0" indent="0" algn="ctr">
              <a:buNone/>
            </a:pPr>
            <a:endParaRPr lang="en-CA" sz="3600" dirty="0">
              <a:solidFill>
                <a:srgbClr val="212121"/>
              </a:solidFill>
              <a:effectLst/>
              <a:latin typeface="Calibri" panose="020F0502020204030204" pitchFamily="34" charset="0"/>
              <a:ea typeface="Times New Roman" panose="02020603050405020304" pitchFamily="18" charset="0"/>
            </a:endParaRPr>
          </a:p>
          <a:p>
            <a:pPr marL="0" indent="0" algn="ctr">
              <a:buNone/>
            </a:pPr>
            <a:r>
              <a:rPr lang="en-CA" sz="3600" dirty="0">
                <a:solidFill>
                  <a:srgbClr val="212121"/>
                </a:solidFill>
                <a:effectLst/>
                <a:latin typeface="Calibri" panose="020F0502020204030204" pitchFamily="34" charset="0"/>
                <a:ea typeface="Times New Roman" panose="02020603050405020304" pitchFamily="18" charset="0"/>
              </a:rPr>
              <a:t>The Kingdom of God is not primarily about physical space or territory but rather about kingly rule, reign, and sovereign control. It represents the everlasting realm where God is sovereign, and Jesus Christ rules forever. In this kingdom, God’s authority is recognized, and His will is obeyed. </a:t>
            </a:r>
            <a:endParaRPr lang="en-CA" sz="3600" dirty="0">
              <a:effectLst/>
              <a:latin typeface="Times New Roman" panose="02020603050405020304" pitchFamily="18" charset="0"/>
              <a:ea typeface="Times New Roman" panose="02020603050405020304" pitchFamily="18" charset="0"/>
            </a:endParaRPr>
          </a:p>
          <a:p>
            <a:pPr marL="0" indent="0" algn="ctr">
              <a:buNone/>
            </a:pPr>
            <a:endParaRPr lang="en-US" sz="3600" dirty="0"/>
          </a:p>
          <a:p>
            <a:pPr marL="0" indent="0" algn="ctr">
              <a:buNone/>
            </a:pPr>
            <a:r>
              <a:rPr lang="en-CA" sz="3600" b="1" dirty="0">
                <a:solidFill>
                  <a:srgbClr val="212121"/>
                </a:solidFill>
                <a:effectLst/>
                <a:latin typeface="Calibri" panose="020F0502020204030204" pitchFamily="34" charset="0"/>
                <a:ea typeface="Times New Roman" panose="02020603050405020304" pitchFamily="18" charset="0"/>
              </a:rPr>
              <a:t>If you were to describe the Kingdom of God in one sentence, </a:t>
            </a:r>
          </a:p>
          <a:p>
            <a:pPr marL="0" indent="0" algn="ctr">
              <a:buNone/>
            </a:pPr>
            <a:r>
              <a:rPr lang="en-CA" sz="3600" b="1" dirty="0">
                <a:solidFill>
                  <a:srgbClr val="212121"/>
                </a:solidFill>
                <a:effectLst/>
                <a:latin typeface="Calibri" panose="020F0502020204030204" pitchFamily="34" charset="0"/>
                <a:ea typeface="Times New Roman" panose="02020603050405020304" pitchFamily="18" charset="0"/>
              </a:rPr>
              <a:t>how you would you define it?</a:t>
            </a:r>
            <a:r>
              <a:rPr lang="en-CA" sz="3600" dirty="0">
                <a:effectLst/>
              </a:rPr>
              <a:t> </a:t>
            </a:r>
            <a:endParaRPr lang="en-US" sz="3600" dirty="0"/>
          </a:p>
        </p:txBody>
      </p:sp>
    </p:spTree>
    <p:extLst>
      <p:ext uri="{BB962C8B-B14F-4D97-AF65-F5344CB8AC3E}">
        <p14:creationId xmlns:p14="http://schemas.microsoft.com/office/powerpoint/2010/main" val="37462585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3AB0C08-A502-99FE-4224-A41A3A4DC668}"/>
              </a:ext>
            </a:extLst>
          </p:cNvPr>
          <p:cNvSpPr>
            <a:spLocks noGrp="1"/>
          </p:cNvSpPr>
          <p:nvPr>
            <p:ph idx="1"/>
          </p:nvPr>
        </p:nvSpPr>
        <p:spPr>
          <a:xfrm>
            <a:off x="278130" y="502920"/>
            <a:ext cx="11635740" cy="5692140"/>
          </a:xfrm>
        </p:spPr>
        <p:txBody>
          <a:bodyPr>
            <a:normAutofit fontScale="92500" lnSpcReduction="10000"/>
          </a:bodyPr>
          <a:lstStyle/>
          <a:p>
            <a:pPr marL="0" indent="0" algn="ctr">
              <a:buNone/>
            </a:pPr>
            <a:endParaRPr lang="en-CA" sz="3200" kern="100" dirty="0">
              <a:solidFill>
                <a:srgbClr val="000000"/>
              </a:solidFill>
              <a:effectLst/>
              <a:highlight>
                <a:srgbClr val="FFFFFF"/>
              </a:highlight>
              <a:latin typeface="Calibri" panose="020F0502020204030204" pitchFamily="34" charset="0"/>
              <a:ea typeface="Calibri" panose="020F0502020204030204" pitchFamily="34" charset="0"/>
              <a:cs typeface="Calibri" panose="020F0502020204030204" pitchFamily="34" charset="0"/>
            </a:endParaRPr>
          </a:p>
          <a:p>
            <a:pPr marL="0" indent="0" algn="ctr">
              <a:buNone/>
            </a:pPr>
            <a:r>
              <a:rPr lang="en-CA" sz="3600" dirty="0">
                <a:solidFill>
                  <a:srgbClr val="000000"/>
                </a:solidFill>
                <a:effectLst/>
                <a:highlight>
                  <a:srgbClr val="FFFFFF"/>
                </a:highlight>
                <a:latin typeface="Calibri" panose="020F0502020204030204" pitchFamily="34" charset="0"/>
                <a:ea typeface="Times New Roman" panose="02020603050405020304" pitchFamily="18" charset="0"/>
              </a:rPr>
              <a:t>But he said, </a:t>
            </a:r>
          </a:p>
          <a:p>
            <a:pPr marL="0" indent="0" algn="ctr">
              <a:buNone/>
            </a:pPr>
            <a:r>
              <a:rPr lang="en-CA" sz="3600" dirty="0">
                <a:solidFill>
                  <a:srgbClr val="000000"/>
                </a:solidFill>
                <a:effectLst/>
                <a:highlight>
                  <a:srgbClr val="FFFFFF"/>
                </a:highlight>
                <a:latin typeface="Calibri" panose="020F0502020204030204" pitchFamily="34" charset="0"/>
                <a:ea typeface="Times New Roman" panose="02020603050405020304" pitchFamily="18" charset="0"/>
              </a:rPr>
              <a:t>“I must proclaim the good news of the kingdom of God to the other towns also, because that is why I was sent.”  </a:t>
            </a:r>
          </a:p>
          <a:p>
            <a:pPr marL="0" indent="0" algn="ctr">
              <a:buNone/>
            </a:pPr>
            <a:r>
              <a:rPr lang="en-CA" sz="3600" dirty="0">
                <a:solidFill>
                  <a:srgbClr val="000000"/>
                </a:solidFill>
                <a:effectLst/>
                <a:highlight>
                  <a:srgbClr val="FFFFFF"/>
                </a:highlight>
                <a:latin typeface="Calibri" panose="020F0502020204030204" pitchFamily="34" charset="0"/>
                <a:ea typeface="Times New Roman" panose="02020603050405020304" pitchFamily="18" charset="0"/>
              </a:rPr>
              <a:t>Luke 4:43 NIV</a:t>
            </a:r>
            <a:endParaRPr lang="en-CA" sz="3600" dirty="0">
              <a:effectLst/>
              <a:latin typeface="Times New Roman" panose="02020603050405020304" pitchFamily="18" charset="0"/>
              <a:ea typeface="Times New Roman" panose="02020603050405020304" pitchFamily="18" charset="0"/>
            </a:endParaRPr>
          </a:p>
          <a:p>
            <a:pPr marL="0" indent="0" algn="ctr">
              <a:buNone/>
            </a:pPr>
            <a:endParaRPr lang="en-US" sz="3600" dirty="0"/>
          </a:p>
          <a:p>
            <a:pPr marL="0" indent="0" algn="ctr">
              <a:buNone/>
            </a:pPr>
            <a:r>
              <a:rPr lang="en-CA" sz="3600" dirty="0">
                <a:solidFill>
                  <a:srgbClr val="212121"/>
                </a:solidFill>
                <a:effectLst/>
                <a:latin typeface="Calibri" panose="020F0502020204030204" pitchFamily="34" charset="0"/>
                <a:ea typeface="Calibri" panose="020F0502020204030204" pitchFamily="34" charset="0"/>
                <a:cs typeface="Calibri" panose="020F0502020204030204" pitchFamily="34" charset="0"/>
              </a:rPr>
              <a:t>Jesus said, </a:t>
            </a:r>
          </a:p>
          <a:p>
            <a:pPr marL="0" indent="0" algn="ctr">
              <a:buNone/>
            </a:pPr>
            <a:r>
              <a:rPr lang="en-CA" sz="3600" dirty="0">
                <a:solidFill>
                  <a:srgbClr val="212121"/>
                </a:solidFill>
                <a:effectLst/>
                <a:latin typeface="Calibri" panose="020F0502020204030204" pitchFamily="34" charset="0"/>
                <a:ea typeface="Calibri" panose="020F0502020204030204" pitchFamily="34" charset="0"/>
                <a:cs typeface="Calibri" panose="020F0502020204030204" pitchFamily="34" charset="0"/>
              </a:rPr>
              <a:t>“I must proclaim the good news of the kingdom of God …”    </a:t>
            </a:r>
          </a:p>
          <a:p>
            <a:pPr marL="0" indent="0" algn="ctr">
              <a:buNone/>
            </a:pPr>
            <a:endParaRPr lang="en-CA" sz="3600" b="1" dirty="0">
              <a:solidFill>
                <a:srgbClr val="212121"/>
              </a:solidFill>
              <a:effectLst/>
              <a:latin typeface="Calibri" panose="020F0502020204030204" pitchFamily="34" charset="0"/>
              <a:ea typeface="Calibri" panose="020F0502020204030204" pitchFamily="34" charset="0"/>
              <a:cs typeface="Calibri" panose="020F0502020204030204" pitchFamily="34" charset="0"/>
            </a:endParaRPr>
          </a:p>
          <a:p>
            <a:pPr marL="0" indent="0" algn="ctr">
              <a:buNone/>
            </a:pPr>
            <a:r>
              <a:rPr lang="en-CA" sz="3600" b="1" dirty="0">
                <a:solidFill>
                  <a:srgbClr val="212121"/>
                </a:solidFill>
                <a:effectLst/>
                <a:latin typeface="Calibri" panose="020F0502020204030204" pitchFamily="34" charset="0"/>
                <a:ea typeface="Calibri" panose="020F0502020204030204" pitchFamily="34" charset="0"/>
                <a:cs typeface="Calibri" panose="020F0502020204030204" pitchFamily="34" charset="0"/>
              </a:rPr>
              <a:t>What does this tell us about the central focus </a:t>
            </a:r>
          </a:p>
          <a:p>
            <a:pPr marL="0" indent="0" algn="ctr">
              <a:buNone/>
            </a:pPr>
            <a:r>
              <a:rPr lang="en-CA" sz="3600" b="1" dirty="0">
                <a:solidFill>
                  <a:srgbClr val="212121"/>
                </a:solidFill>
                <a:effectLst/>
                <a:latin typeface="Calibri" panose="020F0502020204030204" pitchFamily="34" charset="0"/>
                <a:ea typeface="Calibri" panose="020F0502020204030204" pitchFamily="34" charset="0"/>
                <a:cs typeface="Calibri" panose="020F0502020204030204" pitchFamily="34" charset="0"/>
              </a:rPr>
              <a:t>of the Kingdom of God in Jesus’ teachings?</a:t>
            </a:r>
            <a:endParaRPr lang="en-CA" sz="36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US" dirty="0"/>
          </a:p>
        </p:txBody>
      </p:sp>
    </p:spTree>
    <p:extLst>
      <p:ext uri="{BB962C8B-B14F-4D97-AF65-F5344CB8AC3E}">
        <p14:creationId xmlns:p14="http://schemas.microsoft.com/office/powerpoint/2010/main" val="3741607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78935DD-FEDC-F6DD-D36F-111FFCF05506}"/>
              </a:ext>
            </a:extLst>
          </p:cNvPr>
          <p:cNvSpPr>
            <a:spLocks noGrp="1"/>
          </p:cNvSpPr>
          <p:nvPr>
            <p:ph idx="1"/>
          </p:nvPr>
        </p:nvSpPr>
        <p:spPr>
          <a:xfrm>
            <a:off x="160020" y="160020"/>
            <a:ext cx="11864340" cy="6446520"/>
          </a:xfrm>
        </p:spPr>
        <p:txBody>
          <a:bodyPr>
            <a:normAutofit/>
          </a:bodyPr>
          <a:lstStyle/>
          <a:p>
            <a:pPr marL="0" indent="0" algn="ctr">
              <a:buNone/>
            </a:pPr>
            <a:endParaRPr lang="en-CA" sz="3200" kern="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endParaRPr>
          </a:p>
          <a:p>
            <a:pPr marL="0" indent="0" algn="ctr">
              <a:buNone/>
            </a:pPr>
            <a:r>
              <a:rPr lang="en-CA" sz="3200" dirty="0">
                <a:solidFill>
                  <a:srgbClr val="212121"/>
                </a:solidFill>
                <a:effectLst/>
                <a:latin typeface="Calibri" panose="020F0502020204030204" pitchFamily="34" charset="0"/>
                <a:ea typeface="Times New Roman" panose="02020603050405020304" pitchFamily="18" charset="0"/>
              </a:rPr>
              <a:t>Jesus emphasized the Kingdom of God in His teachings:</a:t>
            </a:r>
            <a:endParaRPr lang="en-CA" sz="3200" dirty="0">
              <a:effectLst/>
              <a:latin typeface="Times New Roman" panose="02020603050405020304" pitchFamily="18" charset="0"/>
              <a:ea typeface="Times New Roman" panose="02020603050405020304" pitchFamily="18" charset="0"/>
            </a:endParaRPr>
          </a:p>
          <a:p>
            <a:pPr marL="342900" lvl="0" indent="-342900">
              <a:buSzPts val="1000"/>
              <a:buFont typeface="Symbol" pitchFamily="2" charset="2"/>
              <a:buChar char=""/>
              <a:tabLst>
                <a:tab pos="457200" algn="l"/>
              </a:tabLst>
            </a:pPr>
            <a:r>
              <a:rPr lang="en-CA" sz="3200" b="1" dirty="0">
                <a:solidFill>
                  <a:srgbClr val="212121"/>
                </a:solidFill>
                <a:effectLst/>
                <a:latin typeface="Calibri" panose="020F0502020204030204" pitchFamily="34" charset="0"/>
                <a:ea typeface="Times New Roman" panose="02020603050405020304" pitchFamily="18" charset="0"/>
              </a:rPr>
              <a:t>John the Baptist:</a:t>
            </a:r>
            <a:r>
              <a:rPr lang="en-CA" sz="3200" dirty="0">
                <a:solidFill>
                  <a:srgbClr val="212121"/>
                </a:solidFill>
                <a:effectLst/>
                <a:latin typeface="Calibri" panose="020F0502020204030204" pitchFamily="34" charset="0"/>
                <a:ea typeface="Times New Roman" panose="02020603050405020304" pitchFamily="18" charset="0"/>
              </a:rPr>
              <a:t> He announced that the kingdom of heaven was at hand (Matthew 3:2).</a:t>
            </a:r>
            <a:endParaRPr lang="en-CA" sz="3200" dirty="0">
              <a:solidFill>
                <a:srgbClr val="212121"/>
              </a:solidFill>
              <a:effectLst/>
              <a:latin typeface="Times New Roman" panose="02020603050405020304" pitchFamily="18" charset="0"/>
              <a:ea typeface="Times New Roman" panose="02020603050405020304" pitchFamily="18" charset="0"/>
            </a:endParaRPr>
          </a:p>
          <a:p>
            <a:pPr marL="342900" lvl="0" indent="-342900">
              <a:buSzPts val="1000"/>
              <a:buFont typeface="Symbol" pitchFamily="2" charset="2"/>
              <a:buChar char=""/>
              <a:tabLst>
                <a:tab pos="457200" algn="l"/>
              </a:tabLst>
            </a:pPr>
            <a:r>
              <a:rPr lang="en-CA" sz="3200" b="1" dirty="0">
                <a:solidFill>
                  <a:srgbClr val="212121"/>
                </a:solidFill>
                <a:effectLst/>
                <a:latin typeface="Calibri" panose="020F0502020204030204" pitchFamily="34" charset="0"/>
                <a:ea typeface="Times New Roman" panose="02020603050405020304" pitchFamily="18" charset="0"/>
              </a:rPr>
              <a:t>Jesus Himself:</a:t>
            </a:r>
            <a:r>
              <a:rPr lang="en-CA" sz="3200" dirty="0">
                <a:solidFill>
                  <a:srgbClr val="212121"/>
                </a:solidFill>
                <a:effectLst/>
                <a:latin typeface="Calibri" panose="020F0502020204030204" pitchFamily="34" charset="0"/>
                <a:ea typeface="Times New Roman" panose="02020603050405020304" pitchFamily="18" charset="0"/>
              </a:rPr>
              <a:t> He preached, “Repent, for the kingdom of heaven is at hand” (Matthew 4:17, Mark 4:14-15).</a:t>
            </a:r>
            <a:endParaRPr lang="en-CA" sz="3200" dirty="0">
              <a:solidFill>
                <a:srgbClr val="212121"/>
              </a:solidFill>
              <a:effectLst/>
              <a:latin typeface="Times New Roman" panose="02020603050405020304" pitchFamily="18" charset="0"/>
              <a:ea typeface="Times New Roman" panose="02020603050405020304" pitchFamily="18" charset="0"/>
            </a:endParaRPr>
          </a:p>
          <a:p>
            <a:pPr marL="342900" lvl="0" indent="-342900">
              <a:buSzPts val="1000"/>
              <a:buFont typeface="Symbol" pitchFamily="2" charset="2"/>
              <a:buChar char=""/>
              <a:tabLst>
                <a:tab pos="457200" algn="l"/>
              </a:tabLst>
            </a:pPr>
            <a:r>
              <a:rPr lang="en-CA" sz="3200" b="1" dirty="0">
                <a:solidFill>
                  <a:srgbClr val="212121"/>
                </a:solidFill>
                <a:effectLst/>
                <a:latin typeface="Calibri" panose="020F0502020204030204" pitchFamily="34" charset="0"/>
                <a:ea typeface="Times New Roman" panose="02020603050405020304" pitchFamily="18" charset="0"/>
              </a:rPr>
              <a:t>Parables:</a:t>
            </a:r>
            <a:r>
              <a:rPr lang="en-CA" sz="3200" dirty="0">
                <a:solidFill>
                  <a:srgbClr val="212121"/>
                </a:solidFill>
                <a:effectLst/>
                <a:latin typeface="Calibri" panose="020F0502020204030204" pitchFamily="34" charset="0"/>
                <a:ea typeface="Times New Roman" panose="02020603050405020304" pitchFamily="18" charset="0"/>
              </a:rPr>
              <a:t> Jesus used parables to reveal secrets about the Kingdom of God (Matthew 13:11).</a:t>
            </a:r>
            <a:endParaRPr lang="en-CA" sz="3200" dirty="0">
              <a:solidFill>
                <a:srgbClr val="212121"/>
              </a:solidFill>
              <a:effectLst/>
              <a:latin typeface="Times New Roman" panose="02020603050405020304" pitchFamily="18" charset="0"/>
              <a:ea typeface="Times New Roman" panose="02020603050405020304" pitchFamily="18" charset="0"/>
            </a:endParaRPr>
          </a:p>
          <a:p>
            <a:pPr marL="342900" lvl="0" indent="-342900">
              <a:buSzPts val="1000"/>
              <a:buFont typeface="Symbol" pitchFamily="2" charset="2"/>
              <a:buChar char=""/>
              <a:tabLst>
                <a:tab pos="457200" algn="l"/>
              </a:tabLst>
            </a:pPr>
            <a:r>
              <a:rPr lang="en-CA" sz="3200" b="1" dirty="0">
                <a:solidFill>
                  <a:srgbClr val="212121"/>
                </a:solidFill>
                <a:effectLst/>
                <a:latin typeface="Calibri" panose="020F0502020204030204" pitchFamily="34" charset="0"/>
                <a:ea typeface="Times New Roman" panose="02020603050405020304" pitchFamily="18" charset="0"/>
              </a:rPr>
              <a:t>Prayer:</a:t>
            </a:r>
            <a:r>
              <a:rPr lang="en-CA" sz="3200" dirty="0">
                <a:solidFill>
                  <a:srgbClr val="212121"/>
                </a:solidFill>
                <a:effectLst/>
                <a:latin typeface="Calibri" panose="020F0502020204030204" pitchFamily="34" charset="0"/>
                <a:ea typeface="Times New Roman" panose="02020603050405020304" pitchFamily="18" charset="0"/>
              </a:rPr>
              <a:t> He encouraged His followers to pray for the coming of the Kingdom (Matthew 6:10).</a:t>
            </a:r>
            <a:endParaRPr lang="en-CA" sz="3200" dirty="0">
              <a:solidFill>
                <a:srgbClr val="212121"/>
              </a:solidFill>
              <a:effectLst/>
              <a:latin typeface="Times New Roman" panose="02020603050405020304" pitchFamily="18" charset="0"/>
              <a:ea typeface="Times New Roman" panose="02020603050405020304" pitchFamily="18" charset="0"/>
            </a:endParaRPr>
          </a:p>
          <a:p>
            <a:pPr marL="342900" lvl="0" indent="-342900">
              <a:buSzPts val="1000"/>
              <a:buFont typeface="Symbol" pitchFamily="2" charset="2"/>
              <a:buChar char=""/>
              <a:tabLst>
                <a:tab pos="457200" algn="l"/>
              </a:tabLst>
            </a:pPr>
            <a:r>
              <a:rPr lang="en-CA" sz="3200" b="1" dirty="0">
                <a:solidFill>
                  <a:srgbClr val="212121"/>
                </a:solidFill>
                <a:effectLst/>
                <a:latin typeface="Calibri" panose="020F0502020204030204" pitchFamily="34" charset="0"/>
                <a:ea typeface="Times New Roman" panose="02020603050405020304" pitchFamily="18" charset="0"/>
              </a:rPr>
              <a:t>Jesus last words:</a:t>
            </a:r>
            <a:r>
              <a:rPr lang="en-CA" sz="3200" dirty="0">
                <a:solidFill>
                  <a:srgbClr val="212121"/>
                </a:solidFill>
                <a:effectLst/>
                <a:latin typeface="Calibri" panose="020F0502020204030204" pitchFamily="34" charset="0"/>
                <a:ea typeface="Times New Roman" panose="02020603050405020304" pitchFamily="18" charset="0"/>
              </a:rPr>
              <a:t> (Acts 1:1-3) - Jesus’ last words before ascension to heaven. Notice the kingdom theme as the main theme.</a:t>
            </a:r>
            <a:endParaRPr lang="en-CA" sz="3200" dirty="0">
              <a:solidFill>
                <a:srgbClr val="212121"/>
              </a:solidFill>
              <a:effectLst/>
              <a:latin typeface="Times New Roman" panose="02020603050405020304" pitchFamily="18" charset="0"/>
              <a:ea typeface="Times New Roman" panose="02020603050405020304" pitchFamily="18" charset="0"/>
            </a:endParaRPr>
          </a:p>
          <a:p>
            <a:pPr marL="0" indent="0" algn="ctr">
              <a:buNone/>
            </a:pPr>
            <a:endParaRPr lang="en-CA" sz="3200" dirty="0">
              <a:solidFill>
                <a:srgbClr val="212121"/>
              </a:solidFill>
              <a:effectLst/>
              <a:latin typeface="Calibri" panose="020F0502020204030204" pitchFamily="34" charset="0"/>
              <a:ea typeface="Calibri" panose="020F0502020204030204" pitchFamily="34" charset="0"/>
              <a:cs typeface="Calibri" panose="020F0502020204030204" pitchFamily="34" charset="0"/>
            </a:endParaRPr>
          </a:p>
          <a:p>
            <a:pPr marL="0" indent="0" algn="ctr">
              <a:buNone/>
            </a:pPr>
            <a:endParaRPr lang="en-CA" sz="3200" dirty="0">
              <a:solidFill>
                <a:srgbClr val="212121"/>
              </a:solidFill>
              <a:latin typeface="Calibri" panose="020F0502020204030204" pitchFamily="34" charset="0"/>
              <a:ea typeface="Calibri" panose="020F0502020204030204" pitchFamily="34" charset="0"/>
              <a:cs typeface="Calibri" panose="020F0502020204030204" pitchFamily="34" charset="0"/>
            </a:endParaRPr>
          </a:p>
          <a:p>
            <a:pPr marL="0" indent="0" algn="ctr">
              <a:buNone/>
            </a:pPr>
            <a:endParaRPr lang="en-CA" sz="1800" dirty="0">
              <a:effectLst/>
              <a:latin typeface="Times New Roman" panose="02020603050405020304" pitchFamily="18" charset="0"/>
              <a:ea typeface="Times New Roman" panose="02020603050405020304" pitchFamily="18" charset="0"/>
            </a:endParaRPr>
          </a:p>
          <a:p>
            <a:pPr marL="0" indent="0" algn="ctr">
              <a:buNone/>
            </a:pPr>
            <a:endParaRPr lang="en-CA" sz="3200" b="1" u="sng" dirty="0">
              <a:solidFill>
                <a:srgbClr val="000000"/>
              </a:solidFill>
              <a:effectLst/>
              <a:latin typeface="Calibri" panose="020F0502020204030204" pitchFamily="34" charset="0"/>
              <a:ea typeface="Times New Roman" panose="02020603050405020304" pitchFamily="18" charset="0"/>
            </a:endParaRPr>
          </a:p>
          <a:p>
            <a:pPr marL="0" indent="0">
              <a:buNone/>
            </a:pPr>
            <a:endParaRPr lang="en-US" dirty="0"/>
          </a:p>
        </p:txBody>
      </p:sp>
    </p:spTree>
    <p:extLst>
      <p:ext uri="{BB962C8B-B14F-4D97-AF65-F5344CB8AC3E}">
        <p14:creationId xmlns:p14="http://schemas.microsoft.com/office/powerpoint/2010/main" val="24600484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3B6EBCC-4D66-DD5E-8744-F930063E8695}"/>
              </a:ext>
            </a:extLst>
          </p:cNvPr>
          <p:cNvSpPr>
            <a:spLocks noGrp="1"/>
          </p:cNvSpPr>
          <p:nvPr>
            <p:ph idx="1"/>
          </p:nvPr>
        </p:nvSpPr>
        <p:spPr>
          <a:xfrm>
            <a:off x="160020" y="285750"/>
            <a:ext cx="11864340" cy="6286500"/>
          </a:xfrm>
        </p:spPr>
        <p:txBody>
          <a:bodyPr>
            <a:normAutofit/>
          </a:bodyPr>
          <a:lstStyle/>
          <a:p>
            <a:pPr marL="0" indent="0" algn="ctr">
              <a:buNone/>
            </a:pPr>
            <a:endParaRPr lang="en-CA" sz="3200" dirty="0">
              <a:effectLst/>
              <a:latin typeface="Calibri" panose="020F0502020204030204" pitchFamily="34" charset="0"/>
              <a:ea typeface="Calibri" panose="020F0502020204030204" pitchFamily="34" charset="0"/>
              <a:cs typeface="Calibri" panose="020F0502020204030204" pitchFamily="34" charset="0"/>
            </a:endParaRPr>
          </a:p>
          <a:p>
            <a:pPr marL="0" indent="0" algn="ctr">
              <a:buNone/>
            </a:pPr>
            <a:endParaRPr lang="en-CA" sz="3600" b="1" dirty="0">
              <a:solidFill>
                <a:srgbClr val="212121"/>
              </a:solidFill>
              <a:effectLst/>
              <a:latin typeface="Calibri" panose="020F0502020204030204" pitchFamily="34" charset="0"/>
              <a:ea typeface="Calibri" panose="020F0502020204030204" pitchFamily="34" charset="0"/>
              <a:cs typeface="Calibri" panose="020F0502020204030204" pitchFamily="34" charset="0"/>
            </a:endParaRPr>
          </a:p>
          <a:p>
            <a:pPr marL="0" indent="0" algn="ctr">
              <a:buNone/>
            </a:pPr>
            <a:endParaRPr lang="en-CA" sz="3600" b="1" dirty="0">
              <a:solidFill>
                <a:srgbClr val="212121"/>
              </a:solidFill>
              <a:latin typeface="Calibri" panose="020F0502020204030204" pitchFamily="34" charset="0"/>
              <a:ea typeface="Calibri" panose="020F0502020204030204" pitchFamily="34" charset="0"/>
              <a:cs typeface="Calibri" panose="020F0502020204030204" pitchFamily="34" charset="0"/>
            </a:endParaRPr>
          </a:p>
          <a:p>
            <a:pPr marL="0" indent="0" algn="ctr">
              <a:buNone/>
            </a:pPr>
            <a:endParaRPr lang="en-CA" sz="3600" b="1" dirty="0">
              <a:solidFill>
                <a:srgbClr val="212121"/>
              </a:solidFill>
              <a:effectLst/>
              <a:latin typeface="Calibri" panose="020F0502020204030204" pitchFamily="34" charset="0"/>
              <a:ea typeface="Calibri" panose="020F0502020204030204" pitchFamily="34" charset="0"/>
              <a:cs typeface="Calibri" panose="020F0502020204030204" pitchFamily="34" charset="0"/>
            </a:endParaRPr>
          </a:p>
          <a:p>
            <a:pPr marL="0" indent="0" algn="ctr">
              <a:buNone/>
            </a:pPr>
            <a:r>
              <a:rPr lang="en-CA" sz="3600" b="1" dirty="0">
                <a:solidFill>
                  <a:srgbClr val="212121"/>
                </a:solidFill>
                <a:effectLst/>
                <a:latin typeface="Calibri" panose="020F0502020204030204" pitchFamily="34" charset="0"/>
                <a:ea typeface="Calibri" panose="020F0502020204030204" pitchFamily="34" charset="0"/>
                <a:cs typeface="Calibri" panose="020F0502020204030204" pitchFamily="34" charset="0"/>
              </a:rPr>
              <a:t>Why did Jesus emphasize </a:t>
            </a:r>
          </a:p>
          <a:p>
            <a:pPr marL="0" indent="0" algn="ctr">
              <a:buNone/>
            </a:pPr>
            <a:r>
              <a:rPr lang="en-CA" sz="3600" b="1" dirty="0">
                <a:solidFill>
                  <a:srgbClr val="212121"/>
                </a:solidFill>
                <a:effectLst/>
                <a:latin typeface="Calibri" panose="020F0502020204030204" pitchFamily="34" charset="0"/>
                <a:ea typeface="Calibri" panose="020F0502020204030204" pitchFamily="34" charset="0"/>
                <a:cs typeface="Calibri" panose="020F0502020204030204" pitchFamily="34" charset="0"/>
              </a:rPr>
              <a:t>the Kingdom of God in his teachings?</a:t>
            </a:r>
            <a:endParaRPr lang="en-CA" sz="36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US" dirty="0"/>
          </a:p>
        </p:txBody>
      </p:sp>
    </p:spTree>
    <p:extLst>
      <p:ext uri="{BB962C8B-B14F-4D97-AF65-F5344CB8AC3E}">
        <p14:creationId xmlns:p14="http://schemas.microsoft.com/office/powerpoint/2010/main" val="73933946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41D262E-C64A-5D70-FC37-ED670B4834F4}"/>
              </a:ext>
            </a:extLst>
          </p:cNvPr>
          <p:cNvSpPr>
            <a:spLocks noGrp="1"/>
          </p:cNvSpPr>
          <p:nvPr>
            <p:ph idx="1"/>
          </p:nvPr>
        </p:nvSpPr>
        <p:spPr>
          <a:xfrm>
            <a:off x="131445" y="262890"/>
            <a:ext cx="11929110" cy="6160770"/>
          </a:xfrm>
        </p:spPr>
        <p:txBody>
          <a:bodyPr>
            <a:normAutofit/>
          </a:bodyPr>
          <a:lstStyle/>
          <a:p>
            <a:pPr marL="0" indent="0" algn="ctr">
              <a:buNone/>
            </a:pPr>
            <a:endParaRPr lang="en-CA" sz="3200" dirty="0">
              <a:solidFill>
                <a:srgbClr val="000000"/>
              </a:solidFill>
              <a:latin typeface="Calibri" panose="020F0502020204030204" pitchFamily="34" charset="0"/>
              <a:ea typeface="Times New Roman" panose="02020603050405020304" pitchFamily="18" charset="0"/>
            </a:endParaRPr>
          </a:p>
          <a:p>
            <a:pPr marL="0" indent="0" algn="ctr">
              <a:buNone/>
            </a:pPr>
            <a:r>
              <a:rPr lang="en-CA" sz="3600" dirty="0">
                <a:solidFill>
                  <a:srgbClr val="212121"/>
                </a:solidFill>
                <a:effectLst/>
                <a:latin typeface="Calibri" panose="020F0502020204030204" pitchFamily="34" charset="0"/>
                <a:ea typeface="Times New Roman" panose="02020603050405020304" pitchFamily="18" charset="0"/>
              </a:rPr>
              <a:t>READ Matthew 13:3-9  </a:t>
            </a:r>
            <a:r>
              <a:rPr lang="en-CA" sz="3600" u="sng" dirty="0">
                <a:solidFill>
                  <a:srgbClr val="212121"/>
                </a:solidFill>
                <a:effectLst/>
                <a:latin typeface="Calibri" panose="020F0502020204030204" pitchFamily="34" charset="0"/>
                <a:ea typeface="Times New Roman" panose="02020603050405020304" pitchFamily="18" charset="0"/>
              </a:rPr>
              <a:t>The Parable of the Four Soils</a:t>
            </a:r>
            <a:endParaRPr lang="en-CA" sz="3600" dirty="0">
              <a:effectLst/>
              <a:latin typeface="Times New Roman" panose="02020603050405020304" pitchFamily="18" charset="0"/>
              <a:ea typeface="Times New Roman" panose="02020603050405020304" pitchFamily="18" charset="0"/>
            </a:endParaRPr>
          </a:p>
          <a:p>
            <a:pPr marL="0" indent="0" algn="ctr">
              <a:buNone/>
            </a:pPr>
            <a:endParaRPr lang="en-CA" sz="3600" dirty="0">
              <a:effectLst/>
              <a:latin typeface="Times New Roman" panose="02020603050405020304" pitchFamily="18" charset="0"/>
              <a:ea typeface="Times New Roman" panose="02020603050405020304" pitchFamily="18" charset="0"/>
            </a:endParaRPr>
          </a:p>
          <a:p>
            <a:pPr marL="0" indent="0" algn="ctr">
              <a:buNone/>
            </a:pPr>
            <a:r>
              <a:rPr lang="en-CA" sz="3600" b="1" dirty="0">
                <a:solidFill>
                  <a:srgbClr val="212121"/>
                </a:solidFill>
                <a:effectLst/>
                <a:latin typeface="Calibri" panose="020F0502020204030204" pitchFamily="34" charset="0"/>
                <a:ea typeface="Calibri" panose="020F0502020204030204" pitchFamily="34" charset="0"/>
                <a:cs typeface="Calibri" panose="020F0502020204030204" pitchFamily="34" charset="0"/>
              </a:rPr>
              <a:t>According to Jesus, </a:t>
            </a:r>
          </a:p>
          <a:p>
            <a:pPr marL="0" indent="0" algn="ctr">
              <a:buNone/>
            </a:pPr>
            <a:r>
              <a:rPr lang="en-CA" sz="3600" b="1" dirty="0">
                <a:solidFill>
                  <a:srgbClr val="212121"/>
                </a:solidFill>
                <a:effectLst/>
                <a:latin typeface="Calibri" panose="020F0502020204030204" pitchFamily="34" charset="0"/>
                <a:ea typeface="Calibri" panose="020F0502020204030204" pitchFamily="34" charset="0"/>
                <a:cs typeface="Calibri" panose="020F0502020204030204" pitchFamily="34" charset="0"/>
              </a:rPr>
              <a:t>what do the different things in this parable represent?  </a:t>
            </a:r>
          </a:p>
          <a:p>
            <a:pPr marL="0" indent="0" algn="ctr">
              <a:buNone/>
            </a:pPr>
            <a:r>
              <a:rPr lang="en-CA" sz="3600" b="1" dirty="0">
                <a:solidFill>
                  <a:srgbClr val="212121"/>
                </a:solidFill>
                <a:effectLst/>
                <a:latin typeface="Calibri" panose="020F0502020204030204" pitchFamily="34" charset="0"/>
                <a:ea typeface="Calibri" panose="020F0502020204030204" pitchFamily="34" charset="0"/>
                <a:cs typeface="Calibri" panose="020F0502020204030204" pitchFamily="34" charset="0"/>
              </a:rPr>
              <a:t>Which details remain the same and which change?</a:t>
            </a:r>
            <a:endParaRPr lang="en-CA" sz="36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ctr">
              <a:buNone/>
            </a:pPr>
            <a:endParaRPr lang="en-CA" sz="3600" dirty="0">
              <a:latin typeface="Times New Roman" panose="02020603050405020304" pitchFamily="18" charset="0"/>
              <a:ea typeface="Times New Roman" panose="02020603050405020304" pitchFamily="18" charset="0"/>
            </a:endParaRPr>
          </a:p>
          <a:p>
            <a:pPr marL="0" indent="0" algn="ctr">
              <a:buNone/>
            </a:pPr>
            <a:r>
              <a:rPr lang="en-CA" sz="3600" dirty="0">
                <a:solidFill>
                  <a:srgbClr val="212121"/>
                </a:solidFill>
                <a:effectLst/>
                <a:latin typeface="Calibri" panose="020F0502020204030204" pitchFamily="34" charset="0"/>
                <a:ea typeface="Calibri" panose="020F0502020204030204" pitchFamily="34" charset="0"/>
                <a:cs typeface="Calibri" panose="020F0502020204030204" pitchFamily="34" charset="0"/>
              </a:rPr>
              <a:t>What do you think is the </a:t>
            </a:r>
            <a:r>
              <a:rPr lang="en-CA" sz="3600" b="1" dirty="0">
                <a:solidFill>
                  <a:srgbClr val="212121"/>
                </a:solidFill>
                <a:effectLst/>
                <a:latin typeface="Calibri" panose="020F0502020204030204" pitchFamily="34" charset="0"/>
                <a:ea typeface="Calibri" panose="020F0502020204030204" pitchFamily="34" charset="0"/>
                <a:cs typeface="Calibri" panose="020F0502020204030204" pitchFamily="34" charset="0"/>
              </a:rPr>
              <a:t>main point</a:t>
            </a:r>
            <a:r>
              <a:rPr lang="en-CA" sz="3600" dirty="0">
                <a:solidFill>
                  <a:srgbClr val="212121"/>
                </a:solidFill>
                <a:effectLst/>
                <a:latin typeface="Calibri" panose="020F0502020204030204" pitchFamily="34" charset="0"/>
                <a:ea typeface="Calibri" panose="020F0502020204030204" pitchFamily="34" charset="0"/>
                <a:cs typeface="Calibri" panose="020F0502020204030204" pitchFamily="34" charset="0"/>
              </a:rPr>
              <a:t> of this parable?  </a:t>
            </a:r>
          </a:p>
          <a:p>
            <a:pPr marL="0" indent="0" algn="ctr">
              <a:buNone/>
            </a:pPr>
            <a:r>
              <a:rPr lang="en-CA" sz="3600" dirty="0">
                <a:solidFill>
                  <a:srgbClr val="212121"/>
                </a:solidFill>
                <a:effectLst/>
                <a:latin typeface="Calibri" panose="020F0502020204030204" pitchFamily="34" charset="0"/>
                <a:ea typeface="Calibri" panose="020F0502020204030204" pitchFamily="34" charset="0"/>
                <a:cs typeface="Calibri" panose="020F0502020204030204" pitchFamily="34" charset="0"/>
              </a:rPr>
              <a:t> </a:t>
            </a:r>
            <a:r>
              <a:rPr lang="en-CA" sz="3600" b="1" dirty="0">
                <a:solidFill>
                  <a:srgbClr val="212121"/>
                </a:solidFill>
                <a:effectLst/>
                <a:latin typeface="Calibri" panose="020F0502020204030204" pitchFamily="34" charset="0"/>
                <a:ea typeface="Calibri" panose="020F0502020204030204" pitchFamily="34" charset="0"/>
                <a:cs typeface="Calibri" panose="020F0502020204030204" pitchFamily="34" charset="0"/>
              </a:rPr>
              <a:t>How is this different from the view of the kingdom </a:t>
            </a:r>
          </a:p>
          <a:p>
            <a:pPr marL="0" indent="0" algn="ctr">
              <a:buNone/>
            </a:pPr>
            <a:r>
              <a:rPr lang="en-CA" sz="3600" b="1" dirty="0">
                <a:solidFill>
                  <a:srgbClr val="212121"/>
                </a:solidFill>
                <a:effectLst/>
                <a:latin typeface="Calibri" panose="020F0502020204030204" pitchFamily="34" charset="0"/>
                <a:ea typeface="Calibri" panose="020F0502020204030204" pitchFamily="34" charset="0"/>
                <a:cs typeface="Calibri" panose="020F0502020204030204" pitchFamily="34" charset="0"/>
              </a:rPr>
              <a:t>that was common in Jesus’ day?</a:t>
            </a:r>
            <a:endParaRPr lang="en-CA" sz="36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ctr">
              <a:buNone/>
            </a:pPr>
            <a:endParaRPr lang="en-CA" sz="3200" dirty="0">
              <a:effectLst/>
              <a:latin typeface="Times New Roman" panose="02020603050405020304" pitchFamily="18" charset="0"/>
              <a:ea typeface="Times New Roman" panose="02020603050405020304" pitchFamily="18" charset="0"/>
            </a:endParaRPr>
          </a:p>
          <a:p>
            <a:pPr marL="0" indent="0">
              <a:buNone/>
            </a:pPr>
            <a:endParaRPr lang="en-US" dirty="0"/>
          </a:p>
        </p:txBody>
      </p:sp>
    </p:spTree>
    <p:extLst>
      <p:ext uri="{BB962C8B-B14F-4D97-AF65-F5344CB8AC3E}">
        <p14:creationId xmlns:p14="http://schemas.microsoft.com/office/powerpoint/2010/main" val="251024398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7899</TotalTime>
  <Words>903</Words>
  <Application>Microsoft Macintosh PowerPoint</Application>
  <PresentationFormat>Widescreen</PresentationFormat>
  <Paragraphs>118</Paragraphs>
  <Slides>14</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14</vt:i4>
      </vt:variant>
    </vt:vector>
  </HeadingPairs>
  <TitlesOfParts>
    <vt:vector size="20" baseType="lpstr">
      <vt:lpstr>Arial</vt:lpstr>
      <vt:lpstr>Calibri</vt:lpstr>
      <vt:lpstr>Calibri Light</vt:lpstr>
      <vt:lpstr>Symbol</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SKEPTICS WELCOME  </dc:title>
  <dc:creator>Jeff Austen</dc:creator>
  <cp:lastModifiedBy>Jeff Austen</cp:lastModifiedBy>
  <cp:revision>29</cp:revision>
  <dcterms:created xsi:type="dcterms:W3CDTF">2024-03-29T13:31:45Z</dcterms:created>
  <dcterms:modified xsi:type="dcterms:W3CDTF">2024-05-08T13:33:17Z</dcterms:modified>
</cp:coreProperties>
</file>