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7"/>
  </p:normalViewPr>
  <p:slideViewPr>
    <p:cSldViewPr snapToGrid="0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D60B-8181-7B78-73C1-2EA8B5C67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D5678-3100-ED57-D547-1AD20C8D5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95EFA-C8BC-7332-0DF1-C83EFE45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76C9F-B396-D3AE-D3FC-F1282B3E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2405A-6429-DCEC-11D6-B17AC796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D06E-4BDE-3769-F32C-B6BAC2F1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40DDC-81B7-5D47-EE47-BF2644B2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C8BC0-16CC-492A-3369-3A355496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A00FE-827E-9638-74D9-AF623B3E3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BB6FB-D890-210B-7128-4D4FAE49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9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91BD6-B977-8E2B-BCAE-BEB5D41DF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AD5D2-47B9-AA1F-37DA-4A6F757EA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56B34-8937-FF72-787F-3F7AF0A2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7B698-4E85-D607-0E9A-983EA95F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27BA6-8785-A74E-0C3F-77829F22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EB8-5A14-E1DE-E4E0-B129BF84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A413B-AE8B-A237-FAA1-B495620A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9D3F-0479-D156-E395-48654110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6F982-B722-CDD7-1517-EA423F31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CF91A-66EB-AEB4-9296-9B4ADB1D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7F81-2374-5F43-916E-9E0D044F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D67F5-5724-6172-20FA-1A85F006B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F6094-BE6B-D71D-DE70-CB11D21E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E8DD9-46C6-4A83-0A6D-DCBD18EE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93783-396E-F42D-97D4-3F723A0A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4AB3D-9D4F-B578-4CE2-FFA207D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7EEA-FDE1-68A6-08D8-D51FB4692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CF9CA-D6BB-2A79-3587-703EE4486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16C19-4984-3656-8738-FF519B2C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F1884-56B0-A37D-172A-D8883B61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08E0B-03AC-59FD-4670-010F782E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4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3870-950C-8CC2-44A1-D9A77056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C6A00-BCD3-4BFE-5F63-ED84F674A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A8130-3037-1E09-2B5D-AEF4F4F32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D37B8F-BF73-C23A-80B4-DC11F9560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76314-4D3A-FDBA-EFD1-C66A2B54C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069AC-C6B4-2E02-7034-9FE1084D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3C7FF-C11E-F904-4433-4C8F4C9B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F57DE-8A56-0502-2714-1912A50E7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5509-8679-8E12-EF22-E9D00634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8A816-41CE-7D6F-2C44-65197292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1B190-3BC4-DB8D-E261-D4BC350F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990CF-3EC2-60E6-197B-E9D8EA71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1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32B1-F5CD-0B87-5189-BBD201B8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CD26C-36E6-D784-6F24-5F832969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DA0A-F1E6-A179-7099-38AF1AE7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DA28-C4FD-B6A7-ABBF-CB06B0FC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94D0F-D13A-CB86-DFDB-C5B41411F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D185D-36B3-4F03-4B14-2A29A3897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69C2F-DEFF-C40D-2F43-13F8F553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D3141-03AF-A907-0D19-7D43FF94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3F4A-FD71-5851-0DE3-581A057F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1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04FBD-8B39-8054-F764-B32939D17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204CC-340C-86AD-3337-8DA74F905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D6110-71F5-4AB5-0AA4-E0389C43B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B542-4A0A-8D07-7667-2D9E5A18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116D8-4E27-8E77-11A3-3FC61885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8587-6608-2F7A-AA0A-5ED5C0B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B023DB-58A5-89A2-9B45-4A9B85E3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59F90-69B1-29E3-81C1-5D6A3C4E6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D3172-1193-5C6A-D336-CEDC478F4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E8E0-4B60-F74B-A3CB-E1F4E921DE34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BB3E2-7FE8-49C8-9041-D104797B5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43560-CC37-0C05-AA45-956DD8E3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thebigserve-group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6D8B34D-277A-CFA2-076B-11DF15BE7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0140" y="4819487"/>
            <a:ext cx="9765030" cy="1655762"/>
          </a:xfrm>
        </p:spPr>
        <p:txBody>
          <a:bodyPr>
            <a:normAutofit/>
          </a:bodyPr>
          <a:lstStyle/>
          <a:p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b="1" dirty="0"/>
              <a:t>WHY WOULD YOU BELIEVE WHAT YOU CAN’T SEE?</a:t>
            </a:r>
          </a:p>
          <a:p>
            <a:r>
              <a:rPr lang="en-US" dirty="0"/>
              <a:t>20240421</a:t>
            </a:r>
          </a:p>
        </p:txBody>
      </p:sp>
      <p:pic>
        <p:nvPicPr>
          <p:cNvPr id="5" name="Picture 4" descr="A magnifying glass and text&#10;&#10;Description automatically generated">
            <a:extLst>
              <a:ext uri="{FF2B5EF4-FFF2-40B4-BE49-F238E27FC236}">
                <a16:creationId xmlns:a16="http://schemas.microsoft.com/office/drawing/2014/main" id="{DA0FBD43-A0C0-E88E-F79E-0C125D1F5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069" y="1816443"/>
            <a:ext cx="8137862" cy="25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6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9C3C-26FA-522B-7E3F-EAF7D4270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37160"/>
            <a:ext cx="11601450" cy="6537960"/>
          </a:xfrm>
        </p:spPr>
        <p:txBody>
          <a:bodyPr>
            <a:normAutofit fontScale="85000" lnSpcReduction="20000"/>
          </a:bodyPr>
          <a:lstStyle/>
          <a:p>
            <a:pPr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The Necessity of Faith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Faith is essential for a genuine relationship with God.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 hiddenness invites faith.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“And without faith, it is impossible to please him,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whoever would draw near to God must believe that he exists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that he rewards those who seek him.”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Hebrews 11:6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God’s Ultimate Revelation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While hidden now, God’s ultimate revelation awaits us.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faith sustains us until then.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“For I consider that the sufferings of this present time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not worth comparing with the glory that is to be revealed to us.”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8:18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0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C8EA-C25D-B028-DF36-234FE13B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21" y="80010"/>
            <a:ext cx="11490158" cy="677799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The Role of Faith and Perseverance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God’s hiddenness challenges us to persevere in faith and love.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hope lies in trusting Him. </a:t>
            </a:r>
            <a:endParaRPr lang="en-CA" sz="32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“Note then the kindness and the severity of God: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severity toward those who have fallen,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God’s kindness to you, provided you continue in his kindness.”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11:22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6. The Value of Free Will</a:t>
            </a: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God respects our free will.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His hiddenness allows room for genuine choice.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“This day I call the heavens and the earth as witnesses against you 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that I have set before you life and death, blessings and curses. 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Now choose life, so that you and your children may live.”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Deuteronomy 30:19 </a:t>
            </a:r>
            <a:endParaRPr lang="en-CA" sz="3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7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9AF40-EA61-0E4E-16B7-F355663A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381" y="0"/>
            <a:ext cx="11825237" cy="666369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sz="3200" b="1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PROBLEM OF EVIL AND SUFFERING: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God is super good and all-powerful,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doesn’t God just zap away all the bad stuff?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let suffering and evil exist? 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would seem that he is either unable or unwilling.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Some people say,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“Look, if there’s so much suffering, maybe God isn’t real.”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They think evil cancels out God’s existence.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Others will say,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“Wait! Imagine a world without free will, where everyone’s like robots.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No one can choose to be good or bad. Would that be better?”</a:t>
            </a:r>
            <a:endParaRPr lang="en-CA" sz="3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2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70E6-6244-4DAE-2E33-4BA55AEA3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324854"/>
            <a:ext cx="11550316" cy="58521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How do you reconcile the existence of evil and suffering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with a good and powerful God?</a:t>
            </a:r>
            <a:endParaRPr lang="en-CA" sz="3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 a look at the six ideas in the following slides that have been put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forward as answers to the problem of evil and suffering.  </a:t>
            </a:r>
          </a:p>
          <a:p>
            <a:pPr marL="0" indent="0" algn="ctr">
              <a:buNone/>
            </a:pPr>
            <a:r>
              <a:rPr lang="en-CA" sz="32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do you find to be most compelling and why?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53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D621A-118A-9B9B-E586-064A7F98C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252663"/>
            <a:ext cx="11802978" cy="629251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indent="-514350" algn="ctr">
              <a:buAutoNum type="arabicPeriod"/>
            </a:pPr>
            <a:r>
              <a:rPr lang="en-CA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Free Will Defense</a:t>
            </a: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Evil and suffering exist because God granted humans free will.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choices can lead to both good and evil outcomes. </a:t>
            </a:r>
          </a:p>
          <a:p>
            <a:pPr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“And the Lord God commanded the man,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‘You are free to eat from any tree in the garden;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you must not eat from the tree of the knowledge of good and evil,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when you eat from it you will certainly die.’” 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Genesis 2:16-17</a:t>
            </a:r>
          </a:p>
          <a:p>
            <a:pPr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“This day I call the heavens and the earth as witnesses against you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 have set before you life and death, blessings and curses.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choose life, so that you and your children may live.”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Deuteronomy 30:19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12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6201D-E0AE-4116-1889-5D3020F4D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" y="240030"/>
            <a:ext cx="11898630" cy="6515100"/>
          </a:xfrm>
        </p:spPr>
        <p:txBody>
          <a:bodyPr>
            <a:normAutofit fontScale="70000" lnSpcReduction="20000"/>
          </a:bodyPr>
          <a:lstStyle/>
          <a:p>
            <a:pPr indent="0" algn="ctr">
              <a:buNone/>
            </a:pPr>
            <a:r>
              <a:rPr lang="en-CA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The Soul-Building Theodicy</a:t>
            </a: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Suffering serves as a means for character development,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resilience, and spiritual growth. </a:t>
            </a:r>
          </a:p>
          <a:p>
            <a:pPr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“Consider it pure joy, my brothers and sisters,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whenever you face trials of many kinds,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you know that the testing of your faith produces perseverance.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perseverance finish its work so that you may be mature and complete, not lacking anything.” 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James 1:2-4</a:t>
            </a:r>
          </a:p>
          <a:p>
            <a:pPr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“Not only so, but we also glory in our sufferings,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we know that suffering produces perseverance;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perseverance, character; and character, hope.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hope does not put us to shame,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God’s love has been poured out into our hearts through the Holy Spirit,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has been given to us.”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5:3-5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77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7FFCD-A54B-7A2B-6338-0C817BF1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" y="205740"/>
            <a:ext cx="11818620" cy="6435090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en-CA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The Greater Good Argument</a:t>
            </a: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allows suffering because it contributes to a greater good,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 as moral development, compassion, or redemption. </a:t>
            </a:r>
          </a:p>
          <a:p>
            <a:pPr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“And we know that in all things God works for the good of those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love him, who have been called according to his purpose.”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8:28 </a:t>
            </a:r>
          </a:p>
          <a:p>
            <a:pPr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“You intended to harm me, but God intended it for good </a:t>
            </a:r>
            <a:endParaRPr lang="en-CA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accomplish what is now being done, the saving of many lives.” Genesis 50:20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30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33CF6-F600-2E38-17E2-658FB8F6A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510"/>
            <a:ext cx="10515600" cy="5525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The Eschatological Hope</a:t>
            </a: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Suffering is temporary,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God’s ultimate plan includes redemption and restoration. </a:t>
            </a:r>
            <a:r>
              <a:rPr lang="en-CA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en-CA" sz="32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“He will wipe every tear from their eyes. </a:t>
            </a:r>
          </a:p>
          <a:p>
            <a:pPr marL="0"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will be no more death or mourning or crying or pain, </a:t>
            </a:r>
          </a:p>
          <a:p>
            <a:pPr marL="0"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old order of things has passed away.”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21:4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37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9CB80-B410-6105-E362-D426E06E4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" y="365760"/>
            <a:ext cx="11875770" cy="6240780"/>
          </a:xfrm>
        </p:spPr>
        <p:txBody>
          <a:bodyPr>
            <a:normAutofit/>
          </a:bodyPr>
          <a:lstStyle/>
          <a:p>
            <a:pPr indent="0" algn="ctr">
              <a:buNone/>
            </a:pPr>
            <a:endParaRPr lang="en-CA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The Mystery of Divine Providence</a:t>
            </a: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 ways are beyond human comprehension, </a:t>
            </a:r>
          </a:p>
          <a:p>
            <a:pPr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suffering may serve hidden purposes. </a:t>
            </a:r>
          </a:p>
          <a:p>
            <a:pPr indent="0" algn="ctr">
              <a:buNone/>
            </a:pPr>
            <a:endParaRPr lang="en-CA" sz="3200" kern="100" dirty="0">
              <a:solidFill>
                <a:srgbClr val="11111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“‘For my thoughts are not your thoughts, </a:t>
            </a:r>
          </a:p>
          <a:p>
            <a:pPr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neither are your ways my ways,’ declares the Lord. ‘</a:t>
            </a:r>
          </a:p>
          <a:p>
            <a:pPr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the heavens are higher than the earth, so are my ways </a:t>
            </a:r>
          </a:p>
          <a:p>
            <a:pPr indent="0" algn="ctr">
              <a:buNone/>
            </a:pPr>
            <a:r>
              <a:rPr lang="en-CA" sz="3200" i="1" kern="1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than your ways and my thoughts than your thoughts.’”</a:t>
            </a:r>
          </a:p>
          <a:p>
            <a:pPr indent="0" algn="ctr">
              <a:buNone/>
            </a:pPr>
            <a:r>
              <a:rPr lang="en-CA" sz="3200" kern="1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Isaiah 55:8–9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B7F83-2E5E-2114-0AF4-A0FC37C35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The Silence of God</a:t>
            </a: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God’s apparent silence in the face of suffering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raises questions but does not necessarily negate His existence.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495CB-F57E-EBE2-703A-C3C9D5FB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108284"/>
            <a:ext cx="11851104" cy="6665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to week 3 of our series Skeptics Welcome. 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During this series we are looking at six common objections to the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Christian faith and how the Bible speaks to these objections. 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week we’re looking at the issues of God’s hiddenness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the problem of evil and suffering.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today’s 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study, we will explore some of the compelling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arguments around God’s hiddenness and the problem of evil and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suffering that have been proposed by theologians, philosophers,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apologists throughout history.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argument offers unique insights into these topics.</a:t>
            </a:r>
            <a:r>
              <a:rPr lang="en-CA" sz="3200" dirty="0">
                <a:effectLst/>
              </a:rPr>
              <a:t> 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95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50D25-5389-3895-C9D3-8D890DFE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17270"/>
            <a:ext cx="11750040" cy="5159693"/>
          </a:xfrm>
        </p:spPr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do you deal with mystery, paradox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things you can’t fully understand?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you okay with having this category when you think about God?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04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BD40D-8418-BB7C-5DFC-5B74B711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253331"/>
            <a:ext cx="119443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Spend some time today thanking God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how he has made himself known to you.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continue to grow your faith,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trust him even when you can’t see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 purposes or plans for your life.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37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C5D54-DF1C-6758-0981-F5EC86D1A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4942523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b="1" u="sng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BIG SERVE:    </a:t>
            </a:r>
            <a:r>
              <a:rPr lang="en-CA" sz="3200" b="1" u="sng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LifeGroup</a:t>
            </a:r>
            <a:r>
              <a:rPr lang="en-CA" sz="3200" b="1" u="sng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Sign-Up This Week!  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out THE BIG SERVE projects and let us know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your group would like to serve.   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Or, let us know about a project you have in mind.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CA" sz="3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https://www.creeksidechurch.ca/thebigserve-groups/</a:t>
            </a: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1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1102-0E73-B019-BE35-37E01390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92505"/>
            <a:ext cx="11694695" cy="63767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I’M OK WITH A LITTLE MYSTERY – OR NOT!</a:t>
            </a:r>
            <a:endParaRPr lang="en-CA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Would you describe yourself as the kind of person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is OK with a little mystery, or not?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you OK with not knowing all the details, or are you more in the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camp of wanting to know as much as possible as soon as possible?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Can you think of a recent experience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this side of your personality showed up?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2C8C-9A6E-CA4E-CAE1-6BD73A20D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0"/>
            <a:ext cx="11944350" cy="67437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PROBLEM OF GOD’S HIDDENNESS:</a:t>
            </a:r>
          </a:p>
          <a:p>
            <a:pPr marL="0" indent="0" algn="ctr">
              <a:buNone/>
            </a:pPr>
            <a:endParaRPr lang="en-CA" sz="32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Imagine you have a friend who loves playing hide-and-seek.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this friend is really good at hiding!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good that sometimes you can’t find them, even when you look really hard.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Now, let’s talk about God.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people believe in God, and they think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is like a loving friend who wants to be close to us.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expect that if God exists,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would make it super clear and easy for us to know he’s there.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here’s the tricky part: Not everyone believes in God, even if they want to.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It’s like trying to find your friend in hide-and-seek, but they’re invisible!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So, the dilemma is this: If God loves us and wants us to know him,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doesn’t God just pop out and say, “Hey, I’m here!”?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5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B0C08-A502-99FE-4224-A41A3A4DC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" y="1253331"/>
            <a:ext cx="11635740" cy="4351338"/>
          </a:xfrm>
        </p:spPr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the problem of God’s hiddenness trouble you personally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on behalf of people you know who don’t believe in God? 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you experienced that God often feels hidden or absent?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35DD-FEDC-F6DD-D36F-111FFCF05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60020"/>
            <a:ext cx="11864340" cy="6446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Canadian philosopher John L. Schellenberg argues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a perfectly loving God would ensure everyone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could be in a personal relationship with Him.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Since not everyone experiences this, God likely doesn’t exist. 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make of “non-resistant, non-belief”? 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(non-resistant non-belief is when someone wants to believe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God and has been seeking God and yet still cannot believe.)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EBCC-4D66-DD5E-8744-F930063E8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097280"/>
            <a:ext cx="11864340" cy="5079683"/>
          </a:xfrm>
        </p:spPr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 a look at the six ideas on the following slides that have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been put forward as answers to the problem of God’s hiddenness.  </a:t>
            </a:r>
          </a:p>
          <a:p>
            <a:pPr marL="0" indent="0" algn="ctr">
              <a:buNone/>
            </a:pPr>
            <a:r>
              <a:rPr lang="en-CA" sz="32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do you find to be most compelling and why?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3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62E-C64A-5D70-FC37-ED670B483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890"/>
            <a:ext cx="10515600" cy="616077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God’s Desire for Seekers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God desires genuine seekers who actively seek Him.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 hiddenness encourages sincere pursuit. 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“Ask, and it will be given to you; seek, and you will find; knock, and it will be opened to you.”  Matthew 7:7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God’s Mysterious Ways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God’s hiddenness serves a purpose—perhaps to avoid overwhelming or scaring us into belief. </a:t>
            </a:r>
          </a:p>
          <a:p>
            <a:pPr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“For my thoughts are not your thoughts, neither are your ways my ways, declares the Lord.”   Isaiah 55:8-9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4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7654</TotalTime>
  <Words>1586</Words>
  <Application>Microsoft Macintosh PowerPoint</Application>
  <PresentationFormat>Widescreen</PresentationFormat>
  <Paragraphs>205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SKEPTICS WELCOME  </dc:title>
  <dc:creator>Jeff Austen</dc:creator>
  <cp:lastModifiedBy>Jeff Austen</cp:lastModifiedBy>
  <cp:revision>13</cp:revision>
  <dcterms:created xsi:type="dcterms:W3CDTF">2024-03-29T13:31:45Z</dcterms:created>
  <dcterms:modified xsi:type="dcterms:W3CDTF">2024-04-17T14:27:17Z</dcterms:modified>
</cp:coreProperties>
</file>