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27"/>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2D60B-8181-7B78-73C1-2EA8B5C670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CD5678-3100-ED57-D547-1AD20C8D5B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495EFA-C8BC-7332-0DF1-C83EFE45E99A}"/>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37376C9F-B396-D3AE-D3FC-F1282B3E3E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52405A-6429-DCEC-11D6-B17AC7966502}"/>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81743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D06E-4BDE-3769-F32C-B6BAC2F11E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740DDC-81B7-5D47-EE47-BF2644B2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BC8BC0-16CC-492A-3369-3A3554966BB8}"/>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61DA00FE-827E-9638-74D9-AF623B3E3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BB6FB-D890-210B-7128-4D4FAE49814E}"/>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390779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391BD6-B977-8E2B-BCAE-BEB5D41DF2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9AD5D2-47B9-AA1F-37DA-4A6F757EA8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856B34-8937-FF72-787F-3F7AF0A2B9AD}"/>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7227B698-4E85-D607-0E9A-983EA95F9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27BA6-8785-A74E-0C3F-77829F222ACD}"/>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336207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3EB8-5A14-E1DE-E4E0-B129BF846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8A413B-AE8B-A237-FAA1-B495620A6A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FD9D3F-0479-D156-E395-48654110CC67}"/>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B7E6F982-B722-CDD7-1517-EA423F31C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CF91A-66EB-AEB4-9296-9B4ADB1D6C58}"/>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222131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7F81-2374-5F43-916E-9E0D044F2C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7D67F5-5724-6172-20FA-1A85F006B1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5F6094-BE6B-D71D-DE70-CB11D21EB555}"/>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715E8DD9-46C6-4A83-0A6D-DCBD18EED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93783-396E-F42D-97D4-3F723A0AF07F}"/>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36746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AB3D-9D4F-B578-4CE2-FFA207D5D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C47EEA-FDE1-68A6-08D8-D51FB4692F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ECF9CA-D6BB-2A79-3587-703EE44860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416C19-4984-3656-8738-FF519B2CD801}"/>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6" name="Footer Placeholder 5">
            <a:extLst>
              <a:ext uri="{FF2B5EF4-FFF2-40B4-BE49-F238E27FC236}">
                <a16:creationId xmlns:a16="http://schemas.microsoft.com/office/drawing/2014/main" id="{585F1884-56B0-A37D-172A-D8883B6184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C08E0B-03AC-59FD-4670-010F782EE0A1}"/>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21844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3870-950C-8CC2-44A1-D9A7705692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2C6A00-BCD3-4BFE-5F63-ED84F674A3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7A8130-3037-1E09-2B5D-AEF4F4F32F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D37B8F-BF73-C23A-80B4-DC11F9560F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376314-4D3A-FDBA-EFD1-C66A2B54C5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5069AC-C6B4-2E02-7034-9FE1084DC101}"/>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8" name="Footer Placeholder 7">
            <a:extLst>
              <a:ext uri="{FF2B5EF4-FFF2-40B4-BE49-F238E27FC236}">
                <a16:creationId xmlns:a16="http://schemas.microsoft.com/office/drawing/2014/main" id="{E413C7FF-C11E-F904-4433-4C8F4C9BED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CF57DE-8A56-0502-2714-1912A50E7470}"/>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3412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5509-8679-8E12-EF22-E9D00634FB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F8A816-41CE-7D6F-2C44-65197292BCDB}"/>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4" name="Footer Placeholder 3">
            <a:extLst>
              <a:ext uri="{FF2B5EF4-FFF2-40B4-BE49-F238E27FC236}">
                <a16:creationId xmlns:a16="http://schemas.microsoft.com/office/drawing/2014/main" id="{0FD1B190-3BC4-DB8D-E261-D4BC350FCE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5990CF-3EC2-60E6-197B-E9D8EA71D429}"/>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818813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A232B1-F5CD-0B87-5189-BBD201B87E30}"/>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3" name="Footer Placeholder 2">
            <a:extLst>
              <a:ext uri="{FF2B5EF4-FFF2-40B4-BE49-F238E27FC236}">
                <a16:creationId xmlns:a16="http://schemas.microsoft.com/office/drawing/2014/main" id="{BE0CD26C-36E6-D784-6F24-5F832969EE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5ADA0A-F1E6-A179-7099-38AF1AE750DE}"/>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32595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8DA28-C4FD-B6A7-ABBF-CB06B0FC98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294D0F-D13A-CB86-DFDB-C5B41411F3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CD185D-36B3-4F03-4B14-2A29A3897D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969C2F-DEFF-C40D-2F43-13F8F55314BB}"/>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6" name="Footer Placeholder 5">
            <a:extLst>
              <a:ext uri="{FF2B5EF4-FFF2-40B4-BE49-F238E27FC236}">
                <a16:creationId xmlns:a16="http://schemas.microsoft.com/office/drawing/2014/main" id="{1F5D3141-03AF-A907-0D19-7D43FF941B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23F4A-FD71-5851-0DE3-581A057F3373}"/>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671316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04FBD-8B39-8054-F764-B32939D17B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4204CC-340C-86AD-3337-8DA74F905D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8D6110-71F5-4AB5-0AA4-E0389C43B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BB542-4A0A-8D07-7667-2D9E5A180AAF}"/>
              </a:ext>
            </a:extLst>
          </p:cNvPr>
          <p:cNvSpPr>
            <a:spLocks noGrp="1"/>
          </p:cNvSpPr>
          <p:nvPr>
            <p:ph type="dt" sz="half" idx="10"/>
          </p:nvPr>
        </p:nvSpPr>
        <p:spPr/>
        <p:txBody>
          <a:bodyPr/>
          <a:lstStyle/>
          <a:p>
            <a:fld id="{D167E8E0-4B60-F74B-A3CB-E1F4E921DE34}" type="datetimeFigureOut">
              <a:rPr lang="en-US" smtClean="0"/>
              <a:t>4/10/24</a:t>
            </a:fld>
            <a:endParaRPr lang="en-US"/>
          </a:p>
        </p:txBody>
      </p:sp>
      <p:sp>
        <p:nvSpPr>
          <p:cNvPr id="6" name="Footer Placeholder 5">
            <a:extLst>
              <a:ext uri="{FF2B5EF4-FFF2-40B4-BE49-F238E27FC236}">
                <a16:creationId xmlns:a16="http://schemas.microsoft.com/office/drawing/2014/main" id="{68D116D8-4E27-8E77-11A3-3FC618857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268587-6608-2F7A-AA0A-5ED5C0B733F9}"/>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56016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B023DB-58A5-89A2-9B45-4A9B85E3F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259F90-69B1-29E3-81C1-5D6A3C4E6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D3172-1193-5C6A-D336-CEDC478F4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7E8E0-4B60-F74B-A3CB-E1F4E921DE34}" type="datetimeFigureOut">
              <a:rPr lang="en-US" smtClean="0"/>
              <a:t>4/10/24</a:t>
            </a:fld>
            <a:endParaRPr lang="en-US"/>
          </a:p>
        </p:txBody>
      </p:sp>
      <p:sp>
        <p:nvSpPr>
          <p:cNvPr id="5" name="Footer Placeholder 4">
            <a:extLst>
              <a:ext uri="{FF2B5EF4-FFF2-40B4-BE49-F238E27FC236}">
                <a16:creationId xmlns:a16="http://schemas.microsoft.com/office/drawing/2014/main" id="{36BBB3E2-7FE8-49C8-9041-D104797B51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943560-CC37-0C05-AA45-956DD8E3FC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1BF04-454F-3949-A82C-AF19786D432A}" type="slidenum">
              <a:rPr lang="en-US" smtClean="0"/>
              <a:t>‹#›</a:t>
            </a:fld>
            <a:endParaRPr lang="en-US"/>
          </a:p>
        </p:txBody>
      </p:sp>
    </p:spTree>
    <p:extLst>
      <p:ext uri="{BB962C8B-B14F-4D97-AF65-F5344CB8AC3E}">
        <p14:creationId xmlns:p14="http://schemas.microsoft.com/office/powerpoint/2010/main" val="48461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6D8B34D-277A-CFA2-076B-11DF15BE7F1C}"/>
              </a:ext>
            </a:extLst>
          </p:cNvPr>
          <p:cNvSpPr>
            <a:spLocks noGrp="1"/>
          </p:cNvSpPr>
          <p:nvPr>
            <p:ph type="subTitle" idx="1"/>
          </p:nvPr>
        </p:nvSpPr>
        <p:spPr>
          <a:xfrm>
            <a:off x="1120140" y="4819487"/>
            <a:ext cx="9765030" cy="1655762"/>
          </a:xfrm>
        </p:spPr>
        <p:txBody>
          <a:bodyPr>
            <a:normAutofit/>
          </a:bodyPr>
          <a:lstStyle/>
          <a:p>
            <a:endParaRPr lang="en-CA" sz="1800" dirty="0">
              <a:effectLst/>
              <a:latin typeface="Times New Roman" panose="02020603050405020304" pitchFamily="18" charset="0"/>
              <a:ea typeface="Times New Roman" panose="02020603050405020304" pitchFamily="18" charset="0"/>
            </a:endParaRPr>
          </a:p>
          <a:p>
            <a:r>
              <a:rPr lang="en-US" sz="3200" b="1" dirty="0"/>
              <a:t>ISN’T RELIGION JUST A RESULT OF SOCIAL EVOLUTION?</a:t>
            </a:r>
          </a:p>
          <a:p>
            <a:r>
              <a:rPr lang="en-US" dirty="0"/>
              <a:t>20240414</a:t>
            </a:r>
          </a:p>
        </p:txBody>
      </p:sp>
      <p:pic>
        <p:nvPicPr>
          <p:cNvPr id="5" name="Picture 4" descr="A magnifying glass and text&#10;&#10;Description automatically generated">
            <a:extLst>
              <a:ext uri="{FF2B5EF4-FFF2-40B4-BE49-F238E27FC236}">
                <a16:creationId xmlns:a16="http://schemas.microsoft.com/office/drawing/2014/main" id="{DA0FBD43-A0C0-E88E-F79E-0C125D1F5041}"/>
              </a:ext>
            </a:extLst>
          </p:cNvPr>
          <p:cNvPicPr>
            <a:picLocks noChangeAspect="1"/>
          </p:cNvPicPr>
          <p:nvPr/>
        </p:nvPicPr>
        <p:blipFill>
          <a:blip r:embed="rId2"/>
          <a:stretch>
            <a:fillRect/>
          </a:stretch>
        </p:blipFill>
        <p:spPr>
          <a:xfrm>
            <a:off x="2027069" y="1816443"/>
            <a:ext cx="8137862" cy="2563984"/>
          </a:xfrm>
          <a:prstGeom prst="rect">
            <a:avLst/>
          </a:prstGeom>
        </p:spPr>
      </p:pic>
    </p:spTree>
    <p:extLst>
      <p:ext uri="{BB962C8B-B14F-4D97-AF65-F5344CB8AC3E}">
        <p14:creationId xmlns:p14="http://schemas.microsoft.com/office/powerpoint/2010/main" val="3150168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0C8EA-C25D-B028-DF36-234FE13B5AC0}"/>
              </a:ext>
            </a:extLst>
          </p:cNvPr>
          <p:cNvSpPr>
            <a:spLocks noGrp="1"/>
          </p:cNvSpPr>
          <p:nvPr>
            <p:ph idx="1"/>
          </p:nvPr>
        </p:nvSpPr>
        <p:spPr>
          <a:xfrm>
            <a:off x="350921" y="931161"/>
            <a:ext cx="11490158" cy="4995678"/>
          </a:xfrm>
        </p:spPr>
        <p:txBody>
          <a:bodyPr>
            <a:normAutofit fontScale="92500" lnSpcReduction="20000"/>
          </a:bodyPr>
          <a:lstStyle/>
          <a:p>
            <a:pPr mar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b="1" dirty="0">
                <a:effectLst/>
                <a:latin typeface="Calibri" panose="020F0502020204030204" pitchFamily="34" charset="0"/>
                <a:ea typeface="Calibri" panose="020F0502020204030204" pitchFamily="34" charset="0"/>
                <a:cs typeface="Calibri" panose="020F0502020204030204" pitchFamily="34" charset="0"/>
              </a:rPr>
              <a:t>IV.  </a:t>
            </a:r>
            <a:r>
              <a:rPr lang="en-CA" sz="3200" b="1" u="sng" dirty="0">
                <a:effectLst/>
                <a:latin typeface="Calibri" panose="020F0502020204030204" pitchFamily="34" charset="0"/>
                <a:ea typeface="Calibri" panose="020F0502020204030204" pitchFamily="34" charset="0"/>
                <a:cs typeface="Calibri" panose="020F0502020204030204" pitchFamily="34" charset="0"/>
              </a:rPr>
              <a:t>Argument from Reason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The argument from reason asserts that the existence of rationality, logic, </a:t>
            </a:r>
          </a:p>
          <a:p>
            <a:pPr marL="0" indent="0" algn="ctr">
              <a:buNone/>
            </a:pPr>
            <a:r>
              <a:rPr lang="en-CA" sz="3200" dirty="0">
                <a:effectLst/>
                <a:latin typeface="Calibri" panose="020F0502020204030204" pitchFamily="34" charset="0"/>
                <a:ea typeface="Times New Roman" panose="02020603050405020304" pitchFamily="18" charset="0"/>
              </a:rPr>
              <a:t>and objective truths in the universe points towards a rational and </a:t>
            </a:r>
          </a:p>
          <a:p>
            <a:pPr marL="0" indent="0" algn="ctr">
              <a:buNone/>
            </a:pPr>
            <a:r>
              <a:rPr lang="en-CA" sz="3200" dirty="0">
                <a:effectLst/>
                <a:latin typeface="Calibri" panose="020F0502020204030204" pitchFamily="34" charset="0"/>
                <a:ea typeface="Times New Roman" panose="02020603050405020304" pitchFamily="18" charset="0"/>
              </a:rPr>
              <a:t>intelligent creator, </a:t>
            </a:r>
            <a:r>
              <a:rPr lang="en-CA" sz="3200" dirty="0">
                <a:latin typeface="Calibri" panose="020F0502020204030204" pitchFamily="34" charset="0"/>
                <a:ea typeface="Times New Roman" panose="02020603050405020304" pitchFamily="18" charset="0"/>
              </a:rPr>
              <a:t>namely God.</a:t>
            </a:r>
          </a:p>
          <a:p>
            <a:pPr marL="0" indent="0" algn="ctr">
              <a:buNone/>
            </a:pPr>
            <a:endParaRPr lang="en-CA" sz="3200" dirty="0">
              <a:latin typeface="Calibri" panose="020F0502020204030204" pitchFamily="34" charset="0"/>
              <a:ea typeface="Times New Roman" panose="02020603050405020304" pitchFamily="18" charset="0"/>
            </a:endParaRPr>
          </a:p>
          <a:p>
            <a:pPr marL="0" indent="0" algn="ctr">
              <a:buNone/>
            </a:pPr>
            <a:r>
              <a:rPr lang="en-CA" sz="2600" dirty="0">
                <a:latin typeface="Calibri" panose="020F0502020204030204" pitchFamily="34" charset="0"/>
                <a:ea typeface="Times New Roman" panose="02020603050405020304" pitchFamily="18" charset="0"/>
              </a:rPr>
              <a:t>“My goal is that they may be encouraged in heart and united in love, so that they may have </a:t>
            </a:r>
          </a:p>
          <a:p>
            <a:pPr marL="0" indent="0" algn="ctr">
              <a:buNone/>
            </a:pPr>
            <a:r>
              <a:rPr lang="en-CA" sz="2600" dirty="0">
                <a:latin typeface="Calibri" panose="020F0502020204030204" pitchFamily="34" charset="0"/>
                <a:ea typeface="Times New Roman" panose="02020603050405020304" pitchFamily="18" charset="0"/>
              </a:rPr>
              <a:t>the full riches of complete understanding, in order that they may know the mystery of God, </a:t>
            </a:r>
          </a:p>
          <a:p>
            <a:pPr marL="0" indent="0" algn="ctr">
              <a:buNone/>
            </a:pPr>
            <a:r>
              <a:rPr lang="en-CA" sz="2600" dirty="0">
                <a:latin typeface="Calibri" panose="020F0502020204030204" pitchFamily="34" charset="0"/>
                <a:ea typeface="Times New Roman" panose="02020603050405020304" pitchFamily="18" charset="0"/>
              </a:rPr>
              <a:t>namely, Christ, in whom are hidden all the treasures of wisdom and knowledge.”</a:t>
            </a:r>
          </a:p>
          <a:p>
            <a:pPr marL="0" indent="0" algn="ctr">
              <a:buNone/>
            </a:pPr>
            <a:r>
              <a:rPr lang="en-CA" sz="2600" dirty="0">
                <a:latin typeface="Calibri" panose="020F0502020204030204" pitchFamily="34" charset="0"/>
                <a:ea typeface="Times New Roman" panose="02020603050405020304" pitchFamily="18" charset="0"/>
              </a:rPr>
              <a:t> Colossians 2:2-3</a:t>
            </a:r>
            <a:endParaRPr lang="en-CA" sz="2600" dirty="0">
              <a:latin typeface="Times New Roman" panose="02020603050405020304" pitchFamily="18" charset="0"/>
              <a:ea typeface="Times New Roman" panose="02020603050405020304" pitchFamily="18" charset="0"/>
            </a:endParaRPr>
          </a:p>
          <a:p>
            <a:pPr marL="0" indent="0" algn="ctr">
              <a:buNone/>
            </a:pPr>
            <a:endParaRPr lang="en-CA" sz="2600" dirty="0">
              <a:effectLst/>
              <a:latin typeface="Calibri" panose="020F0502020204030204" pitchFamily="34"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4007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9AF40-EA61-0E4E-16B7-F355663AD61C}"/>
              </a:ext>
            </a:extLst>
          </p:cNvPr>
          <p:cNvSpPr>
            <a:spLocks noGrp="1"/>
          </p:cNvSpPr>
          <p:nvPr>
            <p:ph idx="1"/>
          </p:nvPr>
        </p:nvSpPr>
        <p:spPr>
          <a:xfrm>
            <a:off x="183381" y="1189142"/>
            <a:ext cx="11825237" cy="4822616"/>
          </a:xfrm>
        </p:spPr>
        <p:txBody>
          <a:bodyPr>
            <a:normAutofit/>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does reason enhance our understanding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of God’s communication with us?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algn="ctr">
              <a:buFontTx/>
              <a:buChar char="-"/>
            </a:pPr>
            <a:r>
              <a:rPr lang="en-CA" sz="3200" dirty="0">
                <a:effectLst/>
                <a:latin typeface="Calibri" panose="020F0502020204030204" pitchFamily="34" charset="0"/>
                <a:ea typeface="Calibri" panose="020F0502020204030204" pitchFamily="34" charset="0"/>
                <a:cs typeface="Calibri" panose="020F0502020204030204" pitchFamily="34" charset="0"/>
              </a:rPr>
              <a:t>Can reason alone lead us to a knowledge of God,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or is faith necessary?</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can we use reason to engage with skeptics?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96123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270E6-6244-4DAE-2E33-4BA55AEA3B8C}"/>
              </a:ext>
            </a:extLst>
          </p:cNvPr>
          <p:cNvSpPr>
            <a:spLocks noGrp="1"/>
          </p:cNvSpPr>
          <p:nvPr>
            <p:ph idx="1"/>
          </p:nvPr>
        </p:nvSpPr>
        <p:spPr>
          <a:xfrm>
            <a:off x="288758" y="324854"/>
            <a:ext cx="11550316" cy="5852110"/>
          </a:xfrm>
        </p:spPr>
        <p:txBody>
          <a:bodyPr>
            <a:normAutofit/>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indent="0">
              <a:buNone/>
            </a:pPr>
            <a:r>
              <a:rPr lang="en-CA" sz="1800" dirty="0">
                <a:solidFill>
                  <a:srgbClr val="000000"/>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400050" lvl="0" indent="-400050" algn="ctr">
              <a:buAutoNum type="romanUcPeriod" startAt="5"/>
            </a:pPr>
            <a:r>
              <a:rPr lang="en-CA" sz="3200" b="1" dirty="0">
                <a:latin typeface="Calibri" panose="020F0502020204030204" pitchFamily="34" charset="0"/>
                <a:ea typeface="Calibri" panose="020F0502020204030204" pitchFamily="34" charset="0"/>
                <a:cs typeface="Calibri" panose="020F0502020204030204" pitchFamily="34" charset="0"/>
              </a:rPr>
              <a:t>  </a:t>
            </a:r>
            <a:r>
              <a:rPr lang="en-CA" sz="3200" b="1" u="sng" dirty="0">
                <a:effectLst/>
                <a:latin typeface="Calibri" panose="020F0502020204030204" pitchFamily="34" charset="0"/>
                <a:ea typeface="Calibri" panose="020F0502020204030204" pitchFamily="34" charset="0"/>
                <a:cs typeface="Calibri" panose="020F0502020204030204" pitchFamily="34" charset="0"/>
              </a:rPr>
              <a:t>Argument from Beauty</a:t>
            </a:r>
            <a:endParaRPr lang="en-CA" sz="3200" b="1" u="sng" dirty="0">
              <a:latin typeface="Calibri" panose="020F0502020204030204" pitchFamily="34" charset="0"/>
              <a:ea typeface="Calibri" panose="020F0502020204030204" pitchFamily="34" charset="0"/>
              <a:cs typeface="Times New Roman" panose="02020603050405020304" pitchFamily="18" charset="0"/>
            </a:endParaRPr>
          </a:p>
          <a:p>
            <a:pPr marL="0" lvl="0" indent="0" algn="ctr">
              <a:buNone/>
            </a:pPr>
            <a:endParaRPr lang="en-CA" sz="3200" b="1"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ctr">
              <a:buNone/>
            </a:pPr>
            <a:r>
              <a:rPr lang="en-CA" sz="3200" dirty="0">
                <a:effectLst/>
                <a:latin typeface="Calibri" panose="020F0502020204030204" pitchFamily="34" charset="0"/>
                <a:ea typeface="Times New Roman" panose="02020603050405020304" pitchFamily="18" charset="0"/>
              </a:rPr>
              <a:t>The argument from beauty proposes that the existence of beauty, harmony, and aesthetic experience in the universe suggests a transcendent source of beauty, namely God.</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a:p>
            <a:pPr marL="0" indent="0" algn="ctr">
              <a:buNone/>
            </a:pPr>
            <a:r>
              <a:rPr lang="en-CA" sz="2400" dirty="0">
                <a:effectLst/>
                <a:latin typeface="Calibri" panose="020F0502020204030204" pitchFamily="34" charset="0"/>
                <a:ea typeface="Times New Roman" panose="02020603050405020304" pitchFamily="18" charset="0"/>
              </a:rPr>
              <a:t>"He has made everything beautiful in its time. </a:t>
            </a:r>
          </a:p>
          <a:p>
            <a:pPr marL="0" indent="0" algn="ctr">
              <a:buNone/>
            </a:pPr>
            <a:r>
              <a:rPr lang="en-CA" sz="2400" dirty="0">
                <a:effectLst/>
                <a:latin typeface="Calibri" panose="020F0502020204030204" pitchFamily="34" charset="0"/>
                <a:ea typeface="Times New Roman" panose="02020603050405020304" pitchFamily="18" charset="0"/>
              </a:rPr>
              <a:t>He has also set eternity in the human heart; </a:t>
            </a:r>
          </a:p>
          <a:p>
            <a:pPr marL="0" indent="0" algn="ctr">
              <a:buNone/>
            </a:pPr>
            <a:r>
              <a:rPr lang="en-CA" sz="2400" dirty="0">
                <a:effectLst/>
                <a:latin typeface="Calibri" panose="020F0502020204030204" pitchFamily="34" charset="0"/>
                <a:ea typeface="Times New Roman" panose="02020603050405020304" pitchFamily="18" charset="0"/>
              </a:rPr>
              <a:t>yet no one can fathom what God has done from beginning to end.” </a:t>
            </a:r>
          </a:p>
          <a:p>
            <a:pPr marL="0" indent="0" algn="ctr">
              <a:buNone/>
            </a:pPr>
            <a:r>
              <a:rPr lang="en-CA" sz="2400" dirty="0">
                <a:effectLst/>
                <a:latin typeface="Calibri" panose="020F0502020204030204" pitchFamily="34" charset="0"/>
                <a:ea typeface="Times New Roman" panose="02020603050405020304" pitchFamily="18" charset="0"/>
              </a:rPr>
              <a:t>Ecclesiastes 3:11</a:t>
            </a:r>
            <a:endParaRPr lang="en-CA" sz="2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57453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D621A-118A-9B9B-E586-064A7F98CAE7}"/>
              </a:ext>
            </a:extLst>
          </p:cNvPr>
          <p:cNvSpPr>
            <a:spLocks noGrp="1"/>
          </p:cNvSpPr>
          <p:nvPr>
            <p:ph idx="1"/>
          </p:nvPr>
        </p:nvSpPr>
        <p:spPr>
          <a:xfrm>
            <a:off x="180475" y="252663"/>
            <a:ext cx="11802978" cy="6292515"/>
          </a:xfrm>
        </p:spPr>
        <p:txBody>
          <a:bodyPr>
            <a:normAutofit/>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CA" sz="3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does beauty inspire awe and draw us closer to God?</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What role does beauty play in worship and spiritual growth?</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Can beauty exist without a transcendent source? Why or why not?</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86712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BD40D-8418-BB7C-5DFC-5B74B7112583}"/>
              </a:ext>
            </a:extLst>
          </p:cNvPr>
          <p:cNvSpPr>
            <a:spLocks noGrp="1"/>
          </p:cNvSpPr>
          <p:nvPr>
            <p:ph idx="1"/>
          </p:nvPr>
        </p:nvSpPr>
        <p:spPr>
          <a:xfrm>
            <a:off x="230605" y="1253331"/>
            <a:ext cx="11730790" cy="4351338"/>
          </a:xfrm>
        </p:spPr>
        <p:txBody>
          <a:bodyPr>
            <a:normAutofit/>
          </a:bodyPr>
          <a:lstStyle/>
          <a:p>
            <a:pPr marL="0" indent="0" algn="ctr">
              <a:buNone/>
            </a:pPr>
            <a:r>
              <a:rPr lang="en-CA" sz="3200" b="1" u="sng" dirty="0">
                <a:solidFill>
                  <a:srgbClr val="212121"/>
                </a:solidFill>
                <a:effectLst/>
                <a:latin typeface="Calibri" panose="020F0502020204030204" pitchFamily="34" charset="0"/>
                <a:ea typeface="Times New Roman" panose="02020603050405020304" pitchFamily="18" charset="0"/>
              </a:rPr>
              <a:t>PRAYER</a:t>
            </a: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Spend some time today thanking God for how He has revealed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himself to us through the 5 arguments we’ve looked at today.    </a:t>
            </a: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Ask him to grow your faith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as you continue to learn the compelling reasons to believe!</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7937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495CB-F57E-EBE2-703A-C3C9D5FB62F6}"/>
              </a:ext>
            </a:extLst>
          </p:cNvPr>
          <p:cNvSpPr>
            <a:spLocks noGrp="1"/>
          </p:cNvSpPr>
          <p:nvPr>
            <p:ph idx="1"/>
          </p:nvPr>
        </p:nvSpPr>
        <p:spPr>
          <a:xfrm>
            <a:off x="180475" y="108284"/>
            <a:ext cx="11851104" cy="6665495"/>
          </a:xfrm>
        </p:spPr>
        <p:txBody>
          <a:bodyPr>
            <a:normAutofit lnSpcReduction="10000"/>
          </a:bodyPr>
          <a:lstStyle/>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Welcome to week 2 of our series Skeptics Welcome.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During this series we are looking at six common objections to the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Christian faith and how the Bible speaks to these objections.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This week we’re looking at the issue of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whether or not God exists in the first place.</a:t>
            </a:r>
            <a:r>
              <a:rPr lang="en-CA" sz="3200" b="1" dirty="0">
                <a:solidFill>
                  <a:srgbClr val="212121"/>
                </a:solidFill>
                <a:effectLst/>
                <a:latin typeface="Calibri" panose="020F0502020204030204" pitchFamily="34" charset="0"/>
                <a:ea typeface="Times New Roman" panose="02020603050405020304" pitchFamily="18" charset="0"/>
              </a:rPr>
              <a:t>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For today’s </a:t>
            </a:r>
            <a:r>
              <a:rPr lang="en-CA" sz="3200" dirty="0" err="1">
                <a:solidFill>
                  <a:srgbClr val="212121"/>
                </a:solidFill>
                <a:effectLst/>
                <a:latin typeface="Calibri" panose="020F0502020204030204" pitchFamily="34" charset="0"/>
                <a:ea typeface="Times New Roman" panose="02020603050405020304" pitchFamily="18" charset="0"/>
              </a:rPr>
              <a:t>LifeGroup</a:t>
            </a:r>
            <a:r>
              <a:rPr lang="en-CA" sz="3200" dirty="0">
                <a:solidFill>
                  <a:srgbClr val="212121"/>
                </a:solidFill>
                <a:effectLst/>
                <a:latin typeface="Calibri" panose="020F0502020204030204" pitchFamily="34" charset="0"/>
                <a:ea typeface="Times New Roman" panose="02020603050405020304" pitchFamily="18" charset="0"/>
              </a:rPr>
              <a:t> study, we will explore five compelling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arguments for the existence of God that have been proposed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by theologians, philosophers, and apologists throughout history.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Each argument offers unique insights into the existence of God,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drawing from different aspects of human experience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and rational inquiry.</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1329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D1102-0E73-B019-BE35-37E01390B19D}"/>
              </a:ext>
            </a:extLst>
          </p:cNvPr>
          <p:cNvSpPr>
            <a:spLocks noGrp="1"/>
          </p:cNvSpPr>
          <p:nvPr>
            <p:ph idx="1"/>
          </p:nvPr>
        </p:nvSpPr>
        <p:spPr>
          <a:xfrm>
            <a:off x="204537" y="192505"/>
            <a:ext cx="11694695" cy="6376737"/>
          </a:xfrm>
        </p:spPr>
        <p:txBody>
          <a:bodyPr>
            <a:normAutofit/>
          </a:bodyPr>
          <a:lstStyle/>
          <a:p>
            <a:pPr marL="0" indent="0" algn="ctr">
              <a:buNone/>
            </a:pPr>
            <a:endParaRPr lang="en-CA" sz="3200" u="sng" dirty="0">
              <a:latin typeface="Calibri" panose="020F0502020204030204" pitchFamily="34" charset="0"/>
              <a:ea typeface="Times New Roman" panose="02020603050405020304" pitchFamily="18" charset="0"/>
            </a:endParaRPr>
          </a:p>
          <a:p>
            <a:pPr marL="0" indent="0" algn="ctr">
              <a:buNone/>
            </a:pPr>
            <a:endParaRPr lang="en-CA" sz="3200" u="sng" dirty="0">
              <a:latin typeface="Calibri" panose="020F0502020204030204" pitchFamily="34" charset="0"/>
              <a:ea typeface="Times New Roman" panose="02020603050405020304" pitchFamily="18" charset="0"/>
            </a:endParaRPr>
          </a:p>
          <a:p>
            <a:pPr marL="0" indent="0" algn="ctr">
              <a:buNone/>
            </a:pPr>
            <a:r>
              <a:rPr lang="en-CA" sz="3200" u="sng" dirty="0">
                <a:effectLst/>
                <a:latin typeface="Calibri" panose="020F0502020204030204" pitchFamily="34" charset="0"/>
                <a:ea typeface="Times New Roman" panose="02020603050405020304" pitchFamily="18" charset="0"/>
              </a:rPr>
              <a:t>MY STORY ABOUT BELIEVING IN GOD</a:t>
            </a:r>
          </a:p>
          <a:p>
            <a:pPr marL="0" indent="0" algn="ctr">
              <a:buNone/>
            </a:pP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Have you always believed there is a God?    </a:t>
            </a:r>
          </a:p>
          <a:p>
            <a:pPr marL="0" indent="0" algn="ctr">
              <a:buNone/>
            </a:pPr>
            <a:r>
              <a:rPr lang="en-CA" sz="3200" dirty="0">
                <a:effectLst/>
                <a:latin typeface="Calibri" panose="020F0502020204030204" pitchFamily="34" charset="0"/>
                <a:ea typeface="Times New Roman" panose="02020603050405020304" pitchFamily="18" charset="0"/>
              </a:rPr>
              <a:t>Have you ever had intellectual objections to God?    </a:t>
            </a:r>
          </a:p>
          <a:p>
            <a:pPr marL="0" indent="0" algn="ctr">
              <a:buNone/>
            </a:pPr>
            <a:r>
              <a:rPr lang="en-CA" sz="3200" dirty="0">
                <a:effectLst/>
                <a:latin typeface="Calibri" panose="020F0502020204030204" pitchFamily="34" charset="0"/>
                <a:ea typeface="Times New Roman" panose="02020603050405020304" pitchFamily="18" charset="0"/>
              </a:rPr>
              <a:t>If so, what helped you overcome your objections?   </a:t>
            </a:r>
          </a:p>
          <a:p>
            <a:pPr marL="0" indent="0" algn="ctr">
              <a:buNone/>
            </a:pPr>
            <a:r>
              <a:rPr lang="en-CA" sz="3200" dirty="0">
                <a:effectLst/>
                <a:latin typeface="Calibri" panose="020F0502020204030204" pitchFamily="34" charset="0"/>
                <a:ea typeface="Times New Roman" panose="02020603050405020304" pitchFamily="18" charset="0"/>
              </a:rPr>
              <a:t>Or, are you still in process?    </a:t>
            </a:r>
          </a:p>
          <a:p>
            <a:pPr marL="0" indent="0" algn="ctr">
              <a:buNone/>
            </a:pPr>
            <a:r>
              <a:rPr lang="en-CA" sz="3200" b="1" dirty="0">
                <a:effectLst/>
                <a:latin typeface="Calibri" panose="020F0502020204030204" pitchFamily="34" charset="0"/>
                <a:ea typeface="Times New Roman" panose="02020603050405020304" pitchFamily="18" charset="0"/>
              </a:rPr>
              <a:t>Share your story with the group!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665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342C8C-9A6E-CA4E-CAE1-6BD73A20D807}"/>
              </a:ext>
            </a:extLst>
          </p:cNvPr>
          <p:cNvSpPr>
            <a:spLocks noGrp="1"/>
          </p:cNvSpPr>
          <p:nvPr>
            <p:ph idx="1"/>
          </p:nvPr>
        </p:nvSpPr>
        <p:spPr>
          <a:xfrm>
            <a:off x="91440" y="194310"/>
            <a:ext cx="11944350" cy="6480810"/>
          </a:xfrm>
        </p:spPr>
        <p:txBody>
          <a:bodyPr>
            <a:normAutofit fontScale="85000" lnSpcReduction="20000"/>
          </a:bodyPr>
          <a:lstStyle/>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b="1" u="sng" dirty="0">
                <a:effectLst/>
                <a:latin typeface="Calibri" panose="020F0502020204030204" pitchFamily="34" charset="0"/>
                <a:ea typeface="Times New Roman" panose="02020603050405020304" pitchFamily="18" charset="0"/>
              </a:rPr>
              <a:t>5 ARGUMENTS FOR THE EXISTENCE OF GOD</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US" sz="3200" dirty="0"/>
          </a:p>
          <a:p>
            <a:pPr marL="342900" lvl="0" indent="-342900" algn="ctr">
              <a:buFont typeface="+mj-lt"/>
              <a:buAutoNum type="romanUcPeriod"/>
            </a:pPr>
            <a:r>
              <a:rPr lang="en-CA" sz="3200" b="1" u="sng" dirty="0">
                <a:effectLst/>
                <a:latin typeface="Calibri" panose="020F0502020204030204" pitchFamily="34" charset="0"/>
                <a:ea typeface="Calibri" panose="020F0502020204030204" pitchFamily="34" charset="0"/>
                <a:cs typeface="Calibri" panose="020F0502020204030204" pitchFamily="34" charset="0"/>
              </a:rPr>
              <a:t>Argument from Fine-Tuning</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The fine-tuning argument posits that the remarkable precision of the </a:t>
            </a:r>
          </a:p>
          <a:p>
            <a:pPr marL="0" indent="0" algn="ctr">
              <a:buNone/>
            </a:pPr>
            <a:r>
              <a:rPr lang="en-CA" sz="3200" dirty="0">
                <a:effectLst/>
                <a:latin typeface="Calibri" panose="020F0502020204030204" pitchFamily="34" charset="0"/>
                <a:ea typeface="Times New Roman" panose="02020603050405020304" pitchFamily="18" charset="0"/>
              </a:rPr>
              <a:t>physical constants and conditions in our universe, which allow for life, </a:t>
            </a:r>
          </a:p>
          <a:p>
            <a:pPr marL="0" indent="0" algn="ctr">
              <a:buNone/>
            </a:pPr>
            <a:r>
              <a:rPr lang="en-CA" sz="3200" dirty="0">
                <a:effectLst/>
                <a:latin typeface="Calibri" panose="020F0502020204030204" pitchFamily="34" charset="0"/>
                <a:ea typeface="Times New Roman" panose="02020603050405020304" pitchFamily="18" charset="0"/>
              </a:rPr>
              <a:t>suggests intentional design by an intelligent Creator.</a:t>
            </a:r>
          </a:p>
          <a:p>
            <a:pPr marL="0" indent="0" algn="ctr">
              <a:buNone/>
            </a:pPr>
            <a:endParaRPr lang="en-CA" sz="3200" dirty="0">
              <a:effectLst/>
              <a:latin typeface="Calibri" panose="020F0502020204030204" pitchFamily="34" charset="0"/>
              <a:ea typeface="Times New Roman" panose="02020603050405020304" pitchFamily="18" charset="0"/>
            </a:endParaRPr>
          </a:p>
          <a:p>
            <a:pPr marL="0" indent="0" algn="ctr">
              <a:buNone/>
            </a:pPr>
            <a:r>
              <a:rPr lang="en-CA" sz="2600" dirty="0">
                <a:effectLst/>
                <a:latin typeface="Calibri" panose="020F0502020204030204" pitchFamily="34" charset="0"/>
                <a:ea typeface="Times New Roman" panose="02020603050405020304" pitchFamily="18" charset="0"/>
              </a:rPr>
              <a:t>"The heavens declare the glory of God; the skies proclaim the work of his hands.”  </a:t>
            </a:r>
          </a:p>
          <a:p>
            <a:pPr marL="0" indent="0" algn="ctr">
              <a:buNone/>
            </a:pPr>
            <a:r>
              <a:rPr lang="en-CA" sz="2400" dirty="0">
                <a:effectLst/>
                <a:latin typeface="Calibri" panose="020F0502020204030204" pitchFamily="34" charset="0"/>
                <a:ea typeface="Times New Roman" panose="02020603050405020304" pitchFamily="18" charset="0"/>
              </a:rPr>
              <a:t>Psalm 19:1</a:t>
            </a:r>
            <a:endParaRPr lang="en-CA" sz="2400" dirty="0">
              <a:effectLst/>
              <a:latin typeface="Times New Roman" panose="02020603050405020304" pitchFamily="18" charset="0"/>
              <a:ea typeface="Times New Roman" panose="02020603050405020304" pitchFamily="18" charset="0"/>
            </a:endParaRPr>
          </a:p>
          <a:p>
            <a:pPr marL="0" indent="0" algn="ctr">
              <a:buNone/>
            </a:pPr>
            <a:endParaRPr lang="en-CA" sz="2600" dirty="0">
              <a:effectLst/>
              <a:latin typeface="Calibri" panose="020F0502020204030204" pitchFamily="34" charset="0"/>
              <a:ea typeface="Times New Roman" panose="02020603050405020304" pitchFamily="18" charset="0"/>
            </a:endParaRPr>
          </a:p>
          <a:p>
            <a:pPr marL="0" indent="0" algn="ctr">
              <a:buNone/>
            </a:pPr>
            <a:r>
              <a:rPr lang="en-CA" sz="2600" dirty="0">
                <a:effectLst/>
                <a:latin typeface="Calibri" panose="020F0502020204030204" pitchFamily="34" charset="0"/>
                <a:ea typeface="Times New Roman" panose="02020603050405020304" pitchFamily="18" charset="0"/>
              </a:rPr>
              <a:t>"For since the creation of the world God's invisible qualities</a:t>
            </a:r>
          </a:p>
          <a:p>
            <a:pPr marL="0" indent="0" algn="ctr">
              <a:buNone/>
            </a:pPr>
            <a:r>
              <a:rPr lang="en-CA" sz="2600" dirty="0">
                <a:effectLst/>
                <a:latin typeface="Calibri" panose="020F0502020204030204" pitchFamily="34" charset="0"/>
                <a:ea typeface="Times New Roman" panose="02020603050405020304" pitchFamily="18" charset="0"/>
              </a:rPr>
              <a:t>—his eternal power and divine nature—have been clearly seen, </a:t>
            </a:r>
          </a:p>
          <a:p>
            <a:pPr marL="0" indent="0" algn="ctr">
              <a:buNone/>
            </a:pPr>
            <a:r>
              <a:rPr lang="en-CA" sz="2600" dirty="0">
                <a:effectLst/>
                <a:latin typeface="Calibri" panose="020F0502020204030204" pitchFamily="34" charset="0"/>
                <a:ea typeface="Times New Roman" panose="02020603050405020304" pitchFamily="18" charset="0"/>
              </a:rPr>
              <a:t>being understood from what has been made, so that people are without excuse.”  </a:t>
            </a:r>
          </a:p>
          <a:p>
            <a:pPr marL="0" indent="0" algn="ctr">
              <a:buNone/>
            </a:pPr>
            <a:r>
              <a:rPr lang="en-CA" sz="2600" dirty="0">
                <a:effectLst/>
                <a:latin typeface="Calibri" panose="020F0502020204030204" pitchFamily="34" charset="0"/>
                <a:ea typeface="Times New Roman" panose="02020603050405020304" pitchFamily="18" charset="0"/>
              </a:rPr>
              <a:t>Romans 1:20</a:t>
            </a:r>
            <a:endParaRPr lang="en-CA" sz="2600" dirty="0">
              <a:effectLst/>
              <a:latin typeface="Times New Roman" panose="02020603050405020304" pitchFamily="18" charset="0"/>
              <a:ea typeface="Times New Roman" panose="02020603050405020304" pitchFamily="18" charset="0"/>
            </a:endParaRPr>
          </a:p>
          <a:p>
            <a:pPr marL="0" indent="0" algn="ctr">
              <a:buNone/>
            </a:pPr>
            <a:endParaRPr lang="en-CA" sz="26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4625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AB0C08-A502-99FE-4224-A41A3A4DC668}"/>
              </a:ext>
            </a:extLst>
          </p:cNvPr>
          <p:cNvSpPr>
            <a:spLocks noGrp="1"/>
          </p:cNvSpPr>
          <p:nvPr>
            <p:ph idx="1"/>
          </p:nvPr>
        </p:nvSpPr>
        <p:spPr>
          <a:xfrm>
            <a:off x="278130" y="1253331"/>
            <a:ext cx="11635740" cy="4351338"/>
          </a:xfrm>
        </p:spPr>
        <p:txBody>
          <a:bodyPr/>
          <a:lstStyle/>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does the concept of fine-tuning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impact your understanding of God’s creative power?</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Times New Roman" panose="02020603050405020304" pitchFamily="18" charset="0"/>
              </a:rPr>
              <a:t>- Can the fine-tuning argument coexist </a:t>
            </a:r>
          </a:p>
          <a:p>
            <a:pPr marL="0" indent="0" algn="ctr">
              <a:buNone/>
            </a:pPr>
            <a:r>
              <a:rPr lang="en-CA" sz="3200" dirty="0">
                <a:effectLst/>
                <a:latin typeface="Calibri" panose="020F0502020204030204" pitchFamily="34" charset="0"/>
                <a:ea typeface="Times New Roman" panose="02020603050405020304" pitchFamily="18" charset="0"/>
              </a:rPr>
              <a:t>with scientific theories about the universe's formation?</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416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8935DD-FEDC-F6DD-D36F-111FFCF05506}"/>
              </a:ext>
            </a:extLst>
          </p:cNvPr>
          <p:cNvSpPr>
            <a:spLocks noGrp="1"/>
          </p:cNvSpPr>
          <p:nvPr>
            <p:ph idx="1"/>
          </p:nvPr>
        </p:nvSpPr>
        <p:spPr>
          <a:xfrm>
            <a:off x="160020" y="160020"/>
            <a:ext cx="11864340" cy="6446520"/>
          </a:xfrm>
        </p:spPr>
        <p:txBody>
          <a:bodyPr>
            <a:normAutofit/>
          </a:bodyPr>
          <a:lstStyle/>
          <a:p>
            <a:pPr marL="0" indent="0" algn="ctr">
              <a:buNone/>
            </a:pPr>
            <a:endParaRPr lang="en-CA" sz="3200" b="1" dirty="0">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b="1" dirty="0">
                <a:effectLst/>
                <a:latin typeface="Calibri" panose="020F0502020204030204" pitchFamily="34" charset="0"/>
                <a:ea typeface="Calibri" panose="020F0502020204030204" pitchFamily="34" charset="0"/>
                <a:cs typeface="Calibri" panose="020F0502020204030204" pitchFamily="34" charset="0"/>
              </a:rPr>
              <a:t>II.   </a:t>
            </a:r>
            <a:r>
              <a:rPr lang="en-CA" sz="3200" b="1" u="sng" dirty="0">
                <a:effectLst/>
                <a:latin typeface="Calibri" panose="020F0502020204030204" pitchFamily="34" charset="0"/>
                <a:ea typeface="Calibri" panose="020F0502020204030204" pitchFamily="34" charset="0"/>
                <a:cs typeface="Calibri" panose="020F0502020204030204" pitchFamily="34" charset="0"/>
              </a:rPr>
              <a:t>Argument from Moral Realism</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The argument from moral realism suggests that the existence of </a:t>
            </a:r>
          </a:p>
          <a:p>
            <a:pPr marL="0" indent="0" algn="ctr">
              <a:buNone/>
            </a:pPr>
            <a:r>
              <a:rPr lang="en-CA" sz="3200" dirty="0">
                <a:effectLst/>
                <a:latin typeface="Calibri" panose="020F0502020204030204" pitchFamily="34" charset="0"/>
                <a:ea typeface="Times New Roman" panose="02020603050405020304" pitchFamily="18" charset="0"/>
              </a:rPr>
              <a:t>objective moral values points to the existence </a:t>
            </a:r>
          </a:p>
          <a:p>
            <a:pPr marL="0" indent="0" algn="ctr">
              <a:buNone/>
            </a:pPr>
            <a:r>
              <a:rPr lang="en-CA" sz="3200" dirty="0">
                <a:effectLst/>
                <a:latin typeface="Calibri" panose="020F0502020204030204" pitchFamily="34" charset="0"/>
                <a:ea typeface="Times New Roman" panose="02020603050405020304" pitchFamily="18" charset="0"/>
              </a:rPr>
              <a:t>of a moral lawgiver, namely God.</a:t>
            </a:r>
          </a:p>
          <a:p>
            <a:pPr marL="0" indent="0" algn="ctr">
              <a:buNone/>
            </a:pPr>
            <a:endParaRPr lang="en-CA" sz="3200" dirty="0">
              <a:latin typeface="Calibri" panose="020F0502020204030204" pitchFamily="34" charset="0"/>
              <a:ea typeface="Times New Roman" panose="02020603050405020304" pitchFamily="18" charset="0"/>
            </a:endParaRPr>
          </a:p>
          <a:p>
            <a:pPr marL="0" indent="0" algn="ctr">
              <a:buNone/>
            </a:pPr>
            <a:r>
              <a:rPr lang="en-CA" sz="2400" dirty="0">
                <a:effectLst/>
                <a:latin typeface="Calibri" panose="020F0502020204030204" pitchFamily="34" charset="0"/>
                <a:ea typeface="Times New Roman" panose="02020603050405020304" pitchFamily="18" charset="0"/>
              </a:rPr>
              <a:t>"Indeed, when Gentiles, who do not have the law, do by nature things required by the law, they are a law for themselves, even though they do not have the law. They show that the requirements of the law are written on their hearts, their consciences also bearing witness, and their thoughts sometimes accusing them and at other times even defending them.”  </a:t>
            </a:r>
          </a:p>
          <a:p>
            <a:pPr marL="0" indent="0" algn="ctr">
              <a:buNone/>
            </a:pPr>
            <a:r>
              <a:rPr lang="en-CA" sz="2400" dirty="0">
                <a:effectLst/>
                <a:latin typeface="Calibri" panose="020F0502020204030204" pitchFamily="34" charset="0"/>
                <a:ea typeface="Times New Roman" panose="02020603050405020304" pitchFamily="18" charset="0"/>
              </a:rPr>
              <a:t>Romans 2:14-15 </a:t>
            </a:r>
            <a:endParaRPr lang="en-CA" sz="2400" dirty="0">
              <a:effectLst/>
              <a:latin typeface="Times New Roman" panose="02020603050405020304" pitchFamily="18" charset="0"/>
              <a:ea typeface="Times New Roman" panose="02020603050405020304" pitchFamily="18" charset="0"/>
            </a:endParaRPr>
          </a:p>
          <a:p>
            <a:pPr marL="0" indent="0" algn="ctr">
              <a:buNone/>
            </a:pP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CA" sz="3200" b="1" u="sng" dirty="0">
              <a:solidFill>
                <a:srgbClr val="000000"/>
              </a:solidFill>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60048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B6EBCC-4D66-DD5E-8744-F930063E8695}"/>
              </a:ext>
            </a:extLst>
          </p:cNvPr>
          <p:cNvSpPr>
            <a:spLocks noGrp="1"/>
          </p:cNvSpPr>
          <p:nvPr>
            <p:ph idx="1"/>
          </p:nvPr>
        </p:nvSpPr>
        <p:spPr>
          <a:xfrm>
            <a:off x="160020" y="1097280"/>
            <a:ext cx="11864340" cy="5079683"/>
          </a:xfrm>
        </p:spPr>
        <p:txBody>
          <a:bodyPr/>
          <a:lstStyle/>
          <a:p>
            <a:pPr marL="0" indent="0" algn="ctr">
              <a:buNone/>
            </a:pPr>
            <a:endParaRPr lang="en-CA"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do objective moral values influence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our understanding of right and wrong?</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Can moral values exist without a divine source?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Why or why not?</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39339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D262E-C64A-5D70-FC37-ED670B4834F4}"/>
              </a:ext>
            </a:extLst>
          </p:cNvPr>
          <p:cNvSpPr>
            <a:spLocks noGrp="1"/>
          </p:cNvSpPr>
          <p:nvPr>
            <p:ph idx="1"/>
          </p:nvPr>
        </p:nvSpPr>
        <p:spPr>
          <a:xfrm>
            <a:off x="838200" y="262890"/>
            <a:ext cx="10515600" cy="6160770"/>
          </a:xfrm>
        </p:spPr>
        <p:txBody>
          <a:bodyPr/>
          <a:lstStyle/>
          <a:p>
            <a:pPr marL="0" indent="0" algn="ctr">
              <a:buNone/>
            </a:pPr>
            <a:endParaRPr lang="en-CA"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b="1" dirty="0">
                <a:effectLst/>
                <a:latin typeface="Calibri" panose="020F0502020204030204" pitchFamily="34" charset="0"/>
                <a:ea typeface="Calibri" panose="020F0502020204030204" pitchFamily="34" charset="0"/>
                <a:cs typeface="Calibri" panose="020F0502020204030204" pitchFamily="34" charset="0"/>
              </a:rPr>
              <a:t>III.    </a:t>
            </a:r>
            <a:r>
              <a:rPr lang="en-CA" sz="3200" b="1" u="sng" dirty="0">
                <a:effectLst/>
                <a:latin typeface="Calibri" panose="020F0502020204030204" pitchFamily="34" charset="0"/>
                <a:ea typeface="Calibri" panose="020F0502020204030204" pitchFamily="34" charset="0"/>
                <a:cs typeface="Calibri" panose="020F0502020204030204" pitchFamily="34" charset="0"/>
              </a:rPr>
              <a:t>Argument from Consciousness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The argument from consciousness posits that the existence of subjective conscious experiences cannot be adequately explained by purely materialistic or naturalistic explanations, suggesting the existence of a transcendent mind or consciousness, namely God.</a:t>
            </a:r>
          </a:p>
          <a:p>
            <a:pPr marL="0" indent="0" algn="ctr">
              <a:buNone/>
            </a:pPr>
            <a:endParaRPr lang="en-CA" sz="3200" dirty="0">
              <a:latin typeface="Calibri" panose="020F0502020204030204" pitchFamily="34" charset="0"/>
              <a:ea typeface="Times New Roman" panose="02020603050405020304" pitchFamily="18" charset="0"/>
            </a:endParaRPr>
          </a:p>
          <a:p>
            <a:pPr marL="0" indent="0" algn="ctr">
              <a:buNone/>
            </a:pPr>
            <a:r>
              <a:rPr lang="en-CA" sz="2400" dirty="0">
                <a:effectLst/>
                <a:latin typeface="Calibri" panose="020F0502020204030204" pitchFamily="34" charset="0"/>
                <a:ea typeface="Times New Roman" panose="02020603050405020304" pitchFamily="18" charset="0"/>
              </a:rPr>
              <a:t>"For who knows a person's thoughts except their own spirit within them? In the same way no one knows the thoughts of God except the Spirit of God."</a:t>
            </a:r>
            <a:r>
              <a:rPr lang="en-CA" sz="2400" dirty="0">
                <a:effectLst/>
              </a:rPr>
              <a:t> </a:t>
            </a:r>
          </a:p>
          <a:p>
            <a:pPr marL="0" indent="0" algn="ctr">
              <a:buNone/>
            </a:pPr>
            <a:r>
              <a:rPr lang="en-CA" sz="2400" dirty="0">
                <a:effectLst/>
              </a:rPr>
              <a:t>1 Corinthians 2:11</a:t>
            </a:r>
            <a:endParaRPr lang="en-CA" sz="2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10243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59C3C-26FA-522B-7E3F-EAF7D42708B2}"/>
              </a:ext>
            </a:extLst>
          </p:cNvPr>
          <p:cNvSpPr>
            <a:spLocks noGrp="1"/>
          </p:cNvSpPr>
          <p:nvPr>
            <p:ph idx="1"/>
          </p:nvPr>
        </p:nvSpPr>
        <p:spPr>
          <a:xfrm>
            <a:off x="295275" y="1574165"/>
            <a:ext cx="11601450" cy="4351338"/>
          </a:xfrm>
        </p:spPr>
        <p:txBody>
          <a:bodyPr/>
          <a:lstStyle/>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How does the concept of consciousness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point to a deeper reality beyond the physical?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 In what ways does the existence of consciousness </a:t>
            </a:r>
          </a:p>
          <a:p>
            <a:pPr marL="0" indent="0" algn="ctr">
              <a:buNone/>
            </a:pPr>
            <a:r>
              <a:rPr lang="en-CA" sz="3200" dirty="0">
                <a:effectLst/>
                <a:latin typeface="Calibri" panose="020F0502020204030204" pitchFamily="34" charset="0"/>
                <a:ea typeface="Calibri" panose="020F0502020204030204" pitchFamily="34" charset="0"/>
                <a:cs typeface="Calibri" panose="020F0502020204030204" pitchFamily="34" charset="0"/>
              </a:rPr>
              <a:t>shape our understanding of the human experience?</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316509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7589</TotalTime>
  <Words>821</Words>
  <Application>Microsoft Macintosh PowerPoint</Application>
  <PresentationFormat>Widescreen</PresentationFormat>
  <Paragraphs>122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SKEPTICS WELCOME  </dc:title>
  <dc:creator>Jeff Austen</dc:creator>
  <cp:lastModifiedBy>Jeff Austen</cp:lastModifiedBy>
  <cp:revision>8</cp:revision>
  <dcterms:created xsi:type="dcterms:W3CDTF">2024-03-29T13:31:45Z</dcterms:created>
  <dcterms:modified xsi:type="dcterms:W3CDTF">2024-04-10T17:12:37Z</dcterms:modified>
</cp:coreProperties>
</file>