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69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66"/>
    <p:restoredTop sz="95827"/>
  </p:normalViewPr>
  <p:slideViewPr>
    <p:cSldViewPr snapToGrid="0">
      <p:cViewPr varScale="1">
        <p:scale>
          <a:sx n="128" d="100"/>
          <a:sy n="128" d="100"/>
        </p:scale>
        <p:origin x="49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E72ED-EED4-D26D-5FB4-887A43DEAC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135051-6738-8234-6EEE-E766E7B81D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A00FDB-5280-E3E1-5B8E-748297C8E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C0F0F-17CD-9440-8753-B3E1C3A28A74}" type="datetimeFigureOut">
              <a:rPr lang="en-US" smtClean="0"/>
              <a:t>3/21/24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A7096D-E155-33C0-BA87-F04779031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26C82C-9625-A098-96CA-45955CBDE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5BC77-4A3B-104A-BCEB-6A612DE86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681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975B0-4E2E-C5E3-5D20-D283E8F93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F0B127-46D2-0ECD-3645-D12EF38AFA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7CE094-1158-ABBD-9BC8-0ED1A0C2F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C0F0F-17CD-9440-8753-B3E1C3A28A74}" type="datetimeFigureOut">
              <a:rPr lang="en-US" smtClean="0"/>
              <a:t>3/21/24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C0AD47-0292-849F-CE3A-F9BB6A9C9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C02EF0-72CB-9D4C-5AA8-E8C55221F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5BC77-4A3B-104A-BCEB-6A612DE86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742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744636B-B255-E060-4FF9-C2F8CD4EC7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AD7CE2-F2A3-12C4-D603-3E23B96DF0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AAF4CA-1CE0-7EB0-2EA0-6D5F82371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C0F0F-17CD-9440-8753-B3E1C3A28A74}" type="datetimeFigureOut">
              <a:rPr lang="en-US" smtClean="0"/>
              <a:t>3/21/24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31CBD6-AAF2-0325-A0AA-4436227E5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9FC6F9-5DC2-3F55-5D26-662E8D4CD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5BC77-4A3B-104A-BCEB-6A612DE86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516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59CC6-1DE2-BAAF-0406-01960A767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BD618E-B005-E69E-DBE0-ACEF019CEB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7E51D4-6E9B-D17B-912A-01CBEC2EB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C0F0F-17CD-9440-8753-B3E1C3A28A74}" type="datetimeFigureOut">
              <a:rPr lang="en-US" smtClean="0"/>
              <a:t>3/21/24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1D5B2D-4D45-E286-0627-8A6E4D540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89DAA9-1DB1-A768-F496-7E088247E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5BC77-4A3B-104A-BCEB-6A612DE86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547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2915B7-A7A5-191A-83C9-51CFCD2F1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BECBF0-42FE-F412-D653-334F7C1F5D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B3181F-EB4B-0848-08C6-F5EAA429A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C0F0F-17CD-9440-8753-B3E1C3A28A74}" type="datetimeFigureOut">
              <a:rPr lang="en-US" smtClean="0"/>
              <a:t>3/21/24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A5D29D-49CE-26FF-194A-5E2CC3CDA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6CC263-B5A1-A211-78DB-2FEB20E77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5BC77-4A3B-104A-BCEB-6A612DE86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377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92D68-ECAC-2CD6-0509-3565FFABC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7ED5ED-3DC1-CC4A-1C63-51C5F228B4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B8BD0B-6E1D-B6D3-831D-DF3B8CAB22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06163B-562B-F918-5271-AAE269939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C0F0F-17CD-9440-8753-B3E1C3A28A74}" type="datetimeFigureOut">
              <a:rPr lang="en-US" smtClean="0"/>
              <a:t>3/21/24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A3A7A0-755F-56B3-B295-822022276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3A4C20-EF09-337A-FC9B-1F598E418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5BC77-4A3B-104A-BCEB-6A612DE86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306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D1DD75-E4D1-989B-46FB-B3909D096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85FA4F-97B3-DABB-4098-E2211611D1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FBF325-9DE9-AE4C-2E73-1D65D0FEA3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7ED90C-CB9A-A27A-DB01-14BD2EA659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FBCE462-D395-412F-C044-A3E2BDF223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DF3755-E682-9BE8-632F-717A2F3E2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C0F0F-17CD-9440-8753-B3E1C3A28A74}" type="datetimeFigureOut">
              <a:rPr lang="en-US" smtClean="0"/>
              <a:t>3/21/24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3ECC5EF-BCFA-C414-E9F3-0C4D7F1FA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827223-3DCC-8217-108B-C03F0E310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5BC77-4A3B-104A-BCEB-6A612DE86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127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853D0-9D45-61D3-160A-5AF249043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70FF94-52CD-FDD4-CC9C-49F2B87C3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C0F0F-17CD-9440-8753-B3E1C3A28A74}" type="datetimeFigureOut">
              <a:rPr lang="en-US" smtClean="0"/>
              <a:t>3/21/24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583BF7-0049-C9D0-0136-90C4F25EA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00155E-3ACA-C2D3-61CE-437136D36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5BC77-4A3B-104A-BCEB-6A612DE86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54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D5FED2-79BD-8F52-2435-D105EA448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C0F0F-17CD-9440-8753-B3E1C3A28A74}" type="datetimeFigureOut">
              <a:rPr lang="en-US" smtClean="0"/>
              <a:t>3/21/24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5D92A3-FF56-A4BF-77D9-13DD564A6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B1A84B-D012-8682-99DF-B066A676C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5BC77-4A3B-104A-BCEB-6A612DE86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466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7EE652-E2B9-8FDC-83B4-17E66A919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B5A8D7-6041-560A-285A-64A3C5AA03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6FCBFF-39D6-D6DE-173B-417A7CC0CC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D71D2A-4FC4-9F87-DF84-52CF4DC96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C0F0F-17CD-9440-8753-B3E1C3A28A74}" type="datetimeFigureOut">
              <a:rPr lang="en-US" smtClean="0"/>
              <a:t>3/21/24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CC857B-A45B-5C77-5F9B-4909E4A78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6E6911-C936-1626-2DEF-AAB19F170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5BC77-4A3B-104A-BCEB-6A612DE86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404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13AA9-3A14-3447-2F8F-9CB08C29A3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D3BB0C-C842-C5F5-796F-1A04F70A14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272238-ECE5-4F9A-6DCB-E7F981CB9E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BFD5D3-2FC3-3ED6-7CCF-C1B3A6305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C0F0F-17CD-9440-8753-B3E1C3A28A74}" type="datetimeFigureOut">
              <a:rPr lang="en-US" smtClean="0"/>
              <a:t>3/21/24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B683EE-A486-9714-BE88-E6A7AA3C4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4E3923-A257-B65C-CF11-5B3BB98F3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5BC77-4A3B-104A-BCEB-6A612DE86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779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ECBA4F-1E7A-DBD7-2FCD-7D1B5F4D0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86C750-E6AA-F6E3-D2A9-C756717170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79ED99-A2BF-5634-D1A9-81334685A3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C0F0F-17CD-9440-8753-B3E1C3A28A74}" type="datetimeFigureOut">
              <a:rPr lang="en-US" smtClean="0"/>
              <a:t>3/21/24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19CFCC-9F18-BB90-D977-C926656C5F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7E6627-C50A-0CF2-0214-653E84DCFC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5BC77-4A3B-104A-BCEB-6A612DE86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665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blegateway.com/passage/?search=1+Corinthians+11+-+14&amp;version=NIV#fen-NIV-28684k" TargetMode="External"/><Relationship Id="rId2" Type="http://schemas.openxmlformats.org/officeDocument/2006/relationships/hyperlink" Target="https://www.biblegateway.com/passage/?search=1+Corinthians+11+-+14&amp;version=NIV#fen-NIV-28681j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biblegateway.com/passage/?search=1+Corinthians+11+-+14&amp;version=NIV#fen-NIV-28684l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iHf8klCCc4&amp;t=3s" TargetMode="External"/><Relationship Id="rId2" Type="http://schemas.openxmlformats.org/officeDocument/2006/relationships/hyperlink" Target="https://bibleproject.com/explore/video/1-corinthians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blegateway.com/passage/?search=1+Corinthians+11+-+14&amp;version=NIV#fen-NIV-28604a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blegateway.com/passage/?search=1+Corinthians+11+-+14&amp;version=NLT#fen-NLT-28608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rowd of people walking in a city&#10;&#10;Description automatically generated">
            <a:extLst>
              <a:ext uri="{FF2B5EF4-FFF2-40B4-BE49-F238E27FC236}">
                <a16:creationId xmlns:a16="http://schemas.microsoft.com/office/drawing/2014/main" id="{45E66E2E-2564-4AED-A9F5-CDB3208189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66A145AA-B784-9C22-D529-AFA07B5D9F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375974"/>
            <a:ext cx="9144000" cy="1655762"/>
          </a:xfrm>
        </p:spPr>
        <p:txBody>
          <a:bodyPr/>
          <a:lstStyle/>
          <a:p>
            <a:r>
              <a:rPr lang="en-US" sz="4000" b="1">
                <a:solidFill>
                  <a:schemeClr val="bg1"/>
                </a:solidFill>
              </a:rPr>
              <a:t>DEATH BY MEETING</a:t>
            </a:r>
            <a:endParaRPr lang="en-US" b="1" dirty="0">
              <a:solidFill>
                <a:schemeClr val="bg1"/>
              </a:solidFill>
            </a:endParaRPr>
          </a:p>
          <a:p>
            <a:r>
              <a:rPr lang="en-US" sz="2800" b="1" dirty="0">
                <a:solidFill>
                  <a:schemeClr val="bg1"/>
                </a:solidFill>
              </a:rPr>
              <a:t>March 24, 2024</a:t>
            </a:r>
          </a:p>
        </p:txBody>
      </p:sp>
    </p:spTree>
    <p:extLst>
      <p:ext uri="{BB962C8B-B14F-4D97-AF65-F5344CB8AC3E}">
        <p14:creationId xmlns:p14="http://schemas.microsoft.com/office/powerpoint/2010/main" val="30929548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3B2051-B9F1-75A6-4037-303BE7B3F8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758" y="397042"/>
            <a:ext cx="11658600" cy="6300938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n-CA" sz="3200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Way of LOVE</a:t>
            </a: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</a:p>
          <a:p>
            <a:pPr marL="0" lv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(1 Corinthians 13)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“So, no matter what I say, what I believe, and what I do,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I’m bankrupt without love.” 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 Corinthians 13:3. THE MESSAGE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ctr">
              <a:buFont typeface="Calibri" panose="020F0502020204030204" pitchFamily="34" charset="0"/>
              <a:buChar char="-"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According to Paul, it doesn’t matter how great I am at speaking </a:t>
            </a:r>
          </a:p>
          <a:p>
            <a:pPr marL="0" lv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or serving, or even how sacrificial I am, </a:t>
            </a:r>
          </a:p>
          <a:p>
            <a:pPr marL="0" lv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“I’m bankrupt without love.”     </a:t>
            </a:r>
          </a:p>
          <a:p>
            <a:pPr marL="0" lvl="0" indent="0" algn="ctr">
              <a:buNone/>
            </a:pPr>
            <a:r>
              <a:rPr lang="en-CA" sz="3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Do you agree?   Why or why not?</a:t>
            </a:r>
            <a:endParaRPr lang="en-CA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2363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EB5339-70C1-B3C9-6EF1-93294C8E92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0"/>
            <a:ext cx="10515600" cy="661797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C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C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C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b="1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4 </a:t>
            </a: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Love is patient, love is kind. It does not envy,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it does not boast, it is not proud. </a:t>
            </a:r>
          </a:p>
          <a:p>
            <a:pPr marL="0" indent="0" algn="ctr">
              <a:buNone/>
            </a:pPr>
            <a:r>
              <a:rPr lang="en-CA" sz="3200" b="1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5 </a:t>
            </a: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It does not dishonor others, it is not self-seeking, 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it is not easily angered, it keeps no record of wrongs. </a:t>
            </a:r>
          </a:p>
          <a:p>
            <a:pPr marL="0" indent="0" algn="ctr">
              <a:buNone/>
            </a:pPr>
            <a:r>
              <a:rPr lang="en-CA" sz="3200" b="1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6 </a:t>
            </a: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Love does not delight in evil but rejoices with the truth. </a:t>
            </a:r>
          </a:p>
          <a:p>
            <a:pPr marL="0" indent="0" algn="ctr">
              <a:buNone/>
            </a:pPr>
            <a:r>
              <a:rPr lang="en-CA" sz="3200" b="1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7 </a:t>
            </a: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It always protects, always trusts,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always hopes, always perseveres.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 Corinthians 13:4-7</a:t>
            </a:r>
            <a:r>
              <a:rPr lang="en-CA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NIV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ctr">
              <a:buFont typeface="Calibri" panose="020F0502020204030204" pitchFamily="34" charset="0"/>
              <a:buChar char="-"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See if you can re-phrase these verses in your own words.    </a:t>
            </a:r>
          </a:p>
          <a:p>
            <a:pPr marL="342900" lvl="0" indent="-342900" algn="ctr">
              <a:buFont typeface="Calibri" panose="020F0502020204030204" pitchFamily="34" charset="0"/>
              <a:buChar char="-"/>
            </a:pPr>
            <a:r>
              <a:rPr lang="en-CA" sz="3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How might you summarize this section in one sentence?    </a:t>
            </a:r>
            <a:endParaRPr lang="en-CA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C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C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26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713241-D555-8655-78D1-ED52931506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494" y="228600"/>
            <a:ext cx="11815011" cy="580644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CA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en-CA" sz="32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en-CA" sz="32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 Corinthians 13 has been read at countless wedding ceremonies.   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It is beautiful, and for many of us, even sentimental.  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Instead of just glossing over this chapter, </a:t>
            </a:r>
          </a:p>
          <a:p>
            <a:pPr marL="0" indent="0" algn="ctr">
              <a:buNone/>
            </a:pPr>
            <a:r>
              <a:rPr lang="en-CA" sz="3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how can we refresh our understanding </a:t>
            </a:r>
          </a:p>
          <a:p>
            <a:pPr marL="0" indent="0" algn="ctr">
              <a:buNone/>
            </a:pPr>
            <a:r>
              <a:rPr lang="en-CA" sz="3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that love is the way we are to live as the body of Christ? </a:t>
            </a:r>
            <a:endParaRPr lang="en-CA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0701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0EDB22-51DF-ED83-3C9E-ADDD2F0A06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443" y="276726"/>
            <a:ext cx="11863136" cy="6364706"/>
          </a:xfrm>
        </p:spPr>
        <p:txBody>
          <a:bodyPr>
            <a:normAutofit fontScale="92500" lnSpcReduction="20000"/>
          </a:bodyPr>
          <a:lstStyle/>
          <a:p>
            <a:pPr marL="0" lvl="0" indent="0" algn="ctr">
              <a:buNone/>
            </a:pPr>
            <a:r>
              <a:rPr lang="en-CA" sz="3200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Speak Words that BENEFIT the Church and Seekers </a:t>
            </a:r>
          </a:p>
          <a:p>
            <a:pPr marL="0" lv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(1 Corinthians 14)</a:t>
            </a:r>
            <a:endParaRPr lang="en-C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CA" sz="32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Follow the way of love and eagerly desire gifts of the Spirit, especially prophecy. </a:t>
            </a:r>
            <a:r>
              <a:rPr lang="en-CA" sz="3200" b="1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2 </a:t>
            </a: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For anyone who speaks in a tongue</a:t>
            </a:r>
            <a:r>
              <a:rPr lang="en-CA" sz="3200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[</a:t>
            </a:r>
            <a:r>
              <a:rPr lang="en-CA" sz="3200" u="sng" baseline="30000" dirty="0">
                <a:solidFill>
                  <a:srgbClr val="4A4A4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2" tooltip="See footnote j"/>
              </a:rPr>
              <a:t>j</a:t>
            </a:r>
            <a:r>
              <a:rPr lang="en-CA" sz="3200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]</a:t>
            </a: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does not speak to people but to God. Indeed, no one understands them; they utter mysteries by the Spirit. </a:t>
            </a:r>
            <a:r>
              <a:rPr lang="en-CA" sz="3200" b="1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3 </a:t>
            </a: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But the one who prophesies speaks to people for their strengthening, encouraging and comfort. </a:t>
            </a:r>
            <a:r>
              <a:rPr lang="en-CA" sz="3200" b="1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4 </a:t>
            </a: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Anyone who speaks in a tongue edifies themselves, but the one who prophesies edifies the church. </a:t>
            </a:r>
            <a:r>
              <a:rPr lang="en-CA" sz="3200" b="1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5 </a:t>
            </a: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 would like every one of you to speak in tongues,</a:t>
            </a:r>
            <a:r>
              <a:rPr lang="en-CA" sz="3200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[</a:t>
            </a:r>
            <a:r>
              <a:rPr lang="en-CA" sz="3200" u="sng" baseline="30000" dirty="0">
                <a:solidFill>
                  <a:srgbClr val="4A4A4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" tooltip="See footnote k"/>
              </a:rPr>
              <a:t>k</a:t>
            </a:r>
            <a:r>
              <a:rPr lang="en-CA" sz="3200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]</a:t>
            </a: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but I would rather have you prophesy. The one who prophesies is greater than the one who speaks in tongues,</a:t>
            </a:r>
            <a:r>
              <a:rPr lang="en-CA" sz="3200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[</a:t>
            </a:r>
            <a:r>
              <a:rPr lang="en-CA" sz="3200" u="sng" baseline="30000" dirty="0">
                <a:solidFill>
                  <a:srgbClr val="4A4A4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4" tooltip="See footnote l"/>
              </a:rPr>
              <a:t>l</a:t>
            </a:r>
            <a:r>
              <a:rPr lang="en-CA" sz="3200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]</a:t>
            </a: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unless someone interprets, so that the church may be edified.  1 Corinthians 14:1-5 NIV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ctr">
              <a:buFont typeface="Calibri" panose="020F0502020204030204" pitchFamily="34" charset="0"/>
              <a:buChar char="-"/>
            </a:pPr>
            <a:r>
              <a:rPr lang="en-CA" sz="3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According to these verses, </a:t>
            </a:r>
          </a:p>
          <a:p>
            <a:pPr marL="0" lvl="0" indent="0" algn="ctr">
              <a:buNone/>
            </a:pPr>
            <a:r>
              <a:rPr lang="en-CA" sz="3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how is prophecy (proclaiming God’s truth) a benefit to the church?</a:t>
            </a:r>
            <a:endParaRPr lang="en-CA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5058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12E1E9-41FC-532F-5FB3-430220ADA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0"/>
            <a:ext cx="10515600" cy="6858000"/>
          </a:xfrm>
        </p:spPr>
        <p:txBody>
          <a:bodyPr>
            <a:normAutofit fontScale="92500" lnSpcReduction="10000"/>
          </a:bodyPr>
          <a:lstStyle/>
          <a:p>
            <a:pPr marL="0" lvl="0" indent="0" algn="ctr">
              <a:buNone/>
            </a:pPr>
            <a:endParaRPr lang="en-CA" sz="3200" u="sng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CA" sz="3200" b="1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22 </a:t>
            </a: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Tongues, then, are a sign, not for believers but for unbelievers; prophecy, however, is not for unbelievers but for believers. </a:t>
            </a:r>
            <a:r>
              <a:rPr lang="en-CA" sz="3200" b="1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23 </a:t>
            </a: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So if the whole church comes together and everyone speaks in tongues, and inquirers or unbelievers come in, will they not say that you are out of your mind? </a:t>
            </a:r>
            <a:r>
              <a:rPr lang="en-CA" sz="3200" b="1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24 </a:t>
            </a: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But if an unbeliever or an inquirer comes in while everyone is prophesying, they are convicted of sin and are brought under judgment by all, </a:t>
            </a:r>
            <a:r>
              <a:rPr lang="en-CA" sz="3200" b="1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25 </a:t>
            </a: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as the secrets of their hearts are laid bare. So they will fall down and worship God, exclaiming, “God is really among you!” 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 Corinthians 14:22-25  NIV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ctr">
              <a:buFont typeface="Calibri" panose="020F0502020204030204" pitchFamily="34" charset="0"/>
              <a:buChar char="-"/>
            </a:pPr>
            <a:r>
              <a:rPr lang="en-CA" sz="3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According to these verses, how is prophecy </a:t>
            </a:r>
          </a:p>
          <a:p>
            <a:pPr marL="0" lvl="0" indent="0" algn="ctr">
              <a:buNone/>
            </a:pPr>
            <a:r>
              <a:rPr lang="en-CA" sz="3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(proclaiming God’s truth) a benefit to seekers?</a:t>
            </a:r>
            <a:endParaRPr lang="en-CA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3293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084963-BD9B-0F3D-8702-5F9BB8EB6E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68630"/>
            <a:ext cx="10515600" cy="553212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C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CA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C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b="1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26 </a:t>
            </a: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What then shall we say, brothers and sisters? 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When you come together, each of you has a hymn, 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or a word of instruction, 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 revelation, a tongue or an interpretation. 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Everything must be done so that the church may be built up. 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 Corinthians 14:26 NIV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ctr">
              <a:buFont typeface="Calibri" panose="020F0502020204030204" pitchFamily="34" charset="0"/>
              <a:buChar char="-"/>
            </a:pPr>
            <a:r>
              <a:rPr lang="en-CA" sz="3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According to this verse, </a:t>
            </a:r>
          </a:p>
          <a:p>
            <a:pPr marL="0" lvl="0" indent="0" algn="ctr">
              <a:buNone/>
            </a:pPr>
            <a:r>
              <a:rPr lang="en-CA" sz="3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what is the result of speaking words that benefit everyone?</a:t>
            </a:r>
            <a:endParaRPr lang="en-CA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</a:t>
            </a:r>
            <a:r>
              <a:rPr lang="en-CA" sz="3200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ctr">
              <a:buFont typeface="Calibri" panose="020F0502020204030204" pitchFamily="34" charset="0"/>
              <a:buChar char="-"/>
            </a:pPr>
            <a:r>
              <a:rPr lang="en-CA" sz="3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What is a key takeaway for you from this week’s study?</a:t>
            </a:r>
            <a:endParaRPr lang="en-CA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7762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39A5CA-6DAD-D230-25F4-BA16973CB3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505" y="697832"/>
            <a:ext cx="11161295" cy="5479131"/>
          </a:xfrm>
        </p:spPr>
        <p:txBody>
          <a:bodyPr/>
          <a:lstStyle/>
          <a:p>
            <a:pPr marL="0" indent="0" algn="ctr">
              <a:buNone/>
            </a:pPr>
            <a:endParaRPr lang="en-CA" sz="3200" b="1" u="sng" dirty="0">
              <a:solidFill>
                <a:srgbClr val="21212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b="1" u="sng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PRAYER: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Spend some time today thanking God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for the body of Christ, the church.   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Ask Him to help your group members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to serve others in the church well,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 order to build up the body of Christ. </a:t>
            </a:r>
            <a:r>
              <a:rPr lang="en-CA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en-C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672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9DD86C-E224-A58B-B36D-E8A1F6341F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8284"/>
            <a:ext cx="12192000" cy="674971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CA" sz="32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Welcome back to our series, Jesus is the Answer.     </a:t>
            </a:r>
          </a:p>
          <a:p>
            <a:pPr marL="0" indent="0" algn="ctr">
              <a:buNone/>
            </a:pPr>
            <a:r>
              <a:rPr lang="en-CA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During this four-week series w</a:t>
            </a: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e’re looking at 4 major themes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 1 Corinthians that Paul addresses and how Jesus provides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new perspective or answer to them.   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Our chapters for week 2 are 1 Corinthians 11 – 14 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and  our theme is love.   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As followers of Jesus today, we are the people of love.  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 our study we’ll unpack how we can love one another well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as we serve each other with the gifts God has given us.  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939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960EFD-465C-8384-7C4B-4EF1601D9F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568" y="156411"/>
            <a:ext cx="11778916" cy="643689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CA" sz="3200" u="sng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CA" sz="3200" u="sng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How I Receive Love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 his book, The 5 Love Languages, Gary Chapman writes that each of </a:t>
            </a:r>
          </a:p>
          <a:p>
            <a:pPr marL="0" indent="0" algn="ctr">
              <a:buNone/>
            </a:pPr>
            <a:r>
              <a:rPr lang="en-CA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us has a primary love language, the way we feel most loved.      </a:t>
            </a:r>
          </a:p>
          <a:p>
            <a:pPr marL="0" indent="0" algn="ctr">
              <a:buNone/>
            </a:pPr>
            <a:r>
              <a:rPr lang="en-CA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5 he identifies are, words of affirmation, acts of service, gifts, </a:t>
            </a:r>
          </a:p>
          <a:p>
            <a:pPr marL="0" indent="0" algn="ctr">
              <a:buNone/>
            </a:pPr>
            <a:r>
              <a:rPr lang="en-CA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quality time and physical touch.    </a:t>
            </a:r>
          </a:p>
          <a:p>
            <a:pPr marL="0" indent="0" algn="ctr">
              <a:buNone/>
            </a:pPr>
            <a:r>
              <a:rPr lang="en-CA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Which of these 5 is your primary love language?   </a:t>
            </a:r>
          </a:p>
          <a:p>
            <a:pPr marL="0" indent="0" algn="ctr">
              <a:buNone/>
            </a:pPr>
            <a:r>
              <a:rPr lang="en-C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Share with the group!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933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8B34EC-CD4D-DD29-7F21-EEDEA3FF0A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8230" y="1677035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CA" sz="1800" dirty="0">
              <a:solidFill>
                <a:srgbClr val="21212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Each week of this series, start your study time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with this video summary of 1 Corinthians.   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2"/>
              </a:rPr>
              <a:t>https://bibleproject.com/explore/video/1-corinthians/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CA" sz="3200" u="sng" dirty="0">
              <a:solidFill>
                <a:srgbClr val="0078D7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hlinkClick r:id="rId3" tooltip="https://www.youtube.com/watch?v=yiHf8klCCc4&amp;t=3s"/>
            </a:endParaRPr>
          </a:p>
          <a:p>
            <a:pPr marL="0" indent="0" algn="ctr">
              <a:buNone/>
            </a:pP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793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461DE3-75F1-D5E7-6157-B3C45F80EE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347" y="171450"/>
            <a:ext cx="11802979" cy="6537960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n-CA" sz="3200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Love through SUBMISSION</a:t>
            </a: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lvl="0" indent="0" algn="ctr">
              <a:buNone/>
            </a:pPr>
            <a:r>
              <a:rPr lang="en-CA" sz="3200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Covering Your Head for Worship </a:t>
            </a:r>
          </a:p>
          <a:p>
            <a:pPr marL="0" lv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(1 Corinthians 11:3-16)</a:t>
            </a:r>
            <a:endParaRPr lang="en-C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CA" sz="3200" b="1" baseline="300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b="1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3 </a:t>
            </a: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But I want you to realize that the head of every man is Christ, 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and the head of the woman is man,</a:t>
            </a:r>
            <a:r>
              <a:rPr lang="en-CA" sz="3200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[</a:t>
            </a:r>
            <a:r>
              <a:rPr lang="en-CA" sz="3200" u="sng" baseline="30000" dirty="0">
                <a:solidFill>
                  <a:srgbClr val="4A4A4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2" tooltip="See footnote a"/>
              </a:rPr>
              <a:t>a</a:t>
            </a:r>
            <a:r>
              <a:rPr lang="en-CA" sz="3200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]</a:t>
            </a: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and the head of Christ is God.    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 Corinthians 11:3 NIV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</a:t>
            </a:r>
          </a:p>
          <a:p>
            <a:pPr marL="342900" lvl="0" indent="-342900" algn="ctr">
              <a:buFont typeface="Calibri" panose="020F0502020204030204" pitchFamily="34" charset="0"/>
              <a:buChar char="-"/>
            </a:pPr>
            <a:r>
              <a:rPr lang="en-CA" sz="3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What is Paul telling the Corinthians in verse 3?</a:t>
            </a:r>
            <a:endParaRPr lang="en-CA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8998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2078A0-12EB-B844-B1D7-E0167FEBFB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730" y="137160"/>
            <a:ext cx="11967210" cy="661797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CA" sz="1800" b="1" baseline="300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CA" sz="1800" b="1" baseline="300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CA" sz="1800" b="1" baseline="300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CA" sz="1800" b="1" baseline="300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CA" sz="1800" b="1" baseline="300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CA" sz="9600" b="1" baseline="300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9600" b="1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4 </a:t>
            </a:r>
            <a:r>
              <a:rPr lang="en-CA" sz="9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Every man who prays or prophesies with his head covered dishonors his head. </a:t>
            </a:r>
          </a:p>
          <a:p>
            <a:pPr marL="0" indent="0" algn="ctr">
              <a:buNone/>
            </a:pPr>
            <a:r>
              <a:rPr lang="en-CA" sz="9600" b="1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5 </a:t>
            </a:r>
            <a:r>
              <a:rPr lang="en-CA" sz="9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But every woman who prays or prophesies with her head uncovered dishonors her head—</a:t>
            </a:r>
          </a:p>
          <a:p>
            <a:pPr marL="0" indent="0" algn="ctr">
              <a:buNone/>
            </a:pPr>
            <a:r>
              <a:rPr lang="en-CA" sz="9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it is the same as having her head shaved. </a:t>
            </a:r>
          </a:p>
          <a:p>
            <a:pPr marL="0" indent="0" algn="ctr">
              <a:buNone/>
            </a:pPr>
            <a:r>
              <a:rPr lang="en-CA" sz="9600" b="1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6 </a:t>
            </a:r>
            <a:r>
              <a:rPr lang="en-CA" sz="9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For if a woman does not cover her head, she might as well have her hair cut off; </a:t>
            </a:r>
          </a:p>
          <a:p>
            <a:pPr marL="0" indent="0" algn="ctr">
              <a:buNone/>
            </a:pPr>
            <a:r>
              <a:rPr lang="en-CA" sz="9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but if it is a disgrace for a woman to have her hair cut off or her head shaved, </a:t>
            </a:r>
          </a:p>
          <a:p>
            <a:pPr marL="0" indent="0" algn="ctr">
              <a:buNone/>
            </a:pPr>
            <a:r>
              <a:rPr lang="en-CA" sz="9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then she should cover her head.</a:t>
            </a:r>
          </a:p>
          <a:p>
            <a:pPr marL="0" indent="0" algn="ctr">
              <a:buNone/>
            </a:pPr>
            <a:r>
              <a:rPr lang="en-CA" sz="9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1 Corinthians 11:4-6  NIV</a:t>
            </a:r>
            <a:endParaRPr lang="en-CA" sz="9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9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CA" sz="9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ctr">
              <a:buNone/>
            </a:pPr>
            <a:endParaRPr lang="en-CA" sz="9600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lvl="0" indent="0" algn="ctr">
              <a:buNone/>
            </a:pPr>
            <a:r>
              <a:rPr lang="en-CA" sz="96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 </a:t>
            </a:r>
            <a:r>
              <a:rPr lang="en-CA" sz="9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Why do you think Paul was making a big deal out of hair length for women and men?</a:t>
            </a:r>
            <a:endParaRPr lang="en-CA" sz="9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9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CA" sz="9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ctr">
              <a:buFont typeface="Calibri" panose="020F0502020204030204" pitchFamily="34" charset="0"/>
              <a:buChar char="-"/>
            </a:pPr>
            <a:r>
              <a:rPr lang="en-CA" sz="9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What application might we take from this passage </a:t>
            </a:r>
          </a:p>
          <a:p>
            <a:pPr marL="0" lvl="0" indent="0" algn="ctr">
              <a:buNone/>
            </a:pPr>
            <a:r>
              <a:rPr lang="en-CA" sz="9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for how to live as followers of Jesus today?</a:t>
            </a:r>
            <a:endParaRPr lang="en-CA" sz="9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endParaRPr lang="en-CA" sz="96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ctr">
              <a:buNone/>
            </a:pPr>
            <a:endParaRPr lang="en-CA" sz="96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ctr">
              <a:buNone/>
            </a:pPr>
            <a:endParaRPr lang="en-CA" sz="9600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lvl="0" indent="0" algn="ctr">
              <a:buNone/>
            </a:pPr>
            <a:endParaRPr lang="en-CA" sz="9600" b="1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C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6118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4F4117-53DA-21EE-C7DE-415CAEAE93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71450"/>
            <a:ext cx="12192000" cy="6445918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endParaRPr lang="en-CA" sz="32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u="sng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Love Through SUBMISSON – The Lord’s Supper</a:t>
            </a:r>
            <a:r>
              <a:rPr lang="en-CA" sz="3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(1 Corinthians 11:17-34)</a:t>
            </a:r>
            <a:endParaRPr lang="en-CA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CA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b="1" baseline="30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17 </a:t>
            </a:r>
            <a:r>
              <a:rPr lang="en-CA" sz="3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In the following directives I have no praise for you, for your meetings do more harm than good. </a:t>
            </a:r>
          </a:p>
          <a:p>
            <a:pPr marL="0" indent="0" algn="ctr">
              <a:buNone/>
            </a:pPr>
            <a:r>
              <a:rPr lang="en-CA" sz="3200" b="1" baseline="30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18 </a:t>
            </a:r>
            <a:r>
              <a:rPr lang="en-CA" sz="3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In the first place, I hear that when you come together as a church,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there are divisions among you, and to some extent I believe it. </a:t>
            </a:r>
          </a:p>
          <a:p>
            <a:pPr marL="0" indent="0" algn="ctr">
              <a:buNone/>
            </a:pPr>
            <a:r>
              <a:rPr lang="en-CA" sz="3200" b="1" baseline="30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19 </a:t>
            </a:r>
            <a:r>
              <a:rPr lang="en-CA" sz="3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No doubt there have to be differences among you to show which of you have God’s approval.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r>
              <a:rPr lang="en-CA" sz="3200" b="1" baseline="30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20 </a:t>
            </a:r>
            <a:r>
              <a:rPr lang="en-CA" sz="3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So then, when you come together, it is not the Lord’s Supper you eat, </a:t>
            </a:r>
          </a:p>
          <a:p>
            <a:pPr marL="0" indent="0" algn="ctr">
              <a:buNone/>
            </a:pPr>
            <a:r>
              <a:rPr lang="en-CA" sz="3200" b="1" baseline="30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21 </a:t>
            </a:r>
            <a:r>
              <a:rPr lang="en-CA" sz="3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for when you are eating, some of you go ahead with your own </a:t>
            </a: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private suppers. 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As a result, one person remains hungry and another gets drunk. </a:t>
            </a:r>
          </a:p>
          <a:p>
            <a:pPr marL="0" indent="0" algn="ctr">
              <a:buNone/>
            </a:pPr>
            <a:r>
              <a:rPr lang="en-CA" sz="3200" b="1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22 </a:t>
            </a: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Don’t you have homes to eat and drink in?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Or do you despise the church of God by humiliating those who have nothing? 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What shall I say to you? Shall I praise you? Certainly </a:t>
            </a:r>
            <a:r>
              <a:rPr lang="en-CA" sz="3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not in </a:t>
            </a: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this matter! 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 Corinthians 11:17-19 NIV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ctr">
              <a:buFont typeface="Calibri" panose="020F0502020204030204" pitchFamily="34" charset="0"/>
              <a:buChar char="-"/>
            </a:pPr>
            <a:r>
              <a:rPr lang="en-CA" sz="3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What do you notice from this section about the problem Paul is addressing?</a:t>
            </a:r>
            <a:endParaRPr lang="en-CA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201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6078A5-F455-5E89-74F4-AB16E8CBF0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347" y="252662"/>
            <a:ext cx="11682664" cy="635387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C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ctr">
              <a:buNone/>
            </a:pPr>
            <a:r>
              <a:rPr lang="en-CA" sz="3200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Love Expressed in the BODY </a:t>
            </a:r>
          </a:p>
          <a:p>
            <a:pPr marL="0" lv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(1 Corinthians 12)</a:t>
            </a:r>
            <a:endParaRPr lang="en-C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b="1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4 </a:t>
            </a: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There are different kinds of gifts, but the same Spirit distributes them. </a:t>
            </a:r>
          </a:p>
          <a:p>
            <a:pPr marL="0" indent="0" algn="ctr">
              <a:buNone/>
            </a:pPr>
            <a:r>
              <a:rPr lang="en-CA" sz="3200" b="1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5 </a:t>
            </a: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There are different kinds of service, but the same Lord. </a:t>
            </a:r>
          </a:p>
          <a:p>
            <a:pPr marL="0" indent="0" algn="ctr">
              <a:buNone/>
            </a:pPr>
            <a:r>
              <a:rPr lang="en-CA" sz="3200" b="1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6 </a:t>
            </a: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There are different kinds of working,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but in all of them and in everyone it is the same God at work.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b="1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7 </a:t>
            </a: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Now to each one the manifestation of the Spirit is given for the common good. 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 Corinthians 12:4-7 NIV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CA" sz="32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- In this chapter, Paul addresses how to love one another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 the body of Christ through how we use our spiritual gifts.    </a:t>
            </a:r>
          </a:p>
          <a:p>
            <a:pPr marL="0" indent="0" algn="ctr">
              <a:buNone/>
            </a:pPr>
            <a:r>
              <a:rPr lang="en-CA" sz="3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What can we learn from these verses about spiritual gifts?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C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b="1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ctr">
              <a:buNone/>
            </a:pPr>
            <a:endParaRPr lang="en-CA" sz="3200" dirty="0">
              <a:solidFill>
                <a:srgbClr val="21212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82206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49AF59-1E57-4FC0-475B-31654BE4D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91440"/>
            <a:ext cx="12079704" cy="676656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CA" sz="1800" b="1" baseline="300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b="1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12 </a:t>
            </a: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human body has many parts,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but the many parts make up one whole body.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So it is with the body of Christ. </a:t>
            </a:r>
          </a:p>
          <a:p>
            <a:pPr marL="0" indent="0" algn="ctr">
              <a:buNone/>
            </a:pPr>
            <a:r>
              <a:rPr lang="en-CA" sz="3200" b="1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13 </a:t>
            </a: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Some of us are Jews, some are Gentiles,</a:t>
            </a:r>
            <a:r>
              <a:rPr lang="en-CA" sz="3200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[</a:t>
            </a:r>
            <a:r>
              <a:rPr lang="en-CA" sz="3200" u="sng" baseline="30000" dirty="0">
                <a:solidFill>
                  <a:srgbClr val="4A4A4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2" tooltip="See footnote n"/>
              </a:rPr>
              <a:t>n</a:t>
            </a:r>
            <a:r>
              <a:rPr lang="en-CA" sz="3200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]</a:t>
            </a: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some are slaves,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and some are free.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But we have all been baptized into one body by one Spirit,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and we all share the same Spirit.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 Corinthians 12:12-13</a:t>
            </a:r>
            <a:r>
              <a:rPr lang="en-CA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NLT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ctr">
              <a:buFont typeface="Calibri" panose="020F0502020204030204" pitchFamily="34" charset="0"/>
              <a:buChar char="-"/>
            </a:pPr>
            <a:r>
              <a:rPr lang="en-CA" sz="3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Based on these verses, </a:t>
            </a:r>
          </a:p>
          <a:p>
            <a:pPr marL="0" lvl="0" indent="0" algn="ctr">
              <a:buNone/>
            </a:pPr>
            <a:r>
              <a:rPr lang="en-CA" sz="3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how would you defend the importance of love in the body of Christ? </a:t>
            </a:r>
            <a:endParaRPr lang="en-CA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ctr">
              <a:buFont typeface="Calibri" panose="020F0502020204030204" pitchFamily="34" charset="0"/>
              <a:buChar char="-"/>
            </a:pPr>
            <a:r>
              <a:rPr lang="en-CA" sz="3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What part has God given you in the body of Christ?   </a:t>
            </a:r>
          </a:p>
          <a:p>
            <a:pPr marL="0" lvl="0" indent="0" algn="ctr">
              <a:buNone/>
            </a:pPr>
            <a:r>
              <a:rPr lang="en-CA" sz="3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How can you use your role to serve and love others? </a:t>
            </a:r>
            <a:r>
              <a:rPr lang="en-CA" sz="3200" b="1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</a:t>
            </a:r>
            <a:endParaRPr lang="en-CA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5184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1516</Words>
  <Application>Microsoft Macintosh PowerPoint</Application>
  <PresentationFormat>Widescreen</PresentationFormat>
  <Paragraphs>180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 IS THE ANSWER</dc:title>
  <dc:creator>Jeff Austen</dc:creator>
  <cp:lastModifiedBy>Paul Williams</cp:lastModifiedBy>
  <cp:revision>22</cp:revision>
  <dcterms:created xsi:type="dcterms:W3CDTF">2024-02-28T19:04:53Z</dcterms:created>
  <dcterms:modified xsi:type="dcterms:W3CDTF">2024-03-21T15:15:27Z</dcterms:modified>
</cp:coreProperties>
</file>