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61"/>
    <p:restoredTop sz="95827"/>
  </p:normalViewPr>
  <p:slideViewPr>
    <p:cSldViewPr snapToGrid="0">
      <p:cViewPr varScale="1">
        <p:scale>
          <a:sx n="112" d="100"/>
          <a:sy n="112" d="100"/>
        </p:scale>
        <p:origin x="6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8E72ED-EED4-D26D-5FB4-887A43DEAC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135051-6738-8234-6EEE-E766E7B81D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A00FDB-5280-E3E1-5B8E-748297C8E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C0F0F-17CD-9440-8753-B3E1C3A28A74}" type="datetimeFigureOut">
              <a:rPr lang="en-US" smtClean="0"/>
              <a:t>3/12/24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A7096D-E155-33C0-BA87-F04779031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26C82C-9625-A098-96CA-45955CBDE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5BC77-4A3B-104A-BCEB-6A612DE86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681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975B0-4E2E-C5E3-5D20-D283E8F93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F0B127-46D2-0ECD-3645-D12EF38AFA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7CE094-1158-ABBD-9BC8-0ED1A0C2F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C0F0F-17CD-9440-8753-B3E1C3A28A74}" type="datetimeFigureOut">
              <a:rPr lang="en-US" smtClean="0"/>
              <a:t>3/12/24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C0AD47-0292-849F-CE3A-F9BB6A9C9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C02EF0-72CB-9D4C-5AA8-E8C55221F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5BC77-4A3B-104A-BCEB-6A612DE86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742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744636B-B255-E060-4FF9-C2F8CD4EC7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AD7CE2-F2A3-12C4-D603-3E23B96DF0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AAF4CA-1CE0-7EB0-2EA0-6D5F82371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C0F0F-17CD-9440-8753-B3E1C3A28A74}" type="datetimeFigureOut">
              <a:rPr lang="en-US" smtClean="0"/>
              <a:t>3/12/24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31CBD6-AAF2-0325-A0AA-4436227E5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9FC6F9-5DC2-3F55-5D26-662E8D4CD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5BC77-4A3B-104A-BCEB-6A612DE86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516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59CC6-1DE2-BAAF-0406-01960A767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BD618E-B005-E69E-DBE0-ACEF019CEB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7E51D4-6E9B-D17B-912A-01CBEC2EB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C0F0F-17CD-9440-8753-B3E1C3A28A74}" type="datetimeFigureOut">
              <a:rPr lang="en-US" smtClean="0"/>
              <a:t>3/12/24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1D5B2D-4D45-E286-0627-8A6E4D540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89DAA9-1DB1-A768-F496-7E088247E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5BC77-4A3B-104A-BCEB-6A612DE86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547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2915B7-A7A5-191A-83C9-51CFCD2F14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BECBF0-42FE-F412-D653-334F7C1F5D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B3181F-EB4B-0848-08C6-F5EAA429A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C0F0F-17CD-9440-8753-B3E1C3A28A74}" type="datetimeFigureOut">
              <a:rPr lang="en-US" smtClean="0"/>
              <a:t>3/12/24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A5D29D-49CE-26FF-194A-5E2CC3CDA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6CC263-B5A1-A211-78DB-2FEB20E77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5BC77-4A3B-104A-BCEB-6A612DE86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377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C92D68-ECAC-2CD6-0509-3565FFABC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7ED5ED-3DC1-CC4A-1C63-51C5F228B4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B8BD0B-6E1D-B6D3-831D-DF3B8CAB22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06163B-562B-F918-5271-AAE269939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C0F0F-17CD-9440-8753-B3E1C3A28A74}" type="datetimeFigureOut">
              <a:rPr lang="en-US" smtClean="0"/>
              <a:t>3/12/24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A3A7A0-755F-56B3-B295-822022276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3A4C20-EF09-337A-FC9B-1F598E418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5BC77-4A3B-104A-BCEB-6A612DE86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306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D1DD75-E4D1-989B-46FB-B3909D0969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85FA4F-97B3-DABB-4098-E2211611D1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FBF325-9DE9-AE4C-2E73-1D65D0FEA3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7ED90C-CB9A-A27A-DB01-14BD2EA659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FBCE462-D395-412F-C044-A3E2BDF223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6DF3755-E682-9BE8-632F-717A2F3E22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C0F0F-17CD-9440-8753-B3E1C3A28A74}" type="datetimeFigureOut">
              <a:rPr lang="en-US" smtClean="0"/>
              <a:t>3/12/24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3ECC5EF-BCFA-C414-E9F3-0C4D7F1FA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F827223-3DCC-8217-108B-C03F0E310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5BC77-4A3B-104A-BCEB-6A612DE86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127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C853D0-9D45-61D3-160A-5AF249043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70FF94-52CD-FDD4-CC9C-49F2B87C3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C0F0F-17CD-9440-8753-B3E1C3A28A74}" type="datetimeFigureOut">
              <a:rPr lang="en-US" smtClean="0"/>
              <a:t>3/12/24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583BF7-0049-C9D0-0136-90C4F25EA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00155E-3ACA-C2D3-61CE-437136D36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5BC77-4A3B-104A-BCEB-6A612DE86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54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1D5FED2-79BD-8F52-2435-D105EA448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C0F0F-17CD-9440-8753-B3E1C3A28A74}" type="datetimeFigureOut">
              <a:rPr lang="en-US" smtClean="0"/>
              <a:t>3/12/24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5D92A3-FF56-A4BF-77D9-13DD564A6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B1A84B-D012-8682-99DF-B066A676C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5BC77-4A3B-104A-BCEB-6A612DE86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466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7EE652-E2B9-8FDC-83B4-17E66A919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B5A8D7-6041-560A-285A-64A3C5AA03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6FCBFF-39D6-D6DE-173B-417A7CC0CC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D71D2A-4FC4-9F87-DF84-52CF4DC96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C0F0F-17CD-9440-8753-B3E1C3A28A74}" type="datetimeFigureOut">
              <a:rPr lang="en-US" smtClean="0"/>
              <a:t>3/12/24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CC857B-A45B-5C77-5F9B-4909E4A78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6E6911-C936-1626-2DEF-AAB19F170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5BC77-4A3B-104A-BCEB-6A612DE86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404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13AA9-3A14-3447-2F8F-9CB08C29A3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2D3BB0C-C842-C5F5-796F-1A04F70A14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272238-ECE5-4F9A-6DCB-E7F981CB9E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BFD5D3-2FC3-3ED6-7CCF-C1B3A6305F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C0F0F-17CD-9440-8753-B3E1C3A28A74}" type="datetimeFigureOut">
              <a:rPr lang="en-US" smtClean="0"/>
              <a:t>3/12/24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B683EE-A486-9714-BE88-E6A7AA3C4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4E3923-A257-B65C-CF11-5B3BB98F3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5BC77-4A3B-104A-BCEB-6A612DE86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779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ECBA4F-1E7A-DBD7-2FCD-7D1B5F4D05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86C750-E6AA-F6E3-D2A9-C756717170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79ED99-A2BF-5634-D1A9-81334685A3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C0F0F-17CD-9440-8753-B3E1C3A28A74}" type="datetimeFigureOut">
              <a:rPr lang="en-US" smtClean="0"/>
              <a:t>3/12/24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19CFCC-9F18-BB90-D977-C926656C5F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7E6627-C50A-0CF2-0214-653E84DCFC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5BC77-4A3B-104A-BCEB-6A612DE86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665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blegateway.com/passage/?search=1+Corinthians+10&amp;version=NLT#fen-NLT-28560f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yiHf8klCCc4&amp;t=3s" TargetMode="External"/><Relationship Id="rId2" Type="http://schemas.openxmlformats.org/officeDocument/2006/relationships/hyperlink" Target="https://bibleproject.com/explore/video/1-corinthians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rowd of people walking in a city&#10;&#10;Description automatically generated">
            <a:extLst>
              <a:ext uri="{FF2B5EF4-FFF2-40B4-BE49-F238E27FC236}">
                <a16:creationId xmlns:a16="http://schemas.microsoft.com/office/drawing/2014/main" id="{45E66E2E-2564-4AED-A9F5-CDB3208189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66A145AA-B784-9C22-D529-AFA07B5D9F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375974"/>
            <a:ext cx="9144000" cy="1655762"/>
          </a:xfrm>
        </p:spPr>
        <p:txBody>
          <a:bodyPr/>
          <a:lstStyle/>
          <a:p>
            <a:r>
              <a:rPr lang="en-US" sz="4000" b="1" dirty="0"/>
              <a:t>BON APPETIT</a:t>
            </a:r>
            <a:endParaRPr lang="en-US" b="1" dirty="0"/>
          </a:p>
          <a:p>
            <a:r>
              <a:rPr lang="en-US" sz="2800" b="1" dirty="0"/>
              <a:t>20240317</a:t>
            </a:r>
          </a:p>
        </p:txBody>
      </p:sp>
    </p:spTree>
    <p:extLst>
      <p:ext uri="{BB962C8B-B14F-4D97-AF65-F5344CB8AC3E}">
        <p14:creationId xmlns:p14="http://schemas.microsoft.com/office/powerpoint/2010/main" val="30929548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3B2051-B9F1-75A6-4037-303BE7B3F8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758" y="397042"/>
            <a:ext cx="11658600" cy="6300938"/>
          </a:xfrm>
        </p:spPr>
        <p:txBody>
          <a:bodyPr>
            <a:normAutofit fontScale="77500" lnSpcReduction="20000"/>
          </a:bodyPr>
          <a:lstStyle/>
          <a:p>
            <a:pPr marL="0" lvl="0" indent="0" algn="ctr">
              <a:buNone/>
            </a:pPr>
            <a:r>
              <a:rPr lang="en-CA" sz="320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LIMIT Your </a:t>
            </a:r>
            <a:r>
              <a:rPr lang="en-CA" sz="3200" u="sng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lang="en-CA" sz="320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reedom </a:t>
            </a:r>
            <a:r>
              <a:rPr lang="en-CA" sz="3200" u="sng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lang="en-CA" sz="320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 LOVE</a:t>
            </a:r>
            <a:endParaRPr lang="en-CA" sz="3200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C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b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9 </a:t>
            </a: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Be careful, however, that the exercise of your rights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does not become a stumbling block to the weak. </a:t>
            </a:r>
          </a:p>
          <a:p>
            <a:pPr marL="0" indent="0" algn="ctr">
              <a:buNone/>
            </a:pPr>
            <a:r>
              <a:rPr lang="en-CA" sz="3200" b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10 </a:t>
            </a: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For if someone with a weak conscience sees you, with all your knowledge,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eating in an idol’s temple, won’t that person be emboldened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to eat what is sacrificed to idols? </a:t>
            </a:r>
          </a:p>
          <a:p>
            <a:pPr marL="0" indent="0" algn="ctr">
              <a:buNone/>
            </a:pPr>
            <a:r>
              <a:rPr lang="en-CA" sz="3200" b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11 </a:t>
            </a: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So this weak brother or sister, for whom Christ died, is destroyed by your knowledge. </a:t>
            </a:r>
          </a:p>
          <a:p>
            <a:pPr marL="0" indent="0" algn="ctr">
              <a:buNone/>
            </a:pPr>
            <a:r>
              <a:rPr lang="en-CA" sz="3200" b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12 </a:t>
            </a: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When you sin against them in this way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and wound their weak conscience, you sin against Christ. </a:t>
            </a:r>
          </a:p>
          <a:p>
            <a:pPr marL="0" indent="0" algn="ctr">
              <a:buNone/>
            </a:pPr>
            <a:r>
              <a:rPr lang="en-CA" sz="3200" b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13 </a:t>
            </a: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Therefore, if what I eat causes my brother or sister to fall into sin,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 will never eat meat again, so that I will not cause them to fall. 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 Corinthians 8:9-13 NIV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ctr">
              <a:buFont typeface="Calibri" panose="020F0502020204030204" pitchFamily="34" charset="0"/>
              <a:buChar char="-"/>
            </a:pPr>
            <a:r>
              <a:rPr lang="en-CA" sz="32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What application does Paul gives here </a:t>
            </a:r>
          </a:p>
          <a:p>
            <a:pPr marL="0" lvl="0" indent="0" algn="ctr">
              <a:buNone/>
            </a:pPr>
            <a:r>
              <a:rPr lang="en-CA" sz="32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about limiting our freedom for love?</a:t>
            </a:r>
            <a:endParaRPr lang="en-CA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02363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EB5339-70C1-B3C9-6EF1-93294C8E92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0"/>
            <a:ext cx="10515600" cy="661797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C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C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C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b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11-13 </a:t>
            </a: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Christ gave up his life for that person.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Wouldn’t you at least be willing to give up going to dinner for him—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because, as you say, it doesn’t really make any difference?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But it </a:t>
            </a:r>
            <a:r>
              <a:rPr lang="en-CA" sz="32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does</a:t>
            </a: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make a difference if you hurt your friend terribly,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risking his eternal ruin!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When you hurt your friend, you hurt Christ.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 free meal here and there isn’t worth it at the cost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of even one of these “weak ones.”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So, never go to these idol-tainted meals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if there’s any chance it will trip up one of your brothers or sisters.    </a:t>
            </a:r>
          </a:p>
          <a:p>
            <a:pPr marL="0" indent="0" algn="ctr">
              <a:buNone/>
            </a:pPr>
            <a:r>
              <a:rPr lang="en-CA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 Corinthians 8:11-13 THE MESSAGE</a:t>
            </a:r>
            <a:endParaRPr lang="en-C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ctr">
              <a:buFont typeface="Calibri" panose="020F0502020204030204" pitchFamily="34" charset="0"/>
              <a:buChar char="-"/>
            </a:pPr>
            <a:r>
              <a:rPr lang="en-CA" sz="32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What conclusion does THE MESSAGE give here </a:t>
            </a:r>
          </a:p>
          <a:p>
            <a:pPr marL="0" lvl="0" indent="0" algn="ctr">
              <a:buNone/>
            </a:pPr>
            <a:r>
              <a:rPr lang="en-CA" sz="32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about limiting our freedom for love?</a:t>
            </a:r>
            <a:endParaRPr lang="en-CA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C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26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713241-D555-8655-78D1-ED52931506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494" y="228600"/>
            <a:ext cx="11815011" cy="5806440"/>
          </a:xfrm>
        </p:spPr>
        <p:txBody>
          <a:bodyPr>
            <a:normAutofit fontScale="85000" lnSpcReduction="20000"/>
          </a:bodyPr>
          <a:lstStyle/>
          <a:p>
            <a:pPr marL="0" lvl="0" indent="0" algn="ctr">
              <a:buNone/>
            </a:pPr>
            <a:r>
              <a:rPr lang="en-CA" sz="320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Giving up my RIGHTS</a:t>
            </a:r>
            <a:endParaRPr lang="en-CA" sz="3200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 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READ:   1 Corinthians 9:1-18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this section, Paul talks about his rights as an Apostle.   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this chapter he continues the argument he began in chapter 8,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that followers of Jesus should be willing to give up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their rights (freedoms) for the sake of loving others.     </a:t>
            </a:r>
          </a:p>
          <a:p>
            <a:pPr marL="0" indent="0" algn="ctr">
              <a:buNone/>
            </a:pPr>
            <a:endParaRPr lang="en-CA" sz="3200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What examples do you see here of rights </a:t>
            </a:r>
          </a:p>
          <a:p>
            <a:pPr marL="0" indent="0" algn="ctr">
              <a:buNone/>
            </a:pPr>
            <a:r>
              <a:rPr lang="en-CA" sz="32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that Paul has given up for the sake of the Gospel?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r>
              <a:rPr lang="en-CA" sz="32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See if your group can come up with two or three examples </a:t>
            </a:r>
          </a:p>
          <a:p>
            <a:pPr marL="0" indent="0" algn="ctr">
              <a:buNone/>
            </a:pPr>
            <a:r>
              <a:rPr lang="en-CA" sz="32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 “rights” we could give up today for the Gospel.</a:t>
            </a:r>
            <a:endParaRPr lang="en-CA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0701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0EDB22-51DF-ED83-3C9E-ADDD2F0A06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443" y="276726"/>
            <a:ext cx="11863136" cy="6364706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en-CA" sz="320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Running HARD</a:t>
            </a:r>
            <a:endParaRPr lang="en-CA" sz="3200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C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b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26-27 </a:t>
            </a: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 don’t know about you, but I’m running hard for the finish line. I’m giving it everything I’ve got.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No lazy living for me! I’m staying alert and in top condition.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I’m not going to get caught napping,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telling everyone else all about it and then missing out myself. </a:t>
            </a:r>
          </a:p>
          <a:p>
            <a:pPr marL="0" indent="0" algn="ctr">
              <a:buNone/>
            </a:pPr>
            <a:r>
              <a:rPr lang="en-CA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 Corinthians 9:26-27  </a:t>
            </a:r>
            <a:r>
              <a:rPr lang="en-CA" sz="240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MESSAGE</a:t>
            </a:r>
            <a:endParaRPr lang="en-C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r>
              <a:rPr lang="en-CA" sz="32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 What inspires you about Paul’s commitment </a:t>
            </a:r>
          </a:p>
          <a:p>
            <a:pPr marL="0" indent="0" algn="ctr">
              <a:buNone/>
            </a:pPr>
            <a:r>
              <a:rPr lang="en-CA" sz="32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to “run hard” (vs 26) for the Gospel?</a:t>
            </a:r>
            <a:endParaRPr lang="en-CA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5058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12E1E9-41FC-532F-5FB3-430220ADA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0"/>
            <a:ext cx="10515600" cy="6858000"/>
          </a:xfrm>
        </p:spPr>
        <p:txBody>
          <a:bodyPr>
            <a:normAutofit fontScale="77500" lnSpcReduction="20000"/>
          </a:bodyPr>
          <a:lstStyle/>
          <a:p>
            <a:pPr marL="0" lvl="0" indent="0" algn="ctr">
              <a:buNone/>
            </a:pPr>
            <a:endParaRPr lang="en-CA" sz="3200" u="sng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ctr">
              <a:buNone/>
            </a:pPr>
            <a:r>
              <a:rPr lang="en-CA" sz="320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 the GLORY of GOD</a:t>
            </a: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C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3200" b="1" baseline="300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CA" sz="3200" b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31 </a:t>
            </a: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So whether you eat or drink, or whatever you do,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do it all for the glory of God. </a:t>
            </a:r>
          </a:p>
          <a:p>
            <a:pPr marL="0" indent="0" algn="ctr">
              <a:buNone/>
            </a:pPr>
            <a:r>
              <a:rPr lang="en-CA" sz="3200" b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32 </a:t>
            </a: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Don’t give offense to Jews or Gentiles</a:t>
            </a:r>
            <a:r>
              <a:rPr lang="en-CA" sz="320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[</a:t>
            </a:r>
            <a:r>
              <a:rPr lang="en-CA" sz="3200" baseline="30000" dirty="0">
                <a:solidFill>
                  <a:srgbClr val="4A4A4A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2" tooltip="See footnote f"/>
              </a:rPr>
              <a:t>f</a:t>
            </a:r>
            <a:r>
              <a:rPr lang="en-CA" sz="320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]</a:t>
            </a: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or the church of God. </a:t>
            </a:r>
          </a:p>
          <a:p>
            <a:pPr marL="0" indent="0" algn="ctr">
              <a:buNone/>
            </a:pPr>
            <a:r>
              <a:rPr lang="en-CA" sz="3200" b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33 </a:t>
            </a: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I, too, try to please everyone in everything I do.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 don’t just do what is best for me;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 do what is best for others so that many may be saved.  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 Corinthians 10:31-33 NLT</a:t>
            </a:r>
          </a:p>
          <a:p>
            <a:pPr marL="0" indent="0" algn="ctr">
              <a:buNone/>
            </a:pPr>
            <a:endParaRPr lang="en-CA" sz="32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 At the end of 1 Corinthians 10 we have Paul’s conclusion on the matter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 eating food sacrificed to idols.     </a:t>
            </a:r>
          </a:p>
          <a:p>
            <a:pPr marL="0" indent="0" algn="ctr">
              <a:buNone/>
            </a:pPr>
            <a:r>
              <a:rPr lang="en-CA" sz="32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How would you summarize his conclusion in one sentence?</a:t>
            </a:r>
            <a:endParaRPr lang="en-CA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 What key learning point or application will you take from this week’s study?  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CA" sz="32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How might this shape your walk with Jesus?</a:t>
            </a:r>
            <a:r>
              <a:rPr lang="en-CA" sz="3200" b="1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endParaRPr lang="en-CA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3293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39A5CA-6DAD-D230-25F4-BA16973CB3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505" y="697832"/>
            <a:ext cx="11161295" cy="5479131"/>
          </a:xfrm>
        </p:spPr>
        <p:txBody>
          <a:bodyPr/>
          <a:lstStyle/>
          <a:p>
            <a:pPr marL="0" indent="0" algn="ctr">
              <a:buNone/>
            </a:pPr>
            <a:endParaRPr lang="en-CA" sz="3200" b="1" u="sng" dirty="0">
              <a:solidFill>
                <a:srgbClr val="21212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b="1" u="sng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PRAYER: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Thank God, today, for the freedom we have in Him.   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Ask Him for wisdom to know when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to limit our freedom for the sake of others.    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Commit again today to do all things for His glory.   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5672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9DD86C-E224-A58B-B36D-E8A1F6341F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8284"/>
            <a:ext cx="12192000" cy="6749716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Welcome back to our series, Jesus is the Answer.     </a:t>
            </a: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During this four-week series w</a:t>
            </a: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e’re looking at 4 major themes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1 Corinthians that Paul addresses and how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Jesus provides the new perspective or answer to them.   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For week 3 we’re looking at 1 Corinthians 8-10.   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Our topic this week is about the issue of food sacrificed to idols.     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Paul reminds the Corinthians that while they were free to eat this food,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sometimes they should forego eating it out of love for others whose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conscience bothered them about eating the food.   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Like the Corinthians, God has purposed us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to enjoy living in the new freedom we have in Jesus.   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But God has also given us the power to know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when to limit our freedom for the sake of others.   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When should we limit our freedom in order </a:t>
            </a:r>
            <a:r>
              <a:rPr lang="en-CA" sz="3200" dirty="0">
                <a:solidFill>
                  <a:srgbClr val="21212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to</a:t>
            </a: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love others more than ourselves?  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How can we live in the freedom God has given us, all for his glory?   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That’s what we’ll explore in today’s study.</a:t>
            </a:r>
            <a:endParaRPr lang="en-CA" sz="32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939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960EFD-465C-8384-7C4B-4EF1601D9F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568" y="156411"/>
            <a:ext cx="11778916" cy="643689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CA" sz="3200" u="sng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3200" u="sng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If I Had a Free Day I’d …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Imagine you have a 24 period of time coming up next week </a:t>
            </a: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that is completely free of any obligations.     </a:t>
            </a: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Your calendar for that day is empty </a:t>
            </a: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and you have up to $500 to spend in any way you’d like.     </a:t>
            </a:r>
          </a:p>
          <a:p>
            <a:pPr marL="0" indent="0" algn="ctr">
              <a:buNone/>
            </a:pPr>
            <a:r>
              <a:rPr lang="en-CA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What would you do with your day?   </a:t>
            </a:r>
          </a:p>
          <a:p>
            <a:pPr marL="0" indent="0" algn="ctr">
              <a:buNone/>
            </a:pPr>
            <a:r>
              <a:rPr lang="en-C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Share your story with the group!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933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8B34EC-CD4D-DD29-7F21-EEDEA3FF0A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8230" y="1677035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CA" sz="1800" dirty="0">
              <a:solidFill>
                <a:srgbClr val="21212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Each week of this series, start your study time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with this video summary of 1 Corinthians.   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2"/>
              </a:rPr>
              <a:t>https://bibleproject.com/explore/video/1-corinthians/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3200" u="sng" dirty="0">
              <a:solidFill>
                <a:srgbClr val="0078D7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hlinkClick r:id="rId3" tooltip="https://www.youtube.com/watch?v=yiHf8klCCc4&amp;t=3s"/>
            </a:endParaRPr>
          </a:p>
          <a:p>
            <a:pPr marL="0" indent="0" algn="ctr">
              <a:buNone/>
            </a:pP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793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461DE3-75F1-D5E7-6157-B3C45F80EE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347" y="300788"/>
            <a:ext cx="11802979" cy="6268453"/>
          </a:xfrm>
        </p:spPr>
        <p:txBody>
          <a:bodyPr>
            <a:normAutofit lnSpcReduction="10000"/>
          </a:bodyPr>
          <a:lstStyle/>
          <a:p>
            <a:pPr marL="0" lvl="0" indent="0" algn="ctr">
              <a:buNone/>
            </a:pPr>
            <a:r>
              <a:rPr lang="en-CA" sz="3200" u="sng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Knowledge PUFFS up.   Love BUILDS up.</a:t>
            </a:r>
            <a:endParaRPr lang="en-CA" sz="3200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“Now about food sacrificed to idols: We know that “We all possess knowledge.” But knowledge puffs up while love builds up. </a:t>
            </a:r>
            <a:r>
              <a:rPr lang="en-CA" sz="3200" b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2 </a:t>
            </a: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Those who think they know something do not yet know as they ought to know. </a:t>
            </a:r>
            <a:r>
              <a:rPr lang="en-CA" sz="3200" b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3 </a:t>
            </a: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But whoever loves God is known by God.”   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 Corinthians 8:1-3 NIV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ctr">
              <a:buFont typeface="Calibri" panose="020F0502020204030204" pitchFamily="34" charset="0"/>
              <a:buChar char="-"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Paul opens this topic by talking about knowledge </a:t>
            </a:r>
          </a:p>
          <a:p>
            <a:pPr marL="0" lv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and comparing knowledge to love.      </a:t>
            </a:r>
          </a:p>
          <a:p>
            <a:pPr marL="0" lv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He says, “We all possess knowledge.   But knowledge puffs up ...”    </a:t>
            </a:r>
          </a:p>
          <a:p>
            <a:pPr marL="0" lvl="0" indent="0" algn="ctr">
              <a:buNone/>
            </a:pPr>
            <a:r>
              <a:rPr lang="en-CA" sz="3200" b="1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What do you think he means by this?</a:t>
            </a:r>
            <a:endParaRPr lang="en-CA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CA" sz="18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C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78998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2078A0-12EB-B844-B1D7-E0167FEBFB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410"/>
            <a:ext cx="10515600" cy="6424863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endParaRPr lang="en-CA" sz="32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ctr">
              <a:buNone/>
            </a:pPr>
            <a:endParaRPr lang="en-CA" sz="32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ctr">
              <a:buNone/>
            </a:pPr>
            <a:endParaRPr lang="en-CA" sz="3200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lvl="0" indent="0" algn="ctr">
              <a:buNone/>
            </a:pPr>
            <a:endParaRPr lang="en-CA" sz="3200" b="1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lvl="0" indent="0" algn="ctr">
              <a:buNone/>
            </a:pPr>
            <a:r>
              <a:rPr lang="en-CA" sz="32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What situations can you think of in our context today </a:t>
            </a:r>
          </a:p>
          <a:p>
            <a:pPr marL="0" lvl="0" indent="0" algn="ctr">
              <a:buNone/>
            </a:pPr>
            <a:r>
              <a:rPr lang="en-CA" sz="32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where our knowledge may get in the way of loving others?</a:t>
            </a: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</a:t>
            </a:r>
          </a:p>
          <a:p>
            <a:pPr marL="0" lv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See if you can come up with two or three examples.</a:t>
            </a:r>
            <a:endParaRPr lang="en-CA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C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6118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4F4117-53DA-21EE-C7DE-415CAEAE93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397042"/>
            <a:ext cx="12192000" cy="6220326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en-CA" sz="32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“Now regarding your question about food that has been offered to idols.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Yes, we know that “we all have knowledge” about this issue.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But while knowledge makes us feel important,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it is love that strengthens the church. </a:t>
            </a:r>
          </a:p>
          <a:p>
            <a:pPr marL="0" indent="0" algn="ctr">
              <a:buNone/>
            </a:pPr>
            <a:r>
              <a:rPr lang="en-CA" sz="3200" b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2 </a:t>
            </a: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Anyone who claims to know all the answers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doesn’t really know very much. </a:t>
            </a:r>
          </a:p>
          <a:p>
            <a:pPr marL="0" indent="0" algn="ctr">
              <a:buNone/>
            </a:pPr>
            <a:r>
              <a:rPr lang="en-CA" sz="3200" b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3 </a:t>
            </a: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But the person who loves God is the one whom God recognizes.”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CA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 Corinthians 8:1-3  NLT</a:t>
            </a:r>
            <a:endParaRPr lang="en-CA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ctr">
              <a:buFont typeface="Calibri" panose="020F0502020204030204" pitchFamily="34" charset="0"/>
              <a:buChar char="-"/>
            </a:pPr>
            <a:r>
              <a:rPr lang="en-CA" sz="32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What insights does this translation give you </a:t>
            </a:r>
          </a:p>
          <a:p>
            <a:pPr marL="0" lvl="0" indent="0" algn="ctr">
              <a:buNone/>
            </a:pPr>
            <a:r>
              <a:rPr lang="en-CA" sz="32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into what Paul was trying to communicate about knowledge and love?</a:t>
            </a:r>
            <a:endParaRPr lang="en-CA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C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2016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6078A5-F455-5E89-74F4-AB16E8CBF0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347" y="252663"/>
            <a:ext cx="11682664" cy="5924300"/>
          </a:xfrm>
        </p:spPr>
        <p:txBody>
          <a:bodyPr>
            <a:normAutofit fontScale="77500" lnSpcReduction="20000"/>
          </a:bodyPr>
          <a:lstStyle/>
          <a:p>
            <a:pPr marL="0" lvl="0" indent="0" algn="ctr">
              <a:buNone/>
            </a:pPr>
            <a:r>
              <a:rPr lang="en-CA" sz="320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ONE GOD.   ONE LORD.</a:t>
            </a:r>
            <a:endParaRPr lang="en-CA" sz="3200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CA" sz="3200" b="1" baseline="300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CA" sz="3200" b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4 </a:t>
            </a: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So then, about eating food sacrificed to idols: 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We know that “An idol is nothing at all in the world” 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and that “There is no God but one.” </a:t>
            </a:r>
          </a:p>
          <a:p>
            <a:pPr marL="0" indent="0" algn="ctr">
              <a:buNone/>
            </a:pPr>
            <a:r>
              <a:rPr lang="en-CA" sz="3200" b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5 </a:t>
            </a: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For even if there are so-called gods, whether in heaven or on earth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(as indeed there are many “gods” and many “lords”), </a:t>
            </a:r>
          </a:p>
          <a:p>
            <a:pPr marL="0" indent="0" algn="ctr">
              <a:buNone/>
            </a:pPr>
            <a:r>
              <a:rPr lang="en-CA" sz="3200" b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6 </a:t>
            </a: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yet for us there is but one God, the Father, 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from whom all things came and for whom we live;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and there is but one Lord, Jesus Christ,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through whom all things came and through whom we live.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 Corinthians 8:4-6  NIV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ctr">
              <a:buFont typeface="Calibri" panose="020F0502020204030204" pitchFamily="34" charset="0"/>
              <a:buChar char="-"/>
            </a:pPr>
            <a:r>
              <a:rPr lang="en-CA" sz="32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Why would Paul build his argument by comparing idols to God?</a:t>
            </a:r>
            <a:endParaRPr lang="en-CA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b="1" dirty="0"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ctr">
              <a:buNone/>
            </a:pPr>
            <a:endParaRPr lang="en-CA" sz="3200" dirty="0">
              <a:solidFill>
                <a:srgbClr val="21212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82206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49AF59-1E57-4FC0-475B-31654BE4D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228600"/>
            <a:ext cx="12079704" cy="6400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CA" sz="1800" b="1" baseline="300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CA" sz="1800" b="1" baseline="300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b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7 </a:t>
            </a: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But not everyone possesses this knowledge. 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Some people are still so accustomed to idols that when they eat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sacrificial food they think of it as having been sacrificed to a god, 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and since their conscience is weak, it is defiled. </a:t>
            </a:r>
          </a:p>
          <a:p>
            <a:pPr marL="0" indent="0" algn="ctr">
              <a:buNone/>
            </a:pPr>
            <a:r>
              <a:rPr lang="en-CA" sz="3200" b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8 </a:t>
            </a: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But food does not bring us near to God; </a:t>
            </a: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we are no worse if we do not eat, and no better if we do.    </a:t>
            </a:r>
          </a:p>
          <a:p>
            <a:pPr marL="0" indent="0" algn="ctr">
              <a:buNone/>
            </a:pPr>
            <a:r>
              <a:rPr lang="en-CA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 Corinthians 8:7-8 NIV</a:t>
            </a:r>
            <a:endParaRPr lang="en-C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CA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CA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ctr">
              <a:buFont typeface="Calibri" panose="020F0502020204030204" pitchFamily="34" charset="0"/>
              <a:buChar char="-"/>
            </a:pPr>
            <a:r>
              <a:rPr lang="en-CA" sz="32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How do these verses remind us that others </a:t>
            </a:r>
          </a:p>
          <a:p>
            <a:pPr marL="0" lvl="0" indent="0" algn="ctr">
              <a:buNone/>
            </a:pPr>
            <a:r>
              <a:rPr lang="en-CA" sz="32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may have different convictions than we do?</a:t>
            </a:r>
            <a:endParaRPr lang="en-CA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75184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1402</Words>
  <Application>Microsoft Macintosh PowerPoint</Application>
  <PresentationFormat>Widescreen</PresentationFormat>
  <Paragraphs>173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JESUS IS THE ANSWER</dc:title>
  <dc:creator>Jeff Austen</dc:creator>
  <cp:lastModifiedBy>Jeff Austen</cp:lastModifiedBy>
  <cp:revision>12</cp:revision>
  <dcterms:created xsi:type="dcterms:W3CDTF">2024-02-28T19:04:53Z</dcterms:created>
  <dcterms:modified xsi:type="dcterms:W3CDTF">2024-03-12T14:41:57Z</dcterms:modified>
</cp:coreProperties>
</file>