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61"/>
    <p:restoredTop sz="95827"/>
  </p:normalViewPr>
  <p:slideViewPr>
    <p:cSldViewPr snapToGrid="0">
      <p:cViewPr varScale="1">
        <p:scale>
          <a:sx n="112" d="100"/>
          <a:sy n="112" d="100"/>
        </p:scale>
        <p:origin x="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72ED-EED4-D26D-5FB4-887A43DEAC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135051-6738-8234-6EEE-E766E7B81D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A00FDB-5280-E3E1-5B8E-748297C8E3CC}"/>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DCA7096D-E155-33C0-BA87-F04779031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6C82C-9625-A098-96CA-45955CBDEC65}"/>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107681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975B0-4E2E-C5E3-5D20-D283E8F93D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F0B127-46D2-0ECD-3645-D12EF38AF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CE094-1158-ABBD-9BC8-0ED1A0C2F393}"/>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D1C0AD47-0292-849F-CE3A-F9BB6A9C9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C02EF0-72CB-9D4C-5AA8-E8C55221FCE5}"/>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196742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44636B-B255-E060-4FF9-C2F8CD4EC7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AD7CE2-F2A3-12C4-D603-3E23B96DF0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AF4CA-1CE0-7EB0-2EA0-6D5F823713A7}"/>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6131CBD6-AAF2-0325-A0AA-4436227E59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FC6F9-5DC2-3F55-5D26-662E8D4CD69B}"/>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479516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59CC6-1DE2-BAAF-0406-01960A7673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BD618E-B005-E69E-DBE0-ACEF019CE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7E51D4-6E9B-D17B-912A-01CBEC2EB2F5}"/>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B51D5B2D-4D45-E286-0627-8A6E4D540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9DAA9-1DB1-A768-F496-7E088247E780}"/>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88754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915B7-A7A5-191A-83C9-51CFCD2F14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BECBF0-42FE-F412-D653-334F7C1F5D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B3181F-EB4B-0848-08C6-F5EAA429ACB8}"/>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10A5D29D-49CE-26FF-194A-5E2CC3CDA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6CC263-B5A1-A211-78DB-2FEB20E77CCF}"/>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35737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92D68-ECAC-2CD6-0509-3565FFABCC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7ED5ED-3DC1-CC4A-1C63-51C5F228B4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B8BD0B-6E1D-B6D3-831D-DF3B8CAB22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06163B-562B-F918-5271-AAE269939D0E}"/>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6" name="Footer Placeholder 5">
            <a:extLst>
              <a:ext uri="{FF2B5EF4-FFF2-40B4-BE49-F238E27FC236}">
                <a16:creationId xmlns:a16="http://schemas.microsoft.com/office/drawing/2014/main" id="{21A3A7A0-755F-56B3-B295-822022276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A4C20-EF09-337A-FC9B-1F598E418CB2}"/>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4149306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1DD75-E4D1-989B-46FB-B3909D0969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85FA4F-97B3-DABB-4098-E2211611D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BF325-9DE9-AE4C-2E73-1D65D0FEA3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7ED90C-CB9A-A27A-DB01-14BD2EA659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BCE462-D395-412F-C044-A3E2BDF223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DF3755-E682-9BE8-632F-717A2F3E227F}"/>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8" name="Footer Placeholder 7">
            <a:extLst>
              <a:ext uri="{FF2B5EF4-FFF2-40B4-BE49-F238E27FC236}">
                <a16:creationId xmlns:a16="http://schemas.microsoft.com/office/drawing/2014/main" id="{B3ECC5EF-BCFA-C414-E9F3-0C4D7F1FA1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827223-3DCC-8217-108B-C03F0E3102D7}"/>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287712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53D0-9D45-61D3-160A-5AF2490432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70FF94-52CD-FDD4-CC9C-49F2B87C3E19}"/>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4" name="Footer Placeholder 3">
            <a:extLst>
              <a:ext uri="{FF2B5EF4-FFF2-40B4-BE49-F238E27FC236}">
                <a16:creationId xmlns:a16="http://schemas.microsoft.com/office/drawing/2014/main" id="{42583BF7-0049-C9D0-0136-90C4F25EA1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00155E-3ACA-C2D3-61CE-437136D36C5A}"/>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50095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5FED2-79BD-8F52-2435-D105EA448D11}"/>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3" name="Footer Placeholder 2">
            <a:extLst>
              <a:ext uri="{FF2B5EF4-FFF2-40B4-BE49-F238E27FC236}">
                <a16:creationId xmlns:a16="http://schemas.microsoft.com/office/drawing/2014/main" id="{175D92A3-FF56-A4BF-77D9-13DD564A6D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B1A84B-D012-8682-99DF-B066A676C1A3}"/>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363946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E652-E2B9-8FDC-83B4-17E66A919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B5A8D7-6041-560A-285A-64A3C5AA0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6FCBFF-39D6-D6DE-173B-417A7CC0CC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D71D2A-4FC4-9F87-DF84-52CF4DC96C03}"/>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6" name="Footer Placeholder 5">
            <a:extLst>
              <a:ext uri="{FF2B5EF4-FFF2-40B4-BE49-F238E27FC236}">
                <a16:creationId xmlns:a16="http://schemas.microsoft.com/office/drawing/2014/main" id="{F2CC857B-A45B-5C77-5F9B-4909E4A78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6E6911-C936-1626-2DEF-AAB19F1706BC}"/>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293040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3AA9-3A14-3447-2F8F-9CB08C29A3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3BB0C-C842-C5F5-796F-1A04F70A14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272238-ECE5-4F9A-6DCB-E7F981CB9E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FD5D3-2FC3-3ED6-7CCF-C1B3A6305FA4}"/>
              </a:ext>
            </a:extLst>
          </p:cNvPr>
          <p:cNvSpPr>
            <a:spLocks noGrp="1"/>
          </p:cNvSpPr>
          <p:nvPr>
            <p:ph type="dt" sz="half" idx="10"/>
          </p:nvPr>
        </p:nvSpPr>
        <p:spPr/>
        <p:txBody>
          <a:bodyPr/>
          <a:lstStyle/>
          <a:p>
            <a:fld id="{676C0F0F-17CD-9440-8753-B3E1C3A28A74}" type="datetimeFigureOut">
              <a:rPr lang="en-US" smtClean="0"/>
              <a:t>3/5/24</a:t>
            </a:fld>
            <a:endParaRPr lang="en-US"/>
          </a:p>
        </p:txBody>
      </p:sp>
      <p:sp>
        <p:nvSpPr>
          <p:cNvPr id="6" name="Footer Placeholder 5">
            <a:extLst>
              <a:ext uri="{FF2B5EF4-FFF2-40B4-BE49-F238E27FC236}">
                <a16:creationId xmlns:a16="http://schemas.microsoft.com/office/drawing/2014/main" id="{B2B683EE-A486-9714-BE88-E6A7AA3C4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E3923-A257-B65C-CF11-5B3BB98F38E4}"/>
              </a:ext>
            </a:extLst>
          </p:cNvPr>
          <p:cNvSpPr>
            <a:spLocks noGrp="1"/>
          </p:cNvSpPr>
          <p:nvPr>
            <p:ph type="sldNum" sz="quarter" idx="12"/>
          </p:nvPr>
        </p:nvSpPr>
        <p:spPr/>
        <p:txBody>
          <a:bodyPr/>
          <a:lstStyle/>
          <a:p>
            <a:fld id="{0385BC77-4A3B-104A-BCEB-6A612DE864EA}" type="slidenum">
              <a:rPr lang="en-US" smtClean="0"/>
              <a:t>‹#›</a:t>
            </a:fld>
            <a:endParaRPr lang="en-US"/>
          </a:p>
        </p:txBody>
      </p:sp>
    </p:spTree>
    <p:extLst>
      <p:ext uri="{BB962C8B-B14F-4D97-AF65-F5344CB8AC3E}">
        <p14:creationId xmlns:p14="http://schemas.microsoft.com/office/powerpoint/2010/main" val="179577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ECBA4F-1E7A-DBD7-2FCD-7D1B5F4D0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86C750-E6AA-F6E3-D2A9-C75671717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9ED99-A2BF-5634-D1A9-81334685A3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C0F0F-17CD-9440-8753-B3E1C3A28A74}" type="datetimeFigureOut">
              <a:rPr lang="en-US" smtClean="0"/>
              <a:t>3/5/24</a:t>
            </a:fld>
            <a:endParaRPr lang="en-US"/>
          </a:p>
        </p:txBody>
      </p:sp>
      <p:sp>
        <p:nvSpPr>
          <p:cNvPr id="5" name="Footer Placeholder 4">
            <a:extLst>
              <a:ext uri="{FF2B5EF4-FFF2-40B4-BE49-F238E27FC236}">
                <a16:creationId xmlns:a16="http://schemas.microsoft.com/office/drawing/2014/main" id="{7619CFCC-9F18-BB90-D977-C926656C5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7E6627-C50A-0CF2-0214-653E84DCFC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5BC77-4A3B-104A-BCEB-6A612DE864EA}" type="slidenum">
              <a:rPr lang="en-US" smtClean="0"/>
              <a:t>‹#›</a:t>
            </a:fld>
            <a:endParaRPr lang="en-US"/>
          </a:p>
        </p:txBody>
      </p:sp>
    </p:spTree>
    <p:extLst>
      <p:ext uri="{BB962C8B-B14F-4D97-AF65-F5344CB8AC3E}">
        <p14:creationId xmlns:p14="http://schemas.microsoft.com/office/powerpoint/2010/main" val="82366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1+Corinthians+6%3A9-11&amp;version=NIV#fen-NIV-28477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yiHf8klCCc4&amp;t=3s" TargetMode="External"/><Relationship Id="rId2" Type="http://schemas.openxmlformats.org/officeDocument/2006/relationships/hyperlink" Target="https://bibleproject.com/explore/video/1-corinthia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rowd of people walking in a city&#10;&#10;Description automatically generated">
            <a:extLst>
              <a:ext uri="{FF2B5EF4-FFF2-40B4-BE49-F238E27FC236}">
                <a16:creationId xmlns:a16="http://schemas.microsoft.com/office/drawing/2014/main" id="{45E66E2E-2564-4AED-A9F5-CDB3208189A6}"/>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66A145AA-B784-9C22-D529-AFA07B5D9FAB}"/>
              </a:ext>
            </a:extLst>
          </p:cNvPr>
          <p:cNvSpPr>
            <a:spLocks noGrp="1"/>
          </p:cNvSpPr>
          <p:nvPr>
            <p:ph type="subTitle" idx="1"/>
          </p:nvPr>
        </p:nvSpPr>
        <p:spPr>
          <a:xfrm>
            <a:off x="1524000" y="5375974"/>
            <a:ext cx="9144000" cy="1655762"/>
          </a:xfrm>
        </p:spPr>
        <p:txBody>
          <a:bodyPr/>
          <a:lstStyle/>
          <a:p>
            <a:r>
              <a:rPr lang="en-US" sz="4000" b="1" dirty="0"/>
              <a:t>YOU ARE NOT YOUR OWN</a:t>
            </a:r>
            <a:endParaRPr lang="en-US" b="1" dirty="0"/>
          </a:p>
          <a:p>
            <a:r>
              <a:rPr lang="en-US" sz="2800" b="1" dirty="0"/>
              <a:t>20240310</a:t>
            </a:r>
          </a:p>
        </p:txBody>
      </p:sp>
    </p:spTree>
    <p:extLst>
      <p:ext uri="{BB962C8B-B14F-4D97-AF65-F5344CB8AC3E}">
        <p14:creationId xmlns:p14="http://schemas.microsoft.com/office/powerpoint/2010/main" val="3092954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3B2051-B9F1-75A6-4037-303BE7B3F8C8}"/>
              </a:ext>
            </a:extLst>
          </p:cNvPr>
          <p:cNvSpPr>
            <a:spLocks noGrp="1"/>
          </p:cNvSpPr>
          <p:nvPr>
            <p:ph idx="1"/>
          </p:nvPr>
        </p:nvSpPr>
        <p:spPr>
          <a:xfrm>
            <a:off x="288758" y="397042"/>
            <a:ext cx="11658600" cy="5779921"/>
          </a:xfrm>
        </p:spPr>
        <p:txBody>
          <a:bodyPr>
            <a:normAutofit lnSpcReduction="10000"/>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LIVING PURE LIVES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3 </a:t>
            </a:r>
            <a:r>
              <a:rPr lang="en-CA" sz="3200" dirty="0">
                <a:solidFill>
                  <a:srgbClr val="000000"/>
                </a:solidFill>
                <a:effectLst/>
                <a:latin typeface="Calibri" panose="020F0502020204030204" pitchFamily="34" charset="0"/>
                <a:ea typeface="Times New Roman" panose="02020603050405020304" pitchFamily="18" charset="0"/>
              </a:rPr>
              <a:t>But among you there must not be even a hint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of sexual immorality, or of any kind of impurity,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or of greed, because these are improper for God’s holy people.   </a:t>
            </a: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Ephesians 5:3 NIV</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does it look like to live </a:t>
            </a:r>
          </a:p>
          <a:p>
            <a:pPr marL="0" lvl="0" indent="0" algn="ctr">
              <a:buNone/>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not even a “hint” of sexual immorality?   </a:t>
            </a:r>
          </a:p>
          <a:p>
            <a:pPr marL="0" lvl="0" indent="0" algn="ctr">
              <a:buNone/>
            </a:pPr>
            <a:r>
              <a:rPr lang="en-CA"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 there areas of your life that you sense </a:t>
            </a:r>
          </a:p>
          <a:p>
            <a:pPr marL="0" lvl="0" indent="0" algn="ctr">
              <a:buNone/>
            </a:pPr>
            <a:r>
              <a:rPr lang="en-CA"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God calling you to change based on this teaching?</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3023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EB5339-70C1-B3C9-6EF1-93294C8E9272}"/>
              </a:ext>
            </a:extLst>
          </p:cNvPr>
          <p:cNvSpPr>
            <a:spLocks noGrp="1"/>
          </p:cNvSpPr>
          <p:nvPr>
            <p:ph idx="1"/>
          </p:nvPr>
        </p:nvSpPr>
        <p:spPr>
          <a:xfrm>
            <a:off x="838200" y="331470"/>
            <a:ext cx="10515600" cy="6183630"/>
          </a:xfrm>
        </p:spPr>
        <p:txBody>
          <a:bodyPr>
            <a:normAutofit lnSpcReduction="10000"/>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SHOULD WE JUDGE OTHER CHRISTIANS?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1 Corinthians 5:9-13</a:t>
            </a:r>
          </a:p>
          <a:p>
            <a:pPr marL="0" indent="0" algn="ctr">
              <a:buNone/>
            </a:pPr>
            <a:endParaRPr lang="en-CA" sz="3200" dirty="0">
              <a:solidFill>
                <a:srgbClr val="212121"/>
              </a:solidFill>
              <a:latin typeface="Calibri" panose="020F0502020204030204" pitchFamily="34"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You know the idea – “We shouldn’t judge.”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Well, surprise!   Here Paul is telling us we should!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think about what he is saying here?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 is being harsh here.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Can you think of instances where we should be this harsh?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Likewise, instances where we shouldn’t be?</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212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713241-D555-8655-78D1-ED529315062F}"/>
              </a:ext>
            </a:extLst>
          </p:cNvPr>
          <p:cNvSpPr>
            <a:spLocks noGrp="1"/>
          </p:cNvSpPr>
          <p:nvPr>
            <p:ph idx="1"/>
          </p:nvPr>
        </p:nvSpPr>
        <p:spPr>
          <a:xfrm>
            <a:off x="192505" y="457200"/>
            <a:ext cx="11815011" cy="5719763"/>
          </a:xfrm>
        </p:spPr>
        <p:txBody>
          <a:bodyPr>
            <a:normAutofit fontScale="92500" lnSpcReduction="20000"/>
          </a:bodyPr>
          <a:lstStyle/>
          <a:p>
            <a:pPr marL="0" lvl="0" indent="0" algn="ctr">
              <a:buNone/>
            </a:pPr>
            <a:r>
              <a:rPr lang="en-CA" sz="3800" dirty="0">
                <a:solidFill>
                  <a:srgbClr val="212121"/>
                </a:solidFill>
                <a:latin typeface="Calibri" panose="020F0502020204030204" pitchFamily="34" charset="0"/>
                <a:ea typeface="Calibri" panose="020F0502020204030204" pitchFamily="34" charset="0"/>
                <a:cs typeface="Calibri" panose="020F0502020204030204" pitchFamily="34" charset="0"/>
              </a:rPr>
              <a:t>WASHED IN CHRIST</a:t>
            </a:r>
            <a:endParaRPr lang="en-CA" sz="3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9 </a:t>
            </a:r>
            <a:r>
              <a:rPr lang="en-CA" sz="3200" dirty="0">
                <a:solidFill>
                  <a:srgbClr val="000000"/>
                </a:solidFill>
                <a:effectLst/>
                <a:latin typeface="Calibri" panose="020F0502020204030204" pitchFamily="34" charset="0"/>
                <a:ea typeface="Times New Roman" panose="02020603050405020304" pitchFamily="18" charset="0"/>
              </a:rPr>
              <a:t>Or do you not know that wrongdoers will not inherit the kingdom of God? Do not be deceived: Neither the sexually immoral nor idolaters nor adulterers nor men who have sex with men</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u="sng" baseline="30000" dirty="0">
                <a:solidFill>
                  <a:srgbClr val="4A4A4A"/>
                </a:solidFill>
                <a:effectLst/>
                <a:latin typeface="Calibri" panose="020F0502020204030204" pitchFamily="34" charset="0"/>
                <a:ea typeface="Times New Roman" panose="02020603050405020304" pitchFamily="18" charset="0"/>
                <a:hlinkClick r:id="rId2" tooltip="See footnote a"/>
              </a:rPr>
              <a:t>a</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 </a:t>
            </a:r>
            <a:r>
              <a:rPr lang="en-CA" sz="3200" b="1" baseline="30000" dirty="0">
                <a:solidFill>
                  <a:srgbClr val="000000"/>
                </a:solidFill>
                <a:effectLst/>
                <a:latin typeface="Calibri" panose="020F0502020204030204" pitchFamily="34" charset="0"/>
                <a:ea typeface="Times New Roman" panose="02020603050405020304" pitchFamily="18" charset="0"/>
              </a:rPr>
              <a:t>10 </a:t>
            </a:r>
            <a:r>
              <a:rPr lang="en-CA" sz="3200" dirty="0">
                <a:solidFill>
                  <a:srgbClr val="000000"/>
                </a:solidFill>
                <a:effectLst/>
                <a:latin typeface="Calibri" panose="020F0502020204030204" pitchFamily="34" charset="0"/>
                <a:ea typeface="Times New Roman" panose="02020603050405020304" pitchFamily="18" charset="0"/>
              </a:rPr>
              <a:t>nor thieves nor the greedy nor drunkards nor slanderers nor swindlers will inherit the kingdom of God. </a:t>
            </a:r>
            <a:r>
              <a:rPr lang="en-CA" sz="3200" b="1" baseline="30000" dirty="0">
                <a:solidFill>
                  <a:srgbClr val="000000"/>
                </a:solidFill>
                <a:effectLst/>
                <a:latin typeface="Calibri" panose="020F0502020204030204" pitchFamily="34" charset="0"/>
                <a:ea typeface="Times New Roman" panose="02020603050405020304" pitchFamily="18" charset="0"/>
              </a:rPr>
              <a:t>11 </a:t>
            </a:r>
            <a:r>
              <a:rPr lang="en-CA" sz="3200" dirty="0">
                <a:solidFill>
                  <a:srgbClr val="000000"/>
                </a:solidFill>
                <a:effectLst/>
                <a:latin typeface="Calibri" panose="020F0502020204030204" pitchFamily="34" charset="0"/>
                <a:ea typeface="Times New Roman" panose="02020603050405020304" pitchFamily="18" charset="0"/>
              </a:rPr>
              <a:t>And that is what some of you were. But you were washed, you were sanctified, you were justified in the name of the Lord Jesus Christ and by the Spirit of our God.  1 Corinthians 6:9-11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vs. 11 we read,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“But you were washed, you were sanctified, you were justified …”</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does this verse speak to you about our new standing before God?</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37807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0EDB22-51DF-ED83-3C9E-ADDD2F0A0669}"/>
              </a:ext>
            </a:extLst>
          </p:cNvPr>
          <p:cNvSpPr>
            <a:spLocks noGrp="1"/>
          </p:cNvSpPr>
          <p:nvPr>
            <p:ph idx="1"/>
          </p:nvPr>
        </p:nvSpPr>
        <p:spPr>
          <a:xfrm>
            <a:off x="168443" y="276726"/>
            <a:ext cx="11863136" cy="6364706"/>
          </a:xfrm>
        </p:spPr>
        <p:txBody>
          <a:bodyPr>
            <a:normAutofit fontScale="92500" lnSpcReduction="10000"/>
          </a:bodyPr>
          <a:lstStyle/>
          <a:p>
            <a:pPr marL="0" lvl="0" indent="0" algn="ctr">
              <a:buNone/>
            </a:pPr>
            <a:r>
              <a:rPr lang="en-CA" sz="3500" dirty="0">
                <a:solidFill>
                  <a:srgbClr val="212121"/>
                </a:solidFill>
                <a:latin typeface="Calibri" panose="020F0502020204030204" pitchFamily="34" charset="0"/>
                <a:ea typeface="Calibri" panose="020F0502020204030204" pitchFamily="34" charset="0"/>
                <a:cs typeface="Calibri" panose="020F0502020204030204" pitchFamily="34" charset="0"/>
              </a:rPr>
              <a:t>DEVOTED TO THE LORD</a:t>
            </a:r>
            <a:endParaRPr lang="en-CA" sz="3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1800"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 would like you to be free from concern …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that you may live in a right way in undivided devotion to the Lord.” </a:t>
            </a: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1 Corinthians 7:32,35 </a:t>
            </a:r>
            <a:r>
              <a:rPr lang="en-CA" sz="2400" dirty="0">
                <a:solidFill>
                  <a:srgbClr val="000000"/>
                </a:solidFill>
                <a:effectLst/>
                <a:latin typeface="Calibri" panose="020F0502020204030204" pitchFamily="34" charset="0"/>
                <a:ea typeface="Times New Roman" panose="02020603050405020304" pitchFamily="18" charset="0"/>
              </a:rPr>
              <a:t>NIV</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1 Corinthians 7, Paul gives a variety of thoughts around sexual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relations in marriage and changing marital status.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Paul’s overarching concern here is that the Corinthians would live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undivided devotion to the Lord.”    </a:t>
            </a:r>
          </a:p>
          <a:p>
            <a:pPr marL="0" lvl="0" indent="0" algn="ctr">
              <a:buNone/>
            </a:pPr>
            <a:endPar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do these verses help you summarize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Paul’s teachings in 1 Corinthians 7?</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77505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39A5CA-6DAD-D230-25F4-BA16973CB3A7}"/>
              </a:ext>
            </a:extLst>
          </p:cNvPr>
          <p:cNvSpPr>
            <a:spLocks noGrp="1"/>
          </p:cNvSpPr>
          <p:nvPr>
            <p:ph idx="1"/>
          </p:nvPr>
        </p:nvSpPr>
        <p:spPr>
          <a:xfrm>
            <a:off x="192505" y="697832"/>
            <a:ext cx="11161295" cy="5479131"/>
          </a:xfrm>
        </p:spPr>
        <p:txBody>
          <a:bodyPr/>
          <a:lstStyle/>
          <a:p>
            <a:pPr marL="0" indent="0" algn="ctr">
              <a:buNone/>
            </a:pPr>
            <a:endParaRPr lang="en-CA" sz="3200" b="1"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b="1"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kern="0" dirty="0">
                <a:solidFill>
                  <a:srgbClr val="212121"/>
                </a:solidFill>
                <a:effectLst/>
                <a:latin typeface="Calibri" panose="020F0502020204030204" pitchFamily="34" charset="0"/>
                <a:ea typeface="Times New Roman" panose="02020603050405020304" pitchFamily="18" charset="0"/>
              </a:rPr>
              <a:t>Spend some time thanking God for his design for our sexuality.    </a:t>
            </a:r>
          </a:p>
          <a:p>
            <a:pPr marL="0" indent="0" algn="ctr">
              <a:buNone/>
            </a:pPr>
            <a:r>
              <a:rPr lang="en-CA" sz="3200" kern="0" dirty="0">
                <a:solidFill>
                  <a:srgbClr val="212121"/>
                </a:solidFill>
                <a:effectLst/>
                <a:latin typeface="Calibri" panose="020F0502020204030204" pitchFamily="34" charset="0"/>
                <a:ea typeface="Times New Roman" panose="02020603050405020304" pitchFamily="18" charset="0"/>
              </a:rPr>
              <a:t>Ask Him to work in our church to help us live lives </a:t>
            </a:r>
          </a:p>
          <a:p>
            <a:pPr marL="0" indent="0" algn="ctr">
              <a:buNone/>
            </a:pPr>
            <a:r>
              <a:rPr lang="en-CA" sz="3200" kern="0" dirty="0">
                <a:solidFill>
                  <a:srgbClr val="212121"/>
                </a:solidFill>
                <a:effectLst/>
                <a:latin typeface="Calibri" panose="020F0502020204030204" pitchFamily="34" charset="0"/>
                <a:ea typeface="Times New Roman" panose="02020603050405020304" pitchFamily="18" charset="0"/>
              </a:rPr>
              <a:t>that are honouring to Him sexually.</a:t>
            </a:r>
            <a:endParaRPr lang="en-US" sz="3200" dirty="0"/>
          </a:p>
        </p:txBody>
      </p:sp>
    </p:spTree>
    <p:extLst>
      <p:ext uri="{BB962C8B-B14F-4D97-AF65-F5344CB8AC3E}">
        <p14:creationId xmlns:p14="http://schemas.microsoft.com/office/powerpoint/2010/main" val="191567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9DD86C-E224-A58B-B36D-E8A1F6341F61}"/>
              </a:ext>
            </a:extLst>
          </p:cNvPr>
          <p:cNvSpPr>
            <a:spLocks noGrp="1"/>
          </p:cNvSpPr>
          <p:nvPr>
            <p:ph idx="1"/>
          </p:nvPr>
        </p:nvSpPr>
        <p:spPr>
          <a:xfrm>
            <a:off x="0" y="108284"/>
            <a:ext cx="12192000" cy="6749716"/>
          </a:xfrm>
        </p:spPr>
        <p:txBody>
          <a:bodyPr>
            <a:normAutofit fontScale="85000" lnSpcReduction="20000"/>
          </a:bodyPr>
          <a:lstStyle/>
          <a:p>
            <a:pPr marL="0" indent="0" algn="ctr">
              <a:buNone/>
            </a:pP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Welcome back to our series, Jesus is the Answer.     </a:t>
            </a:r>
          </a:p>
          <a:p>
            <a:pPr marL="0" indent="0" algn="ctr">
              <a:buNone/>
            </a:pPr>
            <a:r>
              <a:rPr lang="en-CA" sz="3200" dirty="0">
                <a:effectLst/>
                <a:latin typeface="Calibri" panose="020F0502020204030204" pitchFamily="34" charset="0"/>
                <a:ea typeface="Times New Roman" panose="02020603050405020304" pitchFamily="18" charset="0"/>
              </a:rPr>
              <a:t>During this four-week series w</a:t>
            </a:r>
            <a:r>
              <a:rPr lang="en-CA" sz="3200" dirty="0">
                <a:solidFill>
                  <a:srgbClr val="212121"/>
                </a:solidFill>
                <a:effectLst/>
                <a:latin typeface="Calibri" panose="020F0502020204030204" pitchFamily="34" charset="0"/>
                <a:ea typeface="Times New Roman" panose="02020603050405020304" pitchFamily="18" charset="0"/>
              </a:rPr>
              <a:t>e’re looking at 4 major themes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in 1 Corinthians that Paul addresses and how Jesus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provides the new perspective or answer to them.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Our chapters for week 2 are 1 Corinthians 5-7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and  our theme is sexuality.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Key verses for this week are 1 Corinthians 6:19-20,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Do you not know that your bodies are temples of the Holy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who is in you, whom you have received from God?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You are not your own; you were bought at a price.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Therefore honor God with your bodies.”</a:t>
            </a:r>
            <a:r>
              <a:rPr lang="en-CA" sz="3200" dirty="0">
                <a:solidFill>
                  <a:srgbClr val="212121"/>
                </a:solidFill>
                <a:effectLst/>
                <a:latin typeface="Calibri" panose="020F0502020204030204" pitchFamily="34" charset="0"/>
                <a:ea typeface="Times New Roman" panose="02020603050405020304" pitchFamily="18" charset="0"/>
              </a:rPr>
              <a:t>  NIV.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When it comes to our sexuality, as followers of Jesus,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Paul wanted us to know – you are not your own.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You have been bought with a price.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Let’s explore this theme together in group.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09939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60EFD-465C-8384-7C4B-4EF1601D9FCB}"/>
              </a:ext>
            </a:extLst>
          </p:cNvPr>
          <p:cNvSpPr>
            <a:spLocks noGrp="1"/>
          </p:cNvSpPr>
          <p:nvPr>
            <p:ph idx="1"/>
          </p:nvPr>
        </p:nvSpPr>
        <p:spPr>
          <a:xfrm>
            <a:off x="216568" y="156411"/>
            <a:ext cx="11778916" cy="6436894"/>
          </a:xfrm>
        </p:spPr>
        <p:txBody>
          <a:bodyPr>
            <a:normAutofit/>
          </a:bodyPr>
          <a:lstStyle/>
          <a:p>
            <a:pPr marL="0" indent="0" algn="ctr">
              <a:buNone/>
            </a:pPr>
            <a:endParaRPr lang="en-CA" sz="3200" u="sng" dirty="0">
              <a:effectLst/>
              <a:latin typeface="Calibri" panose="020F0502020204030204" pitchFamily="34" charset="0"/>
              <a:ea typeface="Times New Roman" panose="02020603050405020304" pitchFamily="18" charset="0"/>
            </a:endParaRPr>
          </a:p>
          <a:p>
            <a:pPr marL="0" indent="0" algn="ctr">
              <a:buNone/>
            </a:pPr>
            <a:endParaRPr lang="en-CA" sz="3200" u="sng" dirty="0">
              <a:latin typeface="Calibri" panose="020F0502020204030204" pitchFamily="34" charset="0"/>
              <a:ea typeface="Times New Roman" panose="02020603050405020304" pitchFamily="18" charset="0"/>
            </a:endParaRPr>
          </a:p>
          <a:p>
            <a:pPr marL="0" indent="0" algn="ctr">
              <a:buNone/>
            </a:pPr>
            <a:endParaRPr lang="en-CA" sz="3200" u="sng" dirty="0">
              <a:effectLst/>
              <a:latin typeface="Calibri" panose="020F0502020204030204" pitchFamily="34" charset="0"/>
              <a:ea typeface="Times New Roman" panose="02020603050405020304" pitchFamily="18" charset="0"/>
            </a:endParaRPr>
          </a:p>
          <a:p>
            <a:pPr marL="0" indent="0" algn="ctr">
              <a:buNone/>
            </a:pPr>
            <a:r>
              <a:rPr lang="en-CA" sz="3200" u="sng" dirty="0">
                <a:effectLst/>
                <a:latin typeface="Calibri" panose="020F0502020204030204" pitchFamily="34" charset="0"/>
                <a:ea typeface="Times New Roman" panose="02020603050405020304" pitchFamily="18" charset="0"/>
              </a:rPr>
              <a:t>Sex and My Family Story</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What was your family upbring like when it came to talking about sex?    </a:t>
            </a:r>
          </a:p>
          <a:p>
            <a:pPr marL="0" indent="0" algn="ctr">
              <a:buNone/>
            </a:pPr>
            <a:r>
              <a:rPr lang="en-CA" sz="3200" dirty="0">
                <a:effectLst/>
                <a:latin typeface="Calibri" panose="020F0502020204030204" pitchFamily="34" charset="0"/>
                <a:ea typeface="Times New Roman" panose="02020603050405020304" pitchFamily="18" charset="0"/>
              </a:rPr>
              <a:t>Was your family open to talking about issues of sexuality, </a:t>
            </a:r>
          </a:p>
          <a:p>
            <a:pPr marL="0" indent="0" algn="ctr">
              <a:buNone/>
            </a:pPr>
            <a:r>
              <a:rPr lang="en-CA" sz="3200" dirty="0">
                <a:effectLst/>
                <a:latin typeface="Calibri" panose="020F0502020204030204" pitchFamily="34" charset="0"/>
                <a:ea typeface="Times New Roman" panose="02020603050405020304" pitchFamily="18" charset="0"/>
              </a:rPr>
              <a:t>or was sex more of a taboo subject in your family?     </a:t>
            </a:r>
          </a:p>
          <a:p>
            <a:pPr marL="0" indent="0" algn="ctr">
              <a:buNone/>
            </a:pPr>
            <a:r>
              <a:rPr lang="en-CA" sz="3200" b="1" dirty="0">
                <a:effectLst/>
                <a:latin typeface="Calibri" panose="020F0502020204030204" pitchFamily="34" charset="0"/>
                <a:ea typeface="Times New Roman" panose="02020603050405020304" pitchFamily="18" charset="0"/>
              </a:rPr>
              <a:t>Share your story with the group.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4793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8B34EC-CD4D-DD29-7F21-EEDEA3FF0AD8}"/>
              </a:ext>
            </a:extLst>
          </p:cNvPr>
          <p:cNvSpPr>
            <a:spLocks noGrp="1"/>
          </p:cNvSpPr>
          <p:nvPr>
            <p:ph idx="1"/>
          </p:nvPr>
        </p:nvSpPr>
        <p:spPr>
          <a:xfrm>
            <a:off x="1078230" y="1677035"/>
            <a:ext cx="10515600" cy="4351338"/>
          </a:xfrm>
        </p:spPr>
        <p:txBody>
          <a:bodyPr/>
          <a:lstStyle/>
          <a:p>
            <a:pPr marL="0" indent="0">
              <a:buNone/>
            </a:pPr>
            <a:endParaRPr lang="en-CA" sz="18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Each week of this series, start your study time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with this video summary of 1 Corinthians.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u="sng" dirty="0">
                <a:solidFill>
                  <a:srgbClr val="0563C1"/>
                </a:solidFill>
                <a:effectLst/>
                <a:latin typeface="Calibri" panose="020F0502020204030204" pitchFamily="34" charset="0"/>
                <a:ea typeface="Times New Roman" panose="02020603050405020304" pitchFamily="18" charset="0"/>
                <a:hlinkClick r:id="rId2"/>
              </a:rPr>
              <a:t>https://bibleproject.com/explore/video/1-corinthians/</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u="sng" dirty="0">
              <a:solidFill>
                <a:srgbClr val="0078D7"/>
              </a:solidFill>
              <a:effectLst/>
              <a:latin typeface="Calibri" panose="020F0502020204030204" pitchFamily="34" charset="0"/>
              <a:ea typeface="Times New Roman" panose="02020603050405020304" pitchFamily="18" charset="0"/>
              <a:hlinkClick r:id="rId3" tooltip="https://www.youtube.com/watch?v=yiHf8klCCc4&amp;t=3s"/>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4879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461DE3-75F1-D5E7-6157-B3C45F80EE1E}"/>
              </a:ext>
            </a:extLst>
          </p:cNvPr>
          <p:cNvSpPr>
            <a:spLocks noGrp="1"/>
          </p:cNvSpPr>
          <p:nvPr>
            <p:ph idx="1"/>
          </p:nvPr>
        </p:nvSpPr>
        <p:spPr>
          <a:xfrm>
            <a:off x="132347" y="300788"/>
            <a:ext cx="11802979" cy="6268453"/>
          </a:xfrm>
        </p:spPr>
        <p:txBody>
          <a:bodyPr>
            <a:normAutofit/>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Our basis for sexual integrity – YOU ARE NOT YOUR OWN.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19 </a:t>
            </a:r>
            <a:r>
              <a:rPr lang="en-CA" sz="3200" dirty="0">
                <a:solidFill>
                  <a:srgbClr val="000000"/>
                </a:solidFill>
                <a:effectLst/>
                <a:latin typeface="Calibri" panose="020F0502020204030204" pitchFamily="34" charset="0"/>
                <a:ea typeface="Times New Roman" panose="02020603050405020304" pitchFamily="18" charset="0"/>
              </a:rPr>
              <a:t>Do you not know that your bodies are temples of the Holy Spirit, who is in you, whom you have received from God? You are not your own; </a:t>
            </a:r>
            <a:r>
              <a:rPr lang="en-CA" sz="3200" b="1" baseline="30000" dirty="0">
                <a:solidFill>
                  <a:srgbClr val="000000"/>
                </a:solidFill>
                <a:effectLst/>
                <a:latin typeface="Calibri" panose="020F0502020204030204" pitchFamily="34" charset="0"/>
                <a:ea typeface="Times New Roman" panose="02020603050405020304" pitchFamily="18" charset="0"/>
              </a:rPr>
              <a:t>20 </a:t>
            </a:r>
            <a:r>
              <a:rPr lang="en-CA" sz="3200" dirty="0">
                <a:solidFill>
                  <a:srgbClr val="000000"/>
                </a:solidFill>
                <a:effectLst/>
                <a:latin typeface="Calibri" panose="020F0502020204030204" pitchFamily="34" charset="0"/>
                <a:ea typeface="Times New Roman" panose="02020603050405020304" pitchFamily="18" charset="0"/>
              </a:rPr>
              <a:t>you were bought at a price. Therefore honor God with your bodies.  1 Corinthians 6:19-20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his letter, Paul used these verses </a:t>
            </a:r>
          </a:p>
          <a:p>
            <a:pPr marL="0" lvl="0" indent="0" algn="ctr">
              <a:buNone/>
            </a:pPr>
            <a:r>
              <a:rPr lang="en-CA" sz="3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build a sexual ethic for the Corinthians.    </a:t>
            </a:r>
          </a:p>
          <a:p>
            <a:pPr marL="0" lvl="0" indent="0" algn="ctr">
              <a:buNone/>
            </a:pPr>
            <a:r>
              <a:rPr lang="en-CA"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teachings in these verses can we use </a:t>
            </a:r>
          </a:p>
          <a:p>
            <a:pPr marL="0" lvl="0" indent="0" algn="ctr">
              <a:buNone/>
            </a:pPr>
            <a:r>
              <a:rPr lang="en-CA" sz="3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build a sexual ethic today?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5789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2078A0-12EB-B844-B1D7-E0167FEBFB43}"/>
              </a:ext>
            </a:extLst>
          </p:cNvPr>
          <p:cNvSpPr>
            <a:spLocks noGrp="1"/>
          </p:cNvSpPr>
          <p:nvPr>
            <p:ph idx="1"/>
          </p:nvPr>
        </p:nvSpPr>
        <p:spPr>
          <a:xfrm>
            <a:off x="838200" y="156410"/>
            <a:ext cx="10515600" cy="6424863"/>
          </a:xfrm>
        </p:spPr>
        <p:txBody>
          <a:bodyPr>
            <a:normAutofit/>
          </a:bodyPr>
          <a:lstStyle/>
          <a:p>
            <a:pPr marL="0" lvl="0" indent="0" algn="ctr">
              <a:buNone/>
            </a:pPr>
            <a:endParaRPr lang="en-CA"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endParaRPr lang="en-CA" sz="3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RESPONSE TO SEXUAL IMMORALITY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Paul uses the term “sexual immorality”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several times in 1 Corinthians 5-7.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Clearly the biblical authors had a sexual ethic.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would you include under sexual immorality?</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3061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4F4117-53DA-21EE-C7DE-415CAEAE9361}"/>
              </a:ext>
            </a:extLst>
          </p:cNvPr>
          <p:cNvSpPr>
            <a:spLocks noGrp="1"/>
          </p:cNvSpPr>
          <p:nvPr>
            <p:ph idx="1"/>
          </p:nvPr>
        </p:nvSpPr>
        <p:spPr>
          <a:xfrm>
            <a:off x="0" y="397042"/>
            <a:ext cx="12192000" cy="6220326"/>
          </a:xfrm>
        </p:spPr>
        <p:txBody>
          <a:bodyPr>
            <a:normAutofit fontScale="85000" lnSpcReduction="20000"/>
          </a:bodyPr>
          <a:lstStyle/>
          <a:p>
            <a:pPr marL="0" lvl="0" indent="0" algn="ctr">
              <a:buNone/>
            </a:pPr>
            <a:r>
              <a:rPr lang="en-CA" sz="38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OUR RESPONSE TO SEXUAL IMMORALITY</a:t>
            </a:r>
          </a:p>
          <a:p>
            <a:pPr marL="0" lvl="0" indent="0" algn="ctr">
              <a:buNone/>
            </a:pPr>
            <a:endPar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Here are some common objections to God’s sexual ethic.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Imagine you are talking with a follower of Jesus </a:t>
            </a:r>
          </a:p>
          <a:p>
            <a:pPr marL="0" lvl="0" indent="0" algn="ctr">
              <a:buNone/>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who brings up one or more of these objections.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might you respond to these objections?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Are there any others you would add?</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0" algn="ctr">
              <a:buNone/>
            </a:pPr>
            <a:r>
              <a:rPr lang="en-CA" sz="3200" dirty="0">
                <a:solidFill>
                  <a:srgbClr val="212121"/>
                </a:solidFill>
                <a:effectLst/>
                <a:latin typeface="Calibri" panose="020F0502020204030204" pitchFamily="34" charset="0"/>
                <a:ea typeface="Times New Roman" panose="02020603050405020304" pitchFamily="18" charset="0"/>
              </a:rPr>
              <a:t>Objections</a:t>
            </a:r>
            <a:endParaRPr lang="en-CA" sz="3200" dirty="0">
              <a:effectLst/>
              <a:latin typeface="Times New Roman" panose="02020603050405020304" pitchFamily="18" charset="0"/>
              <a:ea typeface="Times New Roman" panose="02020603050405020304" pitchFamily="18" charset="0"/>
            </a:endParaRPr>
          </a:p>
          <a:p>
            <a:pPr marL="342900" lvl="0" indent="-342900">
              <a:buFont typeface="+mj-lt"/>
              <a:buAutoNum type="arabicParenR"/>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Sex outside of marriage is alright as long as we love each other.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Times have changed.    </a:t>
            </a:r>
          </a:p>
          <a:p>
            <a:pPr marL="0" lvl="0" indent="0">
              <a:buNone/>
            </a:pPr>
            <a:r>
              <a:rPr lang="en-CA" sz="3200" dirty="0">
                <a:solidFill>
                  <a:srgbClr val="212121"/>
                </a:solidFill>
                <a:latin typeface="Calibri" panose="020F0502020204030204" pitchFamily="34" charset="0"/>
                <a:ea typeface="Calibri" panose="020F0502020204030204" pitchFamily="34" charset="0"/>
                <a:cs typeface="Calibri" panose="020F0502020204030204" pitchFamily="34" charset="0"/>
              </a:rPr>
              <a:t>	</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was wrong in biblical times is no longer considered a sin.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We’re married in God’s eyes.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 can still have a good relationship with God because God understands.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1620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078A5-F455-5E89-74F4-AB16E8CBF0B6}"/>
              </a:ext>
            </a:extLst>
          </p:cNvPr>
          <p:cNvSpPr>
            <a:spLocks noGrp="1"/>
          </p:cNvSpPr>
          <p:nvPr>
            <p:ph idx="1"/>
          </p:nvPr>
        </p:nvSpPr>
        <p:spPr>
          <a:xfrm>
            <a:off x="132347" y="252663"/>
            <a:ext cx="11682664" cy="5924300"/>
          </a:xfrm>
        </p:spPr>
        <p:txBody>
          <a:bodyPr>
            <a:normAutofit/>
          </a:bodyPr>
          <a:lstStyle/>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OUR RESPONSE TO SEXUAL IMMORALITY</a:t>
            </a:r>
          </a:p>
          <a:p>
            <a:pPr marL="0" lvl="0" indent="0" algn="ctr">
              <a:buNone/>
            </a:pPr>
            <a:endParaRPr lang="en-CA" sz="3200"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18 </a:t>
            </a:r>
            <a:r>
              <a:rPr lang="en-CA" sz="3200" dirty="0">
                <a:solidFill>
                  <a:srgbClr val="000000"/>
                </a:solidFill>
                <a:effectLst/>
                <a:latin typeface="Calibri" panose="020F0502020204030204" pitchFamily="34" charset="0"/>
                <a:ea typeface="Times New Roman" panose="02020603050405020304" pitchFamily="18" charset="0"/>
              </a:rPr>
              <a:t>Flee from sexual immorality.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All other sins a person commits are outside the body,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but whoever sins sexually, sins against their own body.   </a:t>
            </a: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1 Corinthians 6:18 NIV</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“Flee from sexual immorality”.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think this looks like for us today as followers of Jesus?</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b="1"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lv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822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49AF59-1E57-4FC0-475B-31654BE4D863}"/>
              </a:ext>
            </a:extLst>
          </p:cNvPr>
          <p:cNvSpPr>
            <a:spLocks noGrp="1"/>
          </p:cNvSpPr>
          <p:nvPr>
            <p:ph idx="1"/>
          </p:nvPr>
        </p:nvSpPr>
        <p:spPr>
          <a:xfrm>
            <a:off x="1" y="228600"/>
            <a:ext cx="12079704" cy="6400800"/>
          </a:xfrm>
        </p:spPr>
        <p:txBody>
          <a:bodyPr>
            <a:normAutofit fontScale="85000" lnSpcReduction="20000"/>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Sexuality is God’s design.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He alone can define the parameters for its use.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 Bible is clear that sex was created to be enjoyed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between one man and one woman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who are in a covenant marriage until one of them dies (Matthew 19:6).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Sexuality is His sacred wedding gift to human beings.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Any expression of it outside those parameters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constitutes an abuse of God’s gift.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Adultery, premarital sex, pornography, and homosexual relations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are all contrary to God’s design.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That makes those things sinful.    </a:t>
            </a:r>
            <a:endParaRPr lang="en-CA" sz="3200" dirty="0">
              <a:latin typeface="Times New Roman" panose="02020603050405020304" pitchFamily="18" charset="0"/>
              <a:ea typeface="Times New Roman" panose="02020603050405020304" pitchFamily="18" charset="0"/>
            </a:endParaRPr>
          </a:p>
          <a:p>
            <a:pPr marL="0" indent="0" algn="ctr">
              <a:buNone/>
            </a:pPr>
            <a:r>
              <a:rPr lang="en-CA" sz="2400" dirty="0">
                <a:solidFill>
                  <a:srgbClr val="000000"/>
                </a:solidFill>
                <a:effectLst/>
                <a:latin typeface="Calibri" panose="020F0502020204030204" pitchFamily="34" charset="0"/>
                <a:ea typeface="Times New Roman" panose="02020603050405020304" pitchFamily="18" charset="0"/>
              </a:rPr>
              <a:t>Got Questions:   </a:t>
            </a:r>
            <a:r>
              <a:rPr lang="en-CA" sz="2400" u="sng" dirty="0">
                <a:solidFill>
                  <a:srgbClr val="000000"/>
                </a:solidFill>
                <a:effectLst/>
                <a:latin typeface="Calibri" panose="020F0502020204030204" pitchFamily="34" charset="0"/>
                <a:ea typeface="Times New Roman" panose="02020603050405020304" pitchFamily="18" charset="0"/>
              </a:rPr>
              <a:t>What is Sexual Immorality?</a:t>
            </a:r>
            <a:endParaRPr lang="en-CA" sz="2400" dirty="0">
              <a:effectLst/>
              <a:latin typeface="Times New Roman" panose="02020603050405020304" pitchFamily="18" charset="0"/>
              <a:ea typeface="Times New Roman" panose="02020603050405020304" pitchFamily="18" charset="0"/>
            </a:endParaRPr>
          </a:p>
          <a:p>
            <a:pPr marL="0" indent="0" algn="ctr">
              <a:buNone/>
            </a:pPr>
            <a:endParaRPr lang="en-CA" sz="24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think of this quote?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Do you agree with it?   Is there anything you would change in it?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37518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1077</Words>
  <Application>Microsoft Macintosh PowerPoint</Application>
  <PresentationFormat>Widescreen</PresentationFormat>
  <Paragraphs>139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IS THE ANSWER</dc:title>
  <dc:creator>Jeff Austen</dc:creator>
  <cp:lastModifiedBy>Jeff Austen</cp:lastModifiedBy>
  <cp:revision>9</cp:revision>
  <dcterms:created xsi:type="dcterms:W3CDTF">2024-02-28T19:04:53Z</dcterms:created>
  <dcterms:modified xsi:type="dcterms:W3CDTF">2024-03-05T17:15:55Z</dcterms:modified>
</cp:coreProperties>
</file>