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67"/>
    <p:restoredTop sz="95827"/>
  </p:normalViewPr>
  <p:slideViewPr>
    <p:cSldViewPr snapToGrid="0">
      <p:cViewPr varScale="1">
        <p:scale>
          <a:sx n="139" d="100"/>
          <a:sy n="139" d="100"/>
        </p:scale>
        <p:origin x="200"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E72ED-EED4-D26D-5FB4-887A43DEAC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135051-6738-8234-6EEE-E766E7B81D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6A00FDB-5280-E3E1-5B8E-748297C8E3CC}"/>
              </a:ext>
            </a:extLst>
          </p:cNvPr>
          <p:cNvSpPr>
            <a:spLocks noGrp="1"/>
          </p:cNvSpPr>
          <p:nvPr>
            <p:ph type="dt" sz="half" idx="10"/>
          </p:nvPr>
        </p:nvSpPr>
        <p:spPr/>
        <p:txBody>
          <a:bodyPr/>
          <a:lstStyle/>
          <a:p>
            <a:fld id="{676C0F0F-17CD-9440-8753-B3E1C3A28A74}" type="datetimeFigureOut">
              <a:rPr lang="en-US" smtClean="0"/>
              <a:t>2/29/24</a:t>
            </a:fld>
            <a:endParaRPr lang="en-US"/>
          </a:p>
        </p:txBody>
      </p:sp>
      <p:sp>
        <p:nvSpPr>
          <p:cNvPr id="5" name="Footer Placeholder 4">
            <a:extLst>
              <a:ext uri="{FF2B5EF4-FFF2-40B4-BE49-F238E27FC236}">
                <a16:creationId xmlns:a16="http://schemas.microsoft.com/office/drawing/2014/main" id="{DCA7096D-E155-33C0-BA87-F047790317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26C82C-9625-A098-96CA-45955CBDEC65}"/>
              </a:ext>
            </a:extLst>
          </p:cNvPr>
          <p:cNvSpPr>
            <a:spLocks noGrp="1"/>
          </p:cNvSpPr>
          <p:nvPr>
            <p:ph type="sldNum" sz="quarter" idx="12"/>
          </p:nvPr>
        </p:nvSpPr>
        <p:spPr/>
        <p:txBody>
          <a:bodyPr/>
          <a:lstStyle/>
          <a:p>
            <a:fld id="{0385BC77-4A3B-104A-BCEB-6A612DE864EA}" type="slidenum">
              <a:rPr lang="en-US" smtClean="0"/>
              <a:t>‹#›</a:t>
            </a:fld>
            <a:endParaRPr lang="en-US"/>
          </a:p>
        </p:txBody>
      </p:sp>
    </p:spTree>
    <p:extLst>
      <p:ext uri="{BB962C8B-B14F-4D97-AF65-F5344CB8AC3E}">
        <p14:creationId xmlns:p14="http://schemas.microsoft.com/office/powerpoint/2010/main" val="1107681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975B0-4E2E-C5E3-5D20-D283E8F93D7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F0B127-46D2-0ECD-3645-D12EF38AFA8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7CE094-1158-ABBD-9BC8-0ED1A0C2F393}"/>
              </a:ext>
            </a:extLst>
          </p:cNvPr>
          <p:cNvSpPr>
            <a:spLocks noGrp="1"/>
          </p:cNvSpPr>
          <p:nvPr>
            <p:ph type="dt" sz="half" idx="10"/>
          </p:nvPr>
        </p:nvSpPr>
        <p:spPr/>
        <p:txBody>
          <a:bodyPr/>
          <a:lstStyle/>
          <a:p>
            <a:fld id="{676C0F0F-17CD-9440-8753-B3E1C3A28A74}" type="datetimeFigureOut">
              <a:rPr lang="en-US" smtClean="0"/>
              <a:t>2/29/24</a:t>
            </a:fld>
            <a:endParaRPr lang="en-US"/>
          </a:p>
        </p:txBody>
      </p:sp>
      <p:sp>
        <p:nvSpPr>
          <p:cNvPr id="5" name="Footer Placeholder 4">
            <a:extLst>
              <a:ext uri="{FF2B5EF4-FFF2-40B4-BE49-F238E27FC236}">
                <a16:creationId xmlns:a16="http://schemas.microsoft.com/office/drawing/2014/main" id="{D1C0AD47-0292-849F-CE3A-F9BB6A9C9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C02EF0-72CB-9D4C-5AA8-E8C55221FCE5}"/>
              </a:ext>
            </a:extLst>
          </p:cNvPr>
          <p:cNvSpPr>
            <a:spLocks noGrp="1"/>
          </p:cNvSpPr>
          <p:nvPr>
            <p:ph type="sldNum" sz="quarter" idx="12"/>
          </p:nvPr>
        </p:nvSpPr>
        <p:spPr/>
        <p:txBody>
          <a:bodyPr/>
          <a:lstStyle/>
          <a:p>
            <a:fld id="{0385BC77-4A3B-104A-BCEB-6A612DE864EA}" type="slidenum">
              <a:rPr lang="en-US" smtClean="0"/>
              <a:t>‹#›</a:t>
            </a:fld>
            <a:endParaRPr lang="en-US"/>
          </a:p>
        </p:txBody>
      </p:sp>
    </p:spTree>
    <p:extLst>
      <p:ext uri="{BB962C8B-B14F-4D97-AF65-F5344CB8AC3E}">
        <p14:creationId xmlns:p14="http://schemas.microsoft.com/office/powerpoint/2010/main" val="3196742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44636B-B255-E060-4FF9-C2F8CD4EC7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BAD7CE2-F2A3-12C4-D603-3E23B96DF0B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AAF4CA-1CE0-7EB0-2EA0-6D5F823713A7}"/>
              </a:ext>
            </a:extLst>
          </p:cNvPr>
          <p:cNvSpPr>
            <a:spLocks noGrp="1"/>
          </p:cNvSpPr>
          <p:nvPr>
            <p:ph type="dt" sz="half" idx="10"/>
          </p:nvPr>
        </p:nvSpPr>
        <p:spPr/>
        <p:txBody>
          <a:bodyPr/>
          <a:lstStyle/>
          <a:p>
            <a:fld id="{676C0F0F-17CD-9440-8753-B3E1C3A28A74}" type="datetimeFigureOut">
              <a:rPr lang="en-US" smtClean="0"/>
              <a:t>2/29/24</a:t>
            </a:fld>
            <a:endParaRPr lang="en-US"/>
          </a:p>
        </p:txBody>
      </p:sp>
      <p:sp>
        <p:nvSpPr>
          <p:cNvPr id="5" name="Footer Placeholder 4">
            <a:extLst>
              <a:ext uri="{FF2B5EF4-FFF2-40B4-BE49-F238E27FC236}">
                <a16:creationId xmlns:a16="http://schemas.microsoft.com/office/drawing/2014/main" id="{6131CBD6-AAF2-0325-A0AA-4436227E59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9FC6F9-5DC2-3F55-5D26-662E8D4CD69B}"/>
              </a:ext>
            </a:extLst>
          </p:cNvPr>
          <p:cNvSpPr>
            <a:spLocks noGrp="1"/>
          </p:cNvSpPr>
          <p:nvPr>
            <p:ph type="sldNum" sz="quarter" idx="12"/>
          </p:nvPr>
        </p:nvSpPr>
        <p:spPr/>
        <p:txBody>
          <a:bodyPr/>
          <a:lstStyle/>
          <a:p>
            <a:fld id="{0385BC77-4A3B-104A-BCEB-6A612DE864EA}" type="slidenum">
              <a:rPr lang="en-US" smtClean="0"/>
              <a:t>‹#›</a:t>
            </a:fld>
            <a:endParaRPr lang="en-US"/>
          </a:p>
        </p:txBody>
      </p:sp>
    </p:spTree>
    <p:extLst>
      <p:ext uri="{BB962C8B-B14F-4D97-AF65-F5344CB8AC3E}">
        <p14:creationId xmlns:p14="http://schemas.microsoft.com/office/powerpoint/2010/main" val="479516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59CC6-1DE2-BAAF-0406-01960A7673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BD618E-B005-E69E-DBE0-ACEF019CEB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7E51D4-6E9B-D17B-912A-01CBEC2EB2F5}"/>
              </a:ext>
            </a:extLst>
          </p:cNvPr>
          <p:cNvSpPr>
            <a:spLocks noGrp="1"/>
          </p:cNvSpPr>
          <p:nvPr>
            <p:ph type="dt" sz="half" idx="10"/>
          </p:nvPr>
        </p:nvSpPr>
        <p:spPr/>
        <p:txBody>
          <a:bodyPr/>
          <a:lstStyle/>
          <a:p>
            <a:fld id="{676C0F0F-17CD-9440-8753-B3E1C3A28A74}" type="datetimeFigureOut">
              <a:rPr lang="en-US" smtClean="0"/>
              <a:t>2/29/24</a:t>
            </a:fld>
            <a:endParaRPr lang="en-US"/>
          </a:p>
        </p:txBody>
      </p:sp>
      <p:sp>
        <p:nvSpPr>
          <p:cNvPr id="5" name="Footer Placeholder 4">
            <a:extLst>
              <a:ext uri="{FF2B5EF4-FFF2-40B4-BE49-F238E27FC236}">
                <a16:creationId xmlns:a16="http://schemas.microsoft.com/office/drawing/2014/main" id="{B51D5B2D-4D45-E286-0627-8A6E4D5400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89DAA9-1DB1-A768-F496-7E088247E780}"/>
              </a:ext>
            </a:extLst>
          </p:cNvPr>
          <p:cNvSpPr>
            <a:spLocks noGrp="1"/>
          </p:cNvSpPr>
          <p:nvPr>
            <p:ph type="sldNum" sz="quarter" idx="12"/>
          </p:nvPr>
        </p:nvSpPr>
        <p:spPr/>
        <p:txBody>
          <a:bodyPr/>
          <a:lstStyle/>
          <a:p>
            <a:fld id="{0385BC77-4A3B-104A-BCEB-6A612DE864EA}" type="slidenum">
              <a:rPr lang="en-US" smtClean="0"/>
              <a:t>‹#›</a:t>
            </a:fld>
            <a:endParaRPr lang="en-US"/>
          </a:p>
        </p:txBody>
      </p:sp>
    </p:spTree>
    <p:extLst>
      <p:ext uri="{BB962C8B-B14F-4D97-AF65-F5344CB8AC3E}">
        <p14:creationId xmlns:p14="http://schemas.microsoft.com/office/powerpoint/2010/main" val="1887547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915B7-A7A5-191A-83C9-51CFCD2F14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BECBF0-42FE-F412-D653-334F7C1F5D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B3181F-EB4B-0848-08C6-F5EAA429ACB8}"/>
              </a:ext>
            </a:extLst>
          </p:cNvPr>
          <p:cNvSpPr>
            <a:spLocks noGrp="1"/>
          </p:cNvSpPr>
          <p:nvPr>
            <p:ph type="dt" sz="half" idx="10"/>
          </p:nvPr>
        </p:nvSpPr>
        <p:spPr/>
        <p:txBody>
          <a:bodyPr/>
          <a:lstStyle/>
          <a:p>
            <a:fld id="{676C0F0F-17CD-9440-8753-B3E1C3A28A74}" type="datetimeFigureOut">
              <a:rPr lang="en-US" smtClean="0"/>
              <a:t>2/29/24</a:t>
            </a:fld>
            <a:endParaRPr lang="en-US"/>
          </a:p>
        </p:txBody>
      </p:sp>
      <p:sp>
        <p:nvSpPr>
          <p:cNvPr id="5" name="Footer Placeholder 4">
            <a:extLst>
              <a:ext uri="{FF2B5EF4-FFF2-40B4-BE49-F238E27FC236}">
                <a16:creationId xmlns:a16="http://schemas.microsoft.com/office/drawing/2014/main" id="{10A5D29D-49CE-26FF-194A-5E2CC3CDA7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6CC263-B5A1-A211-78DB-2FEB20E77CCF}"/>
              </a:ext>
            </a:extLst>
          </p:cNvPr>
          <p:cNvSpPr>
            <a:spLocks noGrp="1"/>
          </p:cNvSpPr>
          <p:nvPr>
            <p:ph type="sldNum" sz="quarter" idx="12"/>
          </p:nvPr>
        </p:nvSpPr>
        <p:spPr/>
        <p:txBody>
          <a:bodyPr/>
          <a:lstStyle/>
          <a:p>
            <a:fld id="{0385BC77-4A3B-104A-BCEB-6A612DE864EA}" type="slidenum">
              <a:rPr lang="en-US" smtClean="0"/>
              <a:t>‹#›</a:t>
            </a:fld>
            <a:endParaRPr lang="en-US"/>
          </a:p>
        </p:txBody>
      </p:sp>
    </p:spTree>
    <p:extLst>
      <p:ext uri="{BB962C8B-B14F-4D97-AF65-F5344CB8AC3E}">
        <p14:creationId xmlns:p14="http://schemas.microsoft.com/office/powerpoint/2010/main" val="1357377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92D68-ECAC-2CD6-0509-3565FFABCC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7ED5ED-3DC1-CC4A-1C63-51C5F228B4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3B8BD0B-6E1D-B6D3-831D-DF3B8CAB22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F06163B-562B-F918-5271-AAE269939D0E}"/>
              </a:ext>
            </a:extLst>
          </p:cNvPr>
          <p:cNvSpPr>
            <a:spLocks noGrp="1"/>
          </p:cNvSpPr>
          <p:nvPr>
            <p:ph type="dt" sz="half" idx="10"/>
          </p:nvPr>
        </p:nvSpPr>
        <p:spPr/>
        <p:txBody>
          <a:bodyPr/>
          <a:lstStyle/>
          <a:p>
            <a:fld id="{676C0F0F-17CD-9440-8753-B3E1C3A28A74}" type="datetimeFigureOut">
              <a:rPr lang="en-US" smtClean="0"/>
              <a:t>2/29/24</a:t>
            </a:fld>
            <a:endParaRPr lang="en-US"/>
          </a:p>
        </p:txBody>
      </p:sp>
      <p:sp>
        <p:nvSpPr>
          <p:cNvPr id="6" name="Footer Placeholder 5">
            <a:extLst>
              <a:ext uri="{FF2B5EF4-FFF2-40B4-BE49-F238E27FC236}">
                <a16:creationId xmlns:a16="http://schemas.microsoft.com/office/drawing/2014/main" id="{21A3A7A0-755F-56B3-B295-822022276E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3A4C20-EF09-337A-FC9B-1F598E418CB2}"/>
              </a:ext>
            </a:extLst>
          </p:cNvPr>
          <p:cNvSpPr>
            <a:spLocks noGrp="1"/>
          </p:cNvSpPr>
          <p:nvPr>
            <p:ph type="sldNum" sz="quarter" idx="12"/>
          </p:nvPr>
        </p:nvSpPr>
        <p:spPr/>
        <p:txBody>
          <a:bodyPr/>
          <a:lstStyle/>
          <a:p>
            <a:fld id="{0385BC77-4A3B-104A-BCEB-6A612DE864EA}" type="slidenum">
              <a:rPr lang="en-US" smtClean="0"/>
              <a:t>‹#›</a:t>
            </a:fld>
            <a:endParaRPr lang="en-US"/>
          </a:p>
        </p:txBody>
      </p:sp>
    </p:spTree>
    <p:extLst>
      <p:ext uri="{BB962C8B-B14F-4D97-AF65-F5344CB8AC3E}">
        <p14:creationId xmlns:p14="http://schemas.microsoft.com/office/powerpoint/2010/main" val="4149306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1DD75-E4D1-989B-46FB-B3909D09698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685FA4F-97B3-DABB-4098-E2211611D1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FBF325-9DE9-AE4C-2E73-1D65D0FEA3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67ED90C-CB9A-A27A-DB01-14BD2EA659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FBCE462-D395-412F-C044-A3E2BDF223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DF3755-E682-9BE8-632F-717A2F3E227F}"/>
              </a:ext>
            </a:extLst>
          </p:cNvPr>
          <p:cNvSpPr>
            <a:spLocks noGrp="1"/>
          </p:cNvSpPr>
          <p:nvPr>
            <p:ph type="dt" sz="half" idx="10"/>
          </p:nvPr>
        </p:nvSpPr>
        <p:spPr/>
        <p:txBody>
          <a:bodyPr/>
          <a:lstStyle/>
          <a:p>
            <a:fld id="{676C0F0F-17CD-9440-8753-B3E1C3A28A74}" type="datetimeFigureOut">
              <a:rPr lang="en-US" smtClean="0"/>
              <a:t>2/29/24</a:t>
            </a:fld>
            <a:endParaRPr lang="en-US"/>
          </a:p>
        </p:txBody>
      </p:sp>
      <p:sp>
        <p:nvSpPr>
          <p:cNvPr id="8" name="Footer Placeholder 7">
            <a:extLst>
              <a:ext uri="{FF2B5EF4-FFF2-40B4-BE49-F238E27FC236}">
                <a16:creationId xmlns:a16="http://schemas.microsoft.com/office/drawing/2014/main" id="{B3ECC5EF-BCFA-C414-E9F3-0C4D7F1FA1A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F827223-3DCC-8217-108B-C03F0E3102D7}"/>
              </a:ext>
            </a:extLst>
          </p:cNvPr>
          <p:cNvSpPr>
            <a:spLocks noGrp="1"/>
          </p:cNvSpPr>
          <p:nvPr>
            <p:ph type="sldNum" sz="quarter" idx="12"/>
          </p:nvPr>
        </p:nvSpPr>
        <p:spPr/>
        <p:txBody>
          <a:bodyPr/>
          <a:lstStyle/>
          <a:p>
            <a:fld id="{0385BC77-4A3B-104A-BCEB-6A612DE864EA}" type="slidenum">
              <a:rPr lang="en-US" smtClean="0"/>
              <a:t>‹#›</a:t>
            </a:fld>
            <a:endParaRPr lang="en-US"/>
          </a:p>
        </p:txBody>
      </p:sp>
    </p:spTree>
    <p:extLst>
      <p:ext uri="{BB962C8B-B14F-4D97-AF65-F5344CB8AC3E}">
        <p14:creationId xmlns:p14="http://schemas.microsoft.com/office/powerpoint/2010/main" val="2877127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853D0-9D45-61D3-160A-5AF2490432C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70FF94-52CD-FDD4-CC9C-49F2B87C3E19}"/>
              </a:ext>
            </a:extLst>
          </p:cNvPr>
          <p:cNvSpPr>
            <a:spLocks noGrp="1"/>
          </p:cNvSpPr>
          <p:nvPr>
            <p:ph type="dt" sz="half" idx="10"/>
          </p:nvPr>
        </p:nvSpPr>
        <p:spPr/>
        <p:txBody>
          <a:bodyPr/>
          <a:lstStyle/>
          <a:p>
            <a:fld id="{676C0F0F-17CD-9440-8753-B3E1C3A28A74}" type="datetimeFigureOut">
              <a:rPr lang="en-US" smtClean="0"/>
              <a:t>2/29/24</a:t>
            </a:fld>
            <a:endParaRPr lang="en-US"/>
          </a:p>
        </p:txBody>
      </p:sp>
      <p:sp>
        <p:nvSpPr>
          <p:cNvPr id="4" name="Footer Placeholder 3">
            <a:extLst>
              <a:ext uri="{FF2B5EF4-FFF2-40B4-BE49-F238E27FC236}">
                <a16:creationId xmlns:a16="http://schemas.microsoft.com/office/drawing/2014/main" id="{42583BF7-0049-C9D0-0136-90C4F25EA18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C00155E-3ACA-C2D3-61CE-437136D36C5A}"/>
              </a:ext>
            </a:extLst>
          </p:cNvPr>
          <p:cNvSpPr>
            <a:spLocks noGrp="1"/>
          </p:cNvSpPr>
          <p:nvPr>
            <p:ph type="sldNum" sz="quarter" idx="12"/>
          </p:nvPr>
        </p:nvSpPr>
        <p:spPr/>
        <p:txBody>
          <a:bodyPr/>
          <a:lstStyle/>
          <a:p>
            <a:fld id="{0385BC77-4A3B-104A-BCEB-6A612DE864EA}" type="slidenum">
              <a:rPr lang="en-US" smtClean="0"/>
              <a:t>‹#›</a:t>
            </a:fld>
            <a:endParaRPr lang="en-US"/>
          </a:p>
        </p:txBody>
      </p:sp>
    </p:spTree>
    <p:extLst>
      <p:ext uri="{BB962C8B-B14F-4D97-AF65-F5344CB8AC3E}">
        <p14:creationId xmlns:p14="http://schemas.microsoft.com/office/powerpoint/2010/main" val="3500954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D5FED2-79BD-8F52-2435-D105EA448D11}"/>
              </a:ext>
            </a:extLst>
          </p:cNvPr>
          <p:cNvSpPr>
            <a:spLocks noGrp="1"/>
          </p:cNvSpPr>
          <p:nvPr>
            <p:ph type="dt" sz="half" idx="10"/>
          </p:nvPr>
        </p:nvSpPr>
        <p:spPr/>
        <p:txBody>
          <a:bodyPr/>
          <a:lstStyle/>
          <a:p>
            <a:fld id="{676C0F0F-17CD-9440-8753-B3E1C3A28A74}" type="datetimeFigureOut">
              <a:rPr lang="en-US" smtClean="0"/>
              <a:t>2/29/24</a:t>
            </a:fld>
            <a:endParaRPr lang="en-US"/>
          </a:p>
        </p:txBody>
      </p:sp>
      <p:sp>
        <p:nvSpPr>
          <p:cNvPr id="3" name="Footer Placeholder 2">
            <a:extLst>
              <a:ext uri="{FF2B5EF4-FFF2-40B4-BE49-F238E27FC236}">
                <a16:creationId xmlns:a16="http://schemas.microsoft.com/office/drawing/2014/main" id="{175D92A3-FF56-A4BF-77D9-13DD564A6D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5B1A84B-D012-8682-99DF-B066A676C1A3}"/>
              </a:ext>
            </a:extLst>
          </p:cNvPr>
          <p:cNvSpPr>
            <a:spLocks noGrp="1"/>
          </p:cNvSpPr>
          <p:nvPr>
            <p:ph type="sldNum" sz="quarter" idx="12"/>
          </p:nvPr>
        </p:nvSpPr>
        <p:spPr/>
        <p:txBody>
          <a:bodyPr/>
          <a:lstStyle/>
          <a:p>
            <a:fld id="{0385BC77-4A3B-104A-BCEB-6A612DE864EA}" type="slidenum">
              <a:rPr lang="en-US" smtClean="0"/>
              <a:t>‹#›</a:t>
            </a:fld>
            <a:endParaRPr lang="en-US"/>
          </a:p>
        </p:txBody>
      </p:sp>
    </p:spTree>
    <p:extLst>
      <p:ext uri="{BB962C8B-B14F-4D97-AF65-F5344CB8AC3E}">
        <p14:creationId xmlns:p14="http://schemas.microsoft.com/office/powerpoint/2010/main" val="3639466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EE652-E2B9-8FDC-83B4-17E66A919A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B5A8D7-6041-560A-285A-64A3C5AA03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6FCBFF-39D6-D6DE-173B-417A7CC0CC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D71D2A-4FC4-9F87-DF84-52CF4DC96C03}"/>
              </a:ext>
            </a:extLst>
          </p:cNvPr>
          <p:cNvSpPr>
            <a:spLocks noGrp="1"/>
          </p:cNvSpPr>
          <p:nvPr>
            <p:ph type="dt" sz="half" idx="10"/>
          </p:nvPr>
        </p:nvSpPr>
        <p:spPr/>
        <p:txBody>
          <a:bodyPr/>
          <a:lstStyle/>
          <a:p>
            <a:fld id="{676C0F0F-17CD-9440-8753-B3E1C3A28A74}" type="datetimeFigureOut">
              <a:rPr lang="en-US" smtClean="0"/>
              <a:t>2/29/24</a:t>
            </a:fld>
            <a:endParaRPr lang="en-US"/>
          </a:p>
        </p:txBody>
      </p:sp>
      <p:sp>
        <p:nvSpPr>
          <p:cNvPr id="6" name="Footer Placeholder 5">
            <a:extLst>
              <a:ext uri="{FF2B5EF4-FFF2-40B4-BE49-F238E27FC236}">
                <a16:creationId xmlns:a16="http://schemas.microsoft.com/office/drawing/2014/main" id="{F2CC857B-A45B-5C77-5F9B-4909E4A789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6E6911-C936-1626-2DEF-AAB19F1706BC}"/>
              </a:ext>
            </a:extLst>
          </p:cNvPr>
          <p:cNvSpPr>
            <a:spLocks noGrp="1"/>
          </p:cNvSpPr>
          <p:nvPr>
            <p:ph type="sldNum" sz="quarter" idx="12"/>
          </p:nvPr>
        </p:nvSpPr>
        <p:spPr/>
        <p:txBody>
          <a:bodyPr/>
          <a:lstStyle/>
          <a:p>
            <a:fld id="{0385BC77-4A3B-104A-BCEB-6A612DE864EA}" type="slidenum">
              <a:rPr lang="en-US" smtClean="0"/>
              <a:t>‹#›</a:t>
            </a:fld>
            <a:endParaRPr lang="en-US"/>
          </a:p>
        </p:txBody>
      </p:sp>
    </p:spTree>
    <p:extLst>
      <p:ext uri="{BB962C8B-B14F-4D97-AF65-F5344CB8AC3E}">
        <p14:creationId xmlns:p14="http://schemas.microsoft.com/office/powerpoint/2010/main" val="2930404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13AA9-3A14-3447-2F8F-9CB08C29A3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2D3BB0C-C842-C5F5-796F-1A04F70A14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272238-ECE5-4F9A-6DCB-E7F981CB9E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BFD5D3-2FC3-3ED6-7CCF-C1B3A6305FA4}"/>
              </a:ext>
            </a:extLst>
          </p:cNvPr>
          <p:cNvSpPr>
            <a:spLocks noGrp="1"/>
          </p:cNvSpPr>
          <p:nvPr>
            <p:ph type="dt" sz="half" idx="10"/>
          </p:nvPr>
        </p:nvSpPr>
        <p:spPr/>
        <p:txBody>
          <a:bodyPr/>
          <a:lstStyle/>
          <a:p>
            <a:fld id="{676C0F0F-17CD-9440-8753-B3E1C3A28A74}" type="datetimeFigureOut">
              <a:rPr lang="en-US" smtClean="0"/>
              <a:t>2/29/24</a:t>
            </a:fld>
            <a:endParaRPr lang="en-US"/>
          </a:p>
        </p:txBody>
      </p:sp>
      <p:sp>
        <p:nvSpPr>
          <p:cNvPr id="6" name="Footer Placeholder 5">
            <a:extLst>
              <a:ext uri="{FF2B5EF4-FFF2-40B4-BE49-F238E27FC236}">
                <a16:creationId xmlns:a16="http://schemas.microsoft.com/office/drawing/2014/main" id="{B2B683EE-A486-9714-BE88-E6A7AA3C4D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4E3923-A257-B65C-CF11-5B3BB98F38E4}"/>
              </a:ext>
            </a:extLst>
          </p:cNvPr>
          <p:cNvSpPr>
            <a:spLocks noGrp="1"/>
          </p:cNvSpPr>
          <p:nvPr>
            <p:ph type="sldNum" sz="quarter" idx="12"/>
          </p:nvPr>
        </p:nvSpPr>
        <p:spPr/>
        <p:txBody>
          <a:bodyPr/>
          <a:lstStyle/>
          <a:p>
            <a:fld id="{0385BC77-4A3B-104A-BCEB-6A612DE864EA}" type="slidenum">
              <a:rPr lang="en-US" smtClean="0"/>
              <a:t>‹#›</a:t>
            </a:fld>
            <a:endParaRPr lang="en-US"/>
          </a:p>
        </p:txBody>
      </p:sp>
    </p:spTree>
    <p:extLst>
      <p:ext uri="{BB962C8B-B14F-4D97-AF65-F5344CB8AC3E}">
        <p14:creationId xmlns:p14="http://schemas.microsoft.com/office/powerpoint/2010/main" val="1795779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ECBA4F-1E7A-DBD7-2FCD-7D1B5F4D05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86C750-E6AA-F6E3-D2A9-C756717170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79ED99-A2BF-5634-D1A9-81334685A3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C0F0F-17CD-9440-8753-B3E1C3A28A74}" type="datetimeFigureOut">
              <a:rPr lang="en-US" smtClean="0"/>
              <a:t>2/29/24</a:t>
            </a:fld>
            <a:endParaRPr lang="en-US"/>
          </a:p>
        </p:txBody>
      </p:sp>
      <p:sp>
        <p:nvSpPr>
          <p:cNvPr id="5" name="Footer Placeholder 4">
            <a:extLst>
              <a:ext uri="{FF2B5EF4-FFF2-40B4-BE49-F238E27FC236}">
                <a16:creationId xmlns:a16="http://schemas.microsoft.com/office/drawing/2014/main" id="{7619CFCC-9F18-BB90-D977-C926656C5F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C7E6627-C50A-0CF2-0214-653E84DCFC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85BC77-4A3B-104A-BCEB-6A612DE864EA}" type="slidenum">
              <a:rPr lang="en-US" smtClean="0"/>
              <a:t>‹#›</a:t>
            </a:fld>
            <a:endParaRPr lang="en-US"/>
          </a:p>
        </p:txBody>
      </p:sp>
    </p:spTree>
    <p:extLst>
      <p:ext uri="{BB962C8B-B14F-4D97-AF65-F5344CB8AC3E}">
        <p14:creationId xmlns:p14="http://schemas.microsoft.com/office/powerpoint/2010/main" val="823665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yiHf8klCCc4&amp;t=3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biblegateway.com/passage/?search=1+Corinthians+1&amp;version=NIV#fen-NIV-28374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biblegateway.com/passage/?search=1+Corinthians+2%3A1-4&amp;version=NIV#fen-NIV-28396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crowd of people walking in a city&#10;&#10;Description automatically generated">
            <a:extLst>
              <a:ext uri="{FF2B5EF4-FFF2-40B4-BE49-F238E27FC236}">
                <a16:creationId xmlns:a16="http://schemas.microsoft.com/office/drawing/2014/main" id="{45E66E2E-2564-4AED-A9F5-CDB3208189A6}"/>
              </a:ext>
            </a:extLst>
          </p:cNvPr>
          <p:cNvPicPr>
            <a:picLocks noChangeAspect="1"/>
          </p:cNvPicPr>
          <p:nvPr/>
        </p:nvPicPr>
        <p:blipFill>
          <a:blip r:embed="rId2"/>
          <a:stretch>
            <a:fillRect/>
          </a:stretch>
        </p:blipFill>
        <p:spPr>
          <a:xfrm>
            <a:off x="0" y="0"/>
            <a:ext cx="12192000" cy="6858000"/>
          </a:xfrm>
          <a:prstGeom prst="rect">
            <a:avLst/>
          </a:prstGeom>
        </p:spPr>
      </p:pic>
      <p:sp>
        <p:nvSpPr>
          <p:cNvPr id="3" name="Subtitle 2">
            <a:extLst>
              <a:ext uri="{FF2B5EF4-FFF2-40B4-BE49-F238E27FC236}">
                <a16:creationId xmlns:a16="http://schemas.microsoft.com/office/drawing/2014/main" id="{66A145AA-B784-9C22-D529-AFA07B5D9FAB}"/>
              </a:ext>
            </a:extLst>
          </p:cNvPr>
          <p:cNvSpPr>
            <a:spLocks noGrp="1"/>
          </p:cNvSpPr>
          <p:nvPr>
            <p:ph type="subTitle" idx="1"/>
          </p:nvPr>
        </p:nvSpPr>
        <p:spPr>
          <a:xfrm>
            <a:off x="1524000" y="5375974"/>
            <a:ext cx="9144000" cy="1655762"/>
          </a:xfrm>
        </p:spPr>
        <p:txBody>
          <a:bodyPr/>
          <a:lstStyle/>
          <a:p>
            <a:r>
              <a:rPr lang="en-US" sz="4000" b="1" dirty="0"/>
              <a:t>WHO’S GOT THE RIZZ?</a:t>
            </a:r>
            <a:endParaRPr lang="en-US" b="1" dirty="0"/>
          </a:p>
          <a:p>
            <a:r>
              <a:rPr lang="en-US" sz="2800" b="1" dirty="0"/>
              <a:t>20240303</a:t>
            </a:r>
          </a:p>
        </p:txBody>
      </p:sp>
    </p:spTree>
    <p:extLst>
      <p:ext uri="{BB962C8B-B14F-4D97-AF65-F5344CB8AC3E}">
        <p14:creationId xmlns:p14="http://schemas.microsoft.com/office/powerpoint/2010/main" val="3092954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3B2051-B9F1-75A6-4037-303BE7B3F8C8}"/>
              </a:ext>
            </a:extLst>
          </p:cNvPr>
          <p:cNvSpPr>
            <a:spLocks noGrp="1"/>
          </p:cNvSpPr>
          <p:nvPr>
            <p:ph idx="1"/>
          </p:nvPr>
        </p:nvSpPr>
        <p:spPr>
          <a:xfrm>
            <a:off x="288758" y="397042"/>
            <a:ext cx="11658600" cy="5779921"/>
          </a:xfrm>
        </p:spPr>
        <p:txBody>
          <a:bodyPr>
            <a:normAutofit fontScale="92500" lnSpcReduction="20000"/>
          </a:bodyPr>
          <a:lstStyle/>
          <a:p>
            <a:pPr marL="0" lvl="0"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Don’t </a:t>
            </a:r>
            <a:r>
              <a:rPr lang="en-CA" sz="3200" u="sng"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DESTROY</a:t>
            </a: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the church  </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CA" sz="3200" b="1" baseline="30000" dirty="0">
              <a:solidFill>
                <a:srgbClr val="212121"/>
              </a:solidFill>
              <a:latin typeface="Calibri" panose="020F0502020204030204" pitchFamily="34" charset="0"/>
              <a:ea typeface="Times New Roman" panose="02020603050405020304" pitchFamily="18" charset="0"/>
            </a:endParaRPr>
          </a:p>
          <a:p>
            <a:pPr marL="0" indent="0" algn="ctr">
              <a:buNone/>
            </a:pPr>
            <a:r>
              <a:rPr lang="en-CA" sz="3200" b="1" baseline="30000" dirty="0">
                <a:solidFill>
                  <a:srgbClr val="000000"/>
                </a:solidFill>
                <a:effectLst/>
                <a:latin typeface="Calibri" panose="020F0502020204030204" pitchFamily="34" charset="0"/>
                <a:ea typeface="Times New Roman" panose="02020603050405020304" pitchFamily="18" charset="0"/>
              </a:rPr>
              <a:t>16 </a:t>
            </a:r>
            <a:r>
              <a:rPr lang="en-CA" sz="3200" dirty="0">
                <a:solidFill>
                  <a:srgbClr val="000000"/>
                </a:solidFill>
                <a:effectLst/>
                <a:latin typeface="Calibri" panose="020F0502020204030204" pitchFamily="34" charset="0"/>
                <a:ea typeface="Times New Roman" panose="02020603050405020304" pitchFamily="18" charset="0"/>
              </a:rPr>
              <a:t>Don’t you know that you yourselves are God’s temple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and that God’s Spirit dwells in your midst? </a:t>
            </a:r>
          </a:p>
          <a:p>
            <a:pPr marL="0" indent="0" algn="ctr">
              <a:buNone/>
            </a:pPr>
            <a:r>
              <a:rPr lang="en-CA" sz="3200" b="1" baseline="30000" dirty="0">
                <a:solidFill>
                  <a:srgbClr val="000000"/>
                </a:solidFill>
                <a:effectLst/>
                <a:latin typeface="Calibri" panose="020F0502020204030204" pitchFamily="34" charset="0"/>
                <a:ea typeface="Times New Roman" panose="02020603050405020304" pitchFamily="18" charset="0"/>
              </a:rPr>
              <a:t>17 </a:t>
            </a:r>
            <a:r>
              <a:rPr lang="en-CA" sz="3200" dirty="0">
                <a:solidFill>
                  <a:srgbClr val="000000"/>
                </a:solidFill>
                <a:effectLst/>
                <a:latin typeface="Calibri" panose="020F0502020204030204" pitchFamily="34" charset="0"/>
                <a:ea typeface="Times New Roman" panose="02020603050405020304" pitchFamily="18" charset="0"/>
              </a:rPr>
              <a:t>If anyone destroys God’s temple, God will destroy that person;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for God’s temple is sacred, and you together are that temple. </a:t>
            </a:r>
          </a:p>
          <a:p>
            <a:pPr marL="0" indent="0" algn="ctr">
              <a:buNone/>
            </a:pPr>
            <a:r>
              <a:rPr lang="en-CA" sz="2600" dirty="0">
                <a:solidFill>
                  <a:srgbClr val="212121"/>
                </a:solidFill>
                <a:effectLst/>
                <a:latin typeface="Calibri" panose="020F0502020204030204" pitchFamily="34" charset="0"/>
                <a:ea typeface="Times New Roman" panose="02020603050405020304" pitchFamily="18" charset="0"/>
              </a:rPr>
              <a:t>1 Corinthians 3:16-17 NIV</a:t>
            </a:r>
            <a:endParaRPr lang="en-CA" sz="26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What does Paul mean  – “you yourselves are God’s temple …”?</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endParaRPr lang="en-CA" sz="3200" b="1" dirty="0">
              <a:solidFill>
                <a:srgbClr val="212121"/>
              </a:solidFill>
              <a:latin typeface="Calibri" panose="020F0502020204030204" pitchFamily="34" charset="0"/>
              <a:ea typeface="Times New Roman" panose="02020603050405020304" pitchFamily="18" charset="0"/>
            </a:endParaRPr>
          </a:p>
          <a:p>
            <a:pPr marL="0" indent="0" algn="ctr">
              <a:buNone/>
            </a:pPr>
            <a:r>
              <a:rPr lang="en-CA" sz="3200" b="1" dirty="0">
                <a:solidFill>
                  <a:srgbClr val="212121"/>
                </a:solidFill>
                <a:effectLst/>
                <a:latin typeface="Calibri" panose="020F0502020204030204" pitchFamily="34" charset="0"/>
                <a:ea typeface="Times New Roman" panose="02020603050405020304" pitchFamily="18" charset="0"/>
              </a:rPr>
              <a:t>- Have you ever thought about how God feels about those who </a:t>
            </a:r>
          </a:p>
          <a:p>
            <a:pPr marL="0" indent="0" algn="ctr">
              <a:buNone/>
            </a:pPr>
            <a:r>
              <a:rPr lang="en-CA" sz="3200" b="1" dirty="0">
                <a:solidFill>
                  <a:srgbClr val="212121"/>
                </a:solidFill>
                <a:effectLst/>
                <a:latin typeface="Calibri" panose="020F0502020204030204" pitchFamily="34" charset="0"/>
                <a:ea typeface="Times New Roman" panose="02020603050405020304" pitchFamily="18" charset="0"/>
              </a:rPr>
              <a:t>“destroy” the church through creating division, gossip, lies, etc.?   </a:t>
            </a:r>
          </a:p>
          <a:p>
            <a:pPr mar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How does this serve as a warning for us today?</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030236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EB5339-70C1-B3C9-6EF1-93294C8E9272}"/>
              </a:ext>
            </a:extLst>
          </p:cNvPr>
          <p:cNvSpPr>
            <a:spLocks noGrp="1"/>
          </p:cNvSpPr>
          <p:nvPr>
            <p:ph idx="1"/>
          </p:nvPr>
        </p:nvSpPr>
        <p:spPr>
          <a:xfrm>
            <a:off x="838200" y="697832"/>
            <a:ext cx="10515600" cy="5479131"/>
          </a:xfrm>
        </p:spPr>
        <p:txBody>
          <a:bodyPr/>
          <a:lstStyle/>
          <a:p>
            <a:pPr marL="0" lvl="0"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Live as </a:t>
            </a:r>
            <a:r>
              <a:rPr lang="en-CA" sz="3200" u="sng"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HUMBLE SERVANTS</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This, then, is how you ought to regard us: as servants of Christ and as those entrusted with the mysteries God has revealed.  </a:t>
            </a:r>
          </a:p>
          <a:p>
            <a:pPr marL="0" indent="0" algn="ctr">
              <a:buNone/>
            </a:pPr>
            <a:r>
              <a:rPr lang="en-CA" sz="2400" dirty="0">
                <a:solidFill>
                  <a:srgbClr val="000000"/>
                </a:solidFill>
                <a:effectLst/>
                <a:latin typeface="Calibri" panose="020F0502020204030204" pitchFamily="34" charset="0"/>
                <a:ea typeface="Times New Roman" panose="02020603050405020304" pitchFamily="18" charset="0"/>
              </a:rPr>
              <a:t>1 Corinthians 4:1. NIV</a:t>
            </a:r>
          </a:p>
          <a:p>
            <a:pPr marL="0" indent="0" algn="ctr">
              <a:buNone/>
            </a:pPr>
            <a:endParaRPr lang="en-CA" sz="3200" dirty="0">
              <a:solidFill>
                <a:srgbClr val="000000"/>
              </a:solidFill>
              <a:latin typeface="Calibri" panose="020F0502020204030204" pitchFamily="34" charset="0"/>
              <a:ea typeface="Times New Roman" panose="02020603050405020304" pitchFamily="18" charset="0"/>
            </a:endParaRPr>
          </a:p>
          <a:p>
            <a:pPr mar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According to this verse, what is Paul’s solution </a:t>
            </a:r>
          </a:p>
          <a:p>
            <a:pPr mar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to the problem of divisions in the church?</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endParaRPr lang="en-CA"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0212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713241-D555-8655-78D1-ED529315062F}"/>
              </a:ext>
            </a:extLst>
          </p:cNvPr>
          <p:cNvSpPr>
            <a:spLocks noGrp="1"/>
          </p:cNvSpPr>
          <p:nvPr>
            <p:ph idx="1"/>
          </p:nvPr>
        </p:nvSpPr>
        <p:spPr>
          <a:xfrm>
            <a:off x="192505" y="649705"/>
            <a:ext cx="11815011" cy="5527258"/>
          </a:xfrm>
        </p:spPr>
        <p:txBody>
          <a:bodyPr>
            <a:normAutofit/>
          </a:bodyPr>
          <a:lstStyle/>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“Therefore I urge you to imitate me.” </a:t>
            </a:r>
            <a:r>
              <a:rPr lang="en-CA" sz="3200" dirty="0">
                <a:solidFill>
                  <a:srgbClr val="212121"/>
                </a:solidFill>
                <a:effectLst/>
                <a:latin typeface="Calibri" panose="020F0502020204030204" pitchFamily="34" charset="0"/>
                <a:ea typeface="Times New Roman" panose="02020603050405020304" pitchFamily="18" charset="0"/>
              </a:rPr>
              <a:t>1 Corinthians 4:16</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CA" sz="3200" dirty="0">
              <a:solidFill>
                <a:srgbClr val="000000"/>
              </a:solidFill>
              <a:latin typeface="Segoe UI" panose="020B0502040204020203" pitchFamily="34"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Note that Paul tells the Corinthians, “imitate me.”</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READ 1 Corinthians 4:8-15</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How does Paul describe what he and the other apostles were like? </a:t>
            </a: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   </a:t>
            </a:r>
          </a:p>
          <a:p>
            <a:pPr marL="342900" lvl="0" indent="-342900" algn="ctr">
              <a:buFont typeface="Calibri" panose="020F0502020204030204" pitchFamily="34" charset="0"/>
              <a:buChar char="-"/>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How does he contrast their characteristics </a:t>
            </a:r>
          </a:p>
          <a:p>
            <a:pPr marL="0" lv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with the ambitions of the Corinthians?</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378070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0EDB22-51DF-ED83-3C9E-ADDD2F0A0669}"/>
              </a:ext>
            </a:extLst>
          </p:cNvPr>
          <p:cNvSpPr>
            <a:spLocks noGrp="1"/>
          </p:cNvSpPr>
          <p:nvPr>
            <p:ph idx="1"/>
          </p:nvPr>
        </p:nvSpPr>
        <p:spPr>
          <a:xfrm>
            <a:off x="168443" y="276726"/>
            <a:ext cx="11863136" cy="6364706"/>
          </a:xfrm>
        </p:spPr>
        <p:txBody>
          <a:bodyPr>
            <a:normAutofit lnSpcReduction="10000"/>
          </a:bodyPr>
          <a:lstStyle/>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Therefore if you have any encouragement from being united with Christ, if any comfort from his love, if any common sharing in the Spirit, if any tenderness and compassion, </a:t>
            </a:r>
            <a:r>
              <a:rPr lang="en-CA" sz="3200" b="1" baseline="30000" dirty="0">
                <a:solidFill>
                  <a:srgbClr val="000000"/>
                </a:solidFill>
                <a:effectLst/>
                <a:latin typeface="Calibri" panose="020F0502020204030204" pitchFamily="34" charset="0"/>
                <a:ea typeface="Times New Roman" panose="02020603050405020304" pitchFamily="18" charset="0"/>
              </a:rPr>
              <a:t>2 </a:t>
            </a:r>
            <a:r>
              <a:rPr lang="en-CA" sz="3200" dirty="0">
                <a:solidFill>
                  <a:srgbClr val="000000"/>
                </a:solidFill>
                <a:effectLst/>
                <a:latin typeface="Calibri" panose="020F0502020204030204" pitchFamily="34" charset="0"/>
                <a:ea typeface="Times New Roman" panose="02020603050405020304" pitchFamily="18" charset="0"/>
              </a:rPr>
              <a:t>then make my joy complete by being like-minded, having the same love, being one in spirit and of one mind. </a:t>
            </a:r>
            <a:r>
              <a:rPr lang="en-CA" sz="3200" b="1" baseline="30000" dirty="0">
                <a:solidFill>
                  <a:srgbClr val="000000"/>
                </a:solidFill>
                <a:effectLst/>
                <a:latin typeface="Calibri" panose="020F0502020204030204" pitchFamily="34" charset="0"/>
                <a:ea typeface="Times New Roman" panose="02020603050405020304" pitchFamily="18" charset="0"/>
              </a:rPr>
              <a:t>3 </a:t>
            </a:r>
            <a:r>
              <a:rPr lang="en-CA" sz="3200" dirty="0">
                <a:solidFill>
                  <a:srgbClr val="000000"/>
                </a:solidFill>
                <a:effectLst/>
                <a:latin typeface="Calibri" panose="020F0502020204030204" pitchFamily="34" charset="0"/>
                <a:ea typeface="Times New Roman" panose="02020603050405020304" pitchFamily="18" charset="0"/>
              </a:rPr>
              <a:t>Do nothing out of selfish ambition or vain conceit. Rather, in humility value others above yourselves, </a:t>
            </a:r>
            <a:r>
              <a:rPr lang="en-CA" sz="3200" b="1" baseline="30000" dirty="0">
                <a:solidFill>
                  <a:srgbClr val="000000"/>
                </a:solidFill>
                <a:effectLst/>
                <a:latin typeface="Calibri" panose="020F0502020204030204" pitchFamily="34" charset="0"/>
                <a:ea typeface="Times New Roman" panose="02020603050405020304" pitchFamily="18" charset="0"/>
              </a:rPr>
              <a:t>4 </a:t>
            </a:r>
            <a:r>
              <a:rPr lang="en-CA" sz="3200" dirty="0">
                <a:solidFill>
                  <a:srgbClr val="000000"/>
                </a:solidFill>
                <a:effectLst/>
                <a:latin typeface="Calibri" panose="020F0502020204030204" pitchFamily="34" charset="0"/>
                <a:ea typeface="Times New Roman" panose="02020603050405020304" pitchFamily="18" charset="0"/>
              </a:rPr>
              <a:t>not looking to your own interests but each of you to the interests of the others.  </a:t>
            </a:r>
            <a:r>
              <a:rPr lang="en-CA" sz="3200" b="1" baseline="30000" dirty="0">
                <a:solidFill>
                  <a:srgbClr val="000000"/>
                </a:solidFill>
                <a:effectLst/>
                <a:latin typeface="Calibri" panose="020F0502020204030204" pitchFamily="34" charset="0"/>
                <a:ea typeface="Times New Roman" panose="02020603050405020304" pitchFamily="18" charset="0"/>
              </a:rPr>
              <a:t>5 </a:t>
            </a:r>
            <a:r>
              <a:rPr lang="en-CA" sz="3200" dirty="0">
                <a:solidFill>
                  <a:srgbClr val="000000"/>
                </a:solidFill>
                <a:effectLst/>
                <a:latin typeface="Calibri" panose="020F0502020204030204" pitchFamily="34" charset="0"/>
                <a:ea typeface="Times New Roman" panose="02020603050405020304" pitchFamily="18" charset="0"/>
              </a:rPr>
              <a:t>In your relationships with one another, have the same mindset as Christ Jesus:   </a:t>
            </a:r>
          </a:p>
          <a:p>
            <a:pPr marL="0" indent="0" algn="ctr">
              <a:buNone/>
            </a:pPr>
            <a:r>
              <a:rPr lang="en-CA" sz="2400" dirty="0">
                <a:solidFill>
                  <a:srgbClr val="212121"/>
                </a:solidFill>
                <a:effectLst/>
                <a:latin typeface="Calibri" panose="020F0502020204030204" pitchFamily="34" charset="0"/>
                <a:ea typeface="Times New Roman" panose="02020603050405020304" pitchFamily="18" charset="0"/>
              </a:rPr>
              <a:t>Philippians 2:1-5 NIV</a:t>
            </a:r>
            <a:endParaRPr lang="en-CA" sz="2400" dirty="0">
              <a:effectLst/>
              <a:latin typeface="Times New Roman" panose="02020603050405020304" pitchFamily="18" charset="0"/>
              <a:ea typeface="Times New Roman" panose="02020603050405020304" pitchFamily="18" charset="0"/>
            </a:endParaRPr>
          </a:p>
          <a:p>
            <a:pPr algn="ct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What does it look like to live </a:t>
            </a:r>
          </a:p>
          <a:p>
            <a:pPr marL="0" lv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as humble servants in the church today?</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977505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39A5CA-6DAD-D230-25F4-BA16973CB3A7}"/>
              </a:ext>
            </a:extLst>
          </p:cNvPr>
          <p:cNvSpPr>
            <a:spLocks noGrp="1"/>
          </p:cNvSpPr>
          <p:nvPr>
            <p:ph idx="1"/>
          </p:nvPr>
        </p:nvSpPr>
        <p:spPr>
          <a:xfrm>
            <a:off x="192505" y="697832"/>
            <a:ext cx="11161295" cy="5479131"/>
          </a:xfrm>
        </p:spPr>
        <p:txBody>
          <a:bodyPr/>
          <a:lstStyle/>
          <a:p>
            <a:pPr marL="0" indent="0" algn="ctr">
              <a:buNone/>
            </a:pPr>
            <a:endParaRPr lang="en-CA" sz="3200" b="1" u="sng" dirty="0">
              <a:solidFill>
                <a:srgbClr val="212121"/>
              </a:solidFill>
              <a:effectLst/>
              <a:latin typeface="Calibri" panose="020F0502020204030204" pitchFamily="34" charset="0"/>
              <a:ea typeface="Times New Roman" panose="02020603050405020304" pitchFamily="18" charset="0"/>
            </a:endParaRPr>
          </a:p>
          <a:p>
            <a:pPr marL="0" indent="0" algn="ctr">
              <a:buNone/>
            </a:pPr>
            <a:r>
              <a:rPr lang="en-CA" sz="3200" b="1" u="sng" dirty="0">
                <a:solidFill>
                  <a:srgbClr val="212121"/>
                </a:solidFill>
                <a:effectLst/>
                <a:latin typeface="Calibri" panose="020F0502020204030204" pitchFamily="34" charset="0"/>
                <a:ea typeface="Times New Roman" panose="02020603050405020304" pitchFamily="18" charset="0"/>
              </a:rPr>
              <a:t>PRAYER:</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Spend some time thanking God for the example of Jesus,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our humble servant-king.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Ask God to help you to grow to have the same attitude as Jesus,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to live as a humble servant,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to promote unity in his church</a:t>
            </a:r>
            <a:r>
              <a:rPr lang="en-CA" sz="1800" dirty="0">
                <a:solidFill>
                  <a:srgbClr val="000000"/>
                </a:solidFill>
                <a:effectLst/>
                <a:latin typeface="Calibri" panose="020F0502020204030204" pitchFamily="34" charset="0"/>
                <a:ea typeface="Times New Roman" panose="02020603050405020304" pitchFamily="18" charset="0"/>
              </a:rPr>
              <a:t>.</a:t>
            </a:r>
            <a:endParaRPr lang="en-CA"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915672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9DD86C-E224-A58B-B36D-E8A1F6341F61}"/>
              </a:ext>
            </a:extLst>
          </p:cNvPr>
          <p:cNvSpPr>
            <a:spLocks noGrp="1"/>
          </p:cNvSpPr>
          <p:nvPr>
            <p:ph idx="1"/>
          </p:nvPr>
        </p:nvSpPr>
        <p:spPr>
          <a:xfrm>
            <a:off x="276726" y="108284"/>
            <a:ext cx="11610474" cy="6545179"/>
          </a:xfrm>
        </p:spPr>
        <p:txBody>
          <a:bodyPr>
            <a:normAutofit fontScale="92500" lnSpcReduction="10000"/>
          </a:bodyPr>
          <a:lstStyle/>
          <a:p>
            <a:pPr marL="0" indent="0" algn="ctr">
              <a:buNone/>
            </a:pPr>
            <a:r>
              <a:rPr lang="en-CA" sz="3200" dirty="0">
                <a:effectLst/>
                <a:latin typeface="Calibri" panose="020F0502020204030204" pitchFamily="34" charset="0"/>
                <a:ea typeface="Times New Roman" panose="02020603050405020304" pitchFamily="18" charset="0"/>
              </a:rPr>
              <a:t>Welcome to our series, Jesus is the Answer.     </a:t>
            </a:r>
          </a:p>
          <a:p>
            <a:pPr marL="0" indent="0" algn="ctr">
              <a:buNone/>
            </a:pPr>
            <a:r>
              <a:rPr lang="en-CA" sz="3200" dirty="0">
                <a:effectLst/>
                <a:latin typeface="Calibri" panose="020F0502020204030204" pitchFamily="34" charset="0"/>
                <a:ea typeface="Times New Roman" panose="02020603050405020304" pitchFamily="18" charset="0"/>
              </a:rPr>
              <a:t>During this four-week series w</a:t>
            </a:r>
            <a:r>
              <a:rPr lang="en-CA" sz="3200" dirty="0">
                <a:solidFill>
                  <a:srgbClr val="212121"/>
                </a:solidFill>
                <a:effectLst/>
                <a:latin typeface="Calibri" panose="020F0502020204030204" pitchFamily="34" charset="0"/>
                <a:ea typeface="Times New Roman" panose="02020603050405020304" pitchFamily="18" charset="0"/>
              </a:rPr>
              <a:t>e’ll be looking at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4 major themes in 1 Corinthians that Paul addresses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and how Jesus provides the new perspective or answer to them.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Week 1 is about Divisions in the church.  (1 Corinthians 1-4).   </a:t>
            </a:r>
          </a:p>
          <a:p>
            <a:pPr marL="0" indent="0" algn="ctr">
              <a:buNone/>
            </a:pPr>
            <a:r>
              <a:rPr lang="en-CA" sz="3200" dirty="0">
                <a:effectLst/>
                <a:latin typeface="Calibri" panose="020F0502020204030204" pitchFamily="34" charset="0"/>
                <a:ea typeface="Times New Roman" panose="02020603050405020304" pitchFamily="18" charset="0"/>
              </a:rPr>
              <a:t>Church is not a popularity contest </a:t>
            </a:r>
          </a:p>
          <a:p>
            <a:pPr marL="0" indent="0" algn="ctr">
              <a:buNone/>
            </a:pPr>
            <a:r>
              <a:rPr lang="en-CA" sz="3200" dirty="0">
                <a:effectLst/>
                <a:latin typeface="Calibri" panose="020F0502020204030204" pitchFamily="34" charset="0"/>
                <a:ea typeface="Times New Roman" panose="02020603050405020304" pitchFamily="18" charset="0"/>
              </a:rPr>
              <a:t>where we pick our favourite teacher or ministry.   </a:t>
            </a:r>
            <a:r>
              <a:rPr lang="en-CA" sz="3200" dirty="0">
                <a:solidFill>
                  <a:srgbClr val="212121"/>
                </a:solidFill>
                <a:effectLst/>
                <a:latin typeface="Calibri" panose="020F0502020204030204" pitchFamily="34" charset="0"/>
                <a:ea typeface="Times New Roman" panose="02020603050405020304" pitchFamily="18" charset="0"/>
              </a:rPr>
              <a:t> </a:t>
            </a:r>
          </a:p>
          <a:p>
            <a:pPr marL="0" indent="0" algn="ctr">
              <a:buNone/>
            </a:pPr>
            <a:r>
              <a:rPr lang="en-CA" sz="3200" dirty="0">
                <a:effectLst/>
                <a:latin typeface="Calibri" panose="020F0502020204030204" pitchFamily="34" charset="0"/>
                <a:ea typeface="Times New Roman" panose="02020603050405020304" pitchFamily="18" charset="0"/>
              </a:rPr>
              <a:t>Church is a community of people centered around Jesus.    </a:t>
            </a:r>
          </a:p>
          <a:p>
            <a:pPr marL="0" indent="0" algn="ctr">
              <a:buNone/>
            </a:pPr>
            <a:r>
              <a:rPr lang="en-CA" sz="3200" dirty="0">
                <a:effectLst/>
                <a:latin typeface="Calibri" panose="020F0502020204030204" pitchFamily="34" charset="0"/>
                <a:ea typeface="Times New Roman" panose="02020603050405020304" pitchFamily="18" charset="0"/>
              </a:rPr>
              <a:t>One of the images Paul uses to describe this community is family.     </a:t>
            </a:r>
          </a:p>
          <a:p>
            <a:pPr marL="0" indent="0" algn="ctr">
              <a:buNone/>
            </a:pPr>
            <a:r>
              <a:rPr lang="en-CA" sz="3200" dirty="0">
                <a:effectLst/>
                <a:latin typeface="Calibri" panose="020F0502020204030204" pitchFamily="34" charset="0"/>
                <a:ea typeface="Times New Roman" panose="02020603050405020304" pitchFamily="18" charset="0"/>
              </a:rPr>
              <a:t>Because of the resurrection we are a family, </a:t>
            </a:r>
          </a:p>
          <a:p>
            <a:pPr marL="0" indent="0" algn="ctr">
              <a:buNone/>
            </a:pPr>
            <a:r>
              <a:rPr lang="en-CA" sz="3200" dirty="0">
                <a:effectLst/>
                <a:latin typeface="Calibri" panose="020F0502020204030204" pitchFamily="34" charset="0"/>
                <a:ea typeface="Times New Roman" panose="02020603050405020304" pitchFamily="18" charset="0"/>
              </a:rPr>
              <a:t>unified around our resurrected Jesus.    </a:t>
            </a:r>
          </a:p>
          <a:p>
            <a:pPr marL="0" indent="0" algn="ctr">
              <a:buNone/>
            </a:pPr>
            <a:r>
              <a:rPr lang="en-CA" sz="3200" dirty="0">
                <a:effectLst/>
                <a:latin typeface="Calibri" panose="020F0502020204030204" pitchFamily="34" charset="0"/>
                <a:ea typeface="Times New Roman" panose="02020603050405020304" pitchFamily="18" charset="0"/>
              </a:rPr>
              <a:t>Through God’s power we can have the mind of Christ </a:t>
            </a:r>
          </a:p>
          <a:p>
            <a:pPr marL="0" indent="0" algn="ctr">
              <a:buNone/>
            </a:pPr>
            <a:r>
              <a:rPr lang="en-CA" sz="3200" dirty="0">
                <a:effectLst/>
                <a:latin typeface="Calibri" panose="020F0502020204030204" pitchFamily="34" charset="0"/>
                <a:ea typeface="Times New Roman" panose="02020603050405020304" pitchFamily="18" charset="0"/>
              </a:rPr>
              <a:t>and promote unity in the church.</a:t>
            </a: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809939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960EFD-465C-8384-7C4B-4EF1601D9FCB}"/>
              </a:ext>
            </a:extLst>
          </p:cNvPr>
          <p:cNvSpPr>
            <a:spLocks noGrp="1"/>
          </p:cNvSpPr>
          <p:nvPr>
            <p:ph idx="1"/>
          </p:nvPr>
        </p:nvSpPr>
        <p:spPr>
          <a:xfrm>
            <a:off x="216568" y="156411"/>
            <a:ext cx="11778916" cy="6436894"/>
          </a:xfrm>
        </p:spPr>
        <p:txBody>
          <a:bodyPr>
            <a:normAutofit/>
          </a:bodyPr>
          <a:lstStyle/>
          <a:p>
            <a:pPr marL="0" indent="0" algn="ctr">
              <a:buNone/>
            </a:pPr>
            <a:r>
              <a:rPr lang="en-CA" sz="3200" u="sng" dirty="0">
                <a:effectLst/>
                <a:latin typeface="Calibri" panose="020F0502020204030204" pitchFamily="34" charset="0"/>
                <a:ea typeface="Times New Roman" panose="02020603050405020304" pitchFamily="18" charset="0"/>
              </a:rPr>
              <a:t>Working Towards Unity</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effectLst/>
                <a:latin typeface="Calibri" panose="020F0502020204030204" pitchFamily="34" charset="0"/>
                <a:ea typeface="Times New Roman" panose="02020603050405020304" pitchFamily="18" charset="0"/>
              </a:rPr>
              <a:t>Over the years I’ve had opportunity to work with </a:t>
            </a:r>
          </a:p>
          <a:p>
            <a:pPr marL="0" indent="0" algn="ctr">
              <a:buNone/>
            </a:pPr>
            <a:r>
              <a:rPr lang="en-CA" sz="3200" dirty="0">
                <a:effectLst/>
                <a:latin typeface="Calibri" panose="020F0502020204030204" pitchFamily="34" charset="0"/>
                <a:ea typeface="Times New Roman" panose="02020603050405020304" pitchFamily="18" charset="0"/>
              </a:rPr>
              <a:t>many teams in the church.    </a:t>
            </a:r>
          </a:p>
          <a:p>
            <a:pPr marL="0" indent="0" algn="ctr">
              <a:buNone/>
            </a:pPr>
            <a:r>
              <a:rPr lang="en-CA" sz="3200" dirty="0">
                <a:effectLst/>
                <a:latin typeface="Calibri" panose="020F0502020204030204" pitchFamily="34" charset="0"/>
                <a:ea typeface="Times New Roman" panose="02020603050405020304" pitchFamily="18" charset="0"/>
              </a:rPr>
              <a:t>Most of the teams I’ve been part of have been unified in our vision </a:t>
            </a:r>
          </a:p>
          <a:p>
            <a:pPr marL="0" indent="0" algn="ctr">
              <a:buNone/>
            </a:pPr>
            <a:r>
              <a:rPr lang="en-CA" sz="3200" dirty="0">
                <a:effectLst/>
                <a:latin typeface="Calibri" panose="020F0502020204030204" pitchFamily="34" charset="0"/>
                <a:ea typeface="Times New Roman" panose="02020603050405020304" pitchFamily="18" charset="0"/>
              </a:rPr>
              <a:t>for what we want to accomplish and our individual roles.     </a:t>
            </a:r>
          </a:p>
          <a:p>
            <a:pPr marL="0" indent="0" algn="ctr">
              <a:buNone/>
            </a:pPr>
            <a:r>
              <a:rPr lang="en-CA" sz="3200" dirty="0">
                <a:effectLst/>
                <a:latin typeface="Calibri" panose="020F0502020204030204" pitchFamily="34" charset="0"/>
                <a:ea typeface="Times New Roman" panose="02020603050405020304" pitchFamily="18" charset="0"/>
              </a:rPr>
              <a:t>Some of the teams have struggled with being unified.    </a:t>
            </a:r>
          </a:p>
          <a:p>
            <a:pPr marL="0" indent="0" algn="ctr">
              <a:buNone/>
            </a:pPr>
            <a:r>
              <a:rPr lang="en-CA" sz="3200" dirty="0">
                <a:effectLst/>
                <a:latin typeface="Calibri" panose="020F0502020204030204" pitchFamily="34" charset="0"/>
                <a:ea typeface="Times New Roman" panose="02020603050405020304" pitchFamily="18" charset="0"/>
              </a:rPr>
              <a:t>We’ve had to work to try to be unified.       </a:t>
            </a:r>
          </a:p>
          <a:p>
            <a:pPr marL="0" indent="0" algn="ctr">
              <a:buNone/>
            </a:pPr>
            <a:r>
              <a:rPr lang="en-CA" sz="3200" dirty="0">
                <a:effectLst/>
                <a:latin typeface="Calibri" panose="020F0502020204030204" pitchFamily="34" charset="0"/>
                <a:ea typeface="Times New Roman" panose="02020603050405020304" pitchFamily="18" charset="0"/>
              </a:rPr>
              <a:t>What about you?    Have you been part of a unified team?    </a:t>
            </a:r>
          </a:p>
          <a:p>
            <a:pPr marL="0" indent="0" algn="ctr">
              <a:buNone/>
            </a:pPr>
            <a:r>
              <a:rPr lang="en-CA" sz="3200" dirty="0">
                <a:effectLst/>
                <a:latin typeface="Calibri" panose="020F0502020204030204" pitchFamily="34" charset="0"/>
                <a:ea typeface="Times New Roman" panose="02020603050405020304" pitchFamily="18" charset="0"/>
              </a:rPr>
              <a:t>Have you been part of a team that had to work harder to be unified?    </a:t>
            </a:r>
          </a:p>
          <a:p>
            <a:pPr marL="0" indent="0" algn="ctr">
              <a:buNone/>
            </a:pPr>
            <a:r>
              <a:rPr lang="en-CA" sz="3200" dirty="0">
                <a:effectLst/>
                <a:latin typeface="Calibri" panose="020F0502020204030204" pitchFamily="34" charset="0"/>
                <a:ea typeface="Times New Roman" panose="02020603050405020304" pitchFamily="18" charset="0"/>
              </a:rPr>
              <a:t>How did it go?    </a:t>
            </a:r>
          </a:p>
          <a:p>
            <a:pPr marL="0" indent="0" algn="ctr">
              <a:buNone/>
            </a:pPr>
            <a:r>
              <a:rPr lang="en-CA" sz="3200" b="1" dirty="0">
                <a:effectLst/>
                <a:latin typeface="Calibri" panose="020F0502020204030204" pitchFamily="34" charset="0"/>
                <a:ea typeface="Times New Roman" panose="02020603050405020304" pitchFamily="18" charset="0"/>
              </a:rPr>
              <a:t>Share your story with the group.</a:t>
            </a:r>
            <a:r>
              <a:rPr lang="en-CA" sz="3200" dirty="0">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247933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8B34EC-CD4D-DD29-7F21-EEDEA3FF0AD8}"/>
              </a:ext>
            </a:extLst>
          </p:cNvPr>
          <p:cNvSpPr>
            <a:spLocks noGrp="1"/>
          </p:cNvSpPr>
          <p:nvPr>
            <p:ph idx="1"/>
          </p:nvPr>
        </p:nvSpPr>
        <p:spPr/>
        <p:txBody>
          <a:bodyPr/>
          <a:lstStyle/>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WATCH:   To begin your </a:t>
            </a:r>
            <a:r>
              <a:rPr lang="en-CA" sz="3200" dirty="0" err="1">
                <a:solidFill>
                  <a:srgbClr val="212121"/>
                </a:solidFill>
                <a:effectLst/>
                <a:latin typeface="Calibri" panose="020F0502020204030204" pitchFamily="34" charset="0"/>
                <a:ea typeface="Times New Roman" panose="02020603050405020304" pitchFamily="18" charset="0"/>
              </a:rPr>
              <a:t>LifeGroup</a:t>
            </a:r>
            <a:r>
              <a:rPr lang="en-CA" sz="3200" dirty="0">
                <a:solidFill>
                  <a:srgbClr val="212121"/>
                </a:solidFill>
                <a:effectLst/>
                <a:latin typeface="Calibri" panose="020F0502020204030204" pitchFamily="34" charset="0"/>
                <a:ea typeface="Times New Roman" panose="02020603050405020304" pitchFamily="18" charset="0"/>
              </a:rPr>
              <a:t> study,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watch the Bible Project summary of 1 Corinthians.      </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CA" sz="3200" u="sng" dirty="0">
              <a:solidFill>
                <a:srgbClr val="0078D7"/>
              </a:solidFill>
              <a:effectLst/>
              <a:latin typeface="Calibri" panose="020F0502020204030204" pitchFamily="34" charset="0"/>
              <a:ea typeface="Times New Roman" panose="02020603050405020304" pitchFamily="18" charset="0"/>
              <a:hlinkClick r:id="rId2" tooltip="https://www.youtube.com/watch?v=yiHf8klCCc4&amp;t=3s"/>
            </a:endParaRPr>
          </a:p>
          <a:p>
            <a:pPr marL="0" indent="0" algn="ctr">
              <a:buNone/>
            </a:pPr>
            <a:r>
              <a:rPr lang="en-CA" sz="3200" u="sng" dirty="0">
                <a:solidFill>
                  <a:srgbClr val="0078D7"/>
                </a:solidFill>
                <a:effectLst/>
                <a:latin typeface="Calibri" panose="020F0502020204030204" pitchFamily="34" charset="0"/>
                <a:ea typeface="Times New Roman" panose="02020603050405020304" pitchFamily="18" charset="0"/>
                <a:hlinkClick r:id="rId2" tooltip="https://www.youtube.com/watch?v=yiHf8klCCc4&amp;t=3s"/>
              </a:rPr>
              <a:t>https://www.youtube.com/watch?v=yiHf8klCCc4&amp;t=3s</a:t>
            </a: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448793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461DE3-75F1-D5E7-6157-B3C45F80EE1E}"/>
              </a:ext>
            </a:extLst>
          </p:cNvPr>
          <p:cNvSpPr>
            <a:spLocks noGrp="1"/>
          </p:cNvSpPr>
          <p:nvPr>
            <p:ph idx="1"/>
          </p:nvPr>
        </p:nvSpPr>
        <p:spPr>
          <a:xfrm>
            <a:off x="132347" y="300788"/>
            <a:ext cx="11802979" cy="6268453"/>
          </a:xfrm>
        </p:spPr>
        <p:txBody>
          <a:bodyPr>
            <a:normAutofit/>
          </a:bodyPr>
          <a:lstStyle/>
          <a:p>
            <a:pPr marL="0" lvl="0"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Being in community can get </a:t>
            </a:r>
            <a:r>
              <a:rPr lang="en-CA" sz="3200" u="sng"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COMPLEX</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b="1" baseline="30000" dirty="0">
                <a:solidFill>
                  <a:srgbClr val="000000"/>
                </a:solidFill>
                <a:effectLst/>
                <a:latin typeface="Calibri" panose="020F0502020204030204" pitchFamily="34" charset="0"/>
                <a:ea typeface="Times New Roman" panose="02020603050405020304" pitchFamily="18" charset="0"/>
              </a:rPr>
              <a:t>2 </a:t>
            </a:r>
            <a:r>
              <a:rPr lang="en-CA" sz="3200" dirty="0">
                <a:solidFill>
                  <a:srgbClr val="000000"/>
                </a:solidFill>
                <a:effectLst/>
                <a:latin typeface="Calibri" panose="020F0502020204030204" pitchFamily="34" charset="0"/>
                <a:ea typeface="Times New Roman" panose="02020603050405020304" pitchFamily="18" charset="0"/>
              </a:rPr>
              <a:t>To the church of God in Corinth, to those sanctified in Christ Jesus and called to be his holy people, together with all those everywhere who call on the name of our Lord Jesus Christ—their Lord and ours:   </a:t>
            </a:r>
          </a:p>
          <a:p>
            <a:pPr marL="0" indent="0" algn="ctr">
              <a:buNone/>
            </a:pPr>
            <a:r>
              <a:rPr lang="en-CA" sz="2400" dirty="0">
                <a:solidFill>
                  <a:srgbClr val="000000"/>
                </a:solidFill>
                <a:effectLst/>
                <a:latin typeface="Calibri" panose="020F0502020204030204" pitchFamily="34" charset="0"/>
                <a:ea typeface="Times New Roman" panose="02020603050405020304" pitchFamily="18" charset="0"/>
              </a:rPr>
              <a:t>1 Corinthians 1:2  NIV</a:t>
            </a:r>
            <a:endParaRPr lang="en-CA" sz="24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lvl="0" indent="0" algn="ctr">
              <a:buNone/>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    </a:t>
            </a:r>
          </a:p>
          <a:p>
            <a:pPr marL="0" lv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In our effort to be the community of Christ, </a:t>
            </a:r>
          </a:p>
          <a:p>
            <a:pPr marL="0" lv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why is it important to remember who we are?</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857899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2078A0-12EB-B844-B1D7-E0167FEBFB43}"/>
              </a:ext>
            </a:extLst>
          </p:cNvPr>
          <p:cNvSpPr>
            <a:spLocks noGrp="1"/>
          </p:cNvSpPr>
          <p:nvPr>
            <p:ph idx="1"/>
          </p:nvPr>
        </p:nvSpPr>
        <p:spPr>
          <a:xfrm>
            <a:off x="838200" y="156410"/>
            <a:ext cx="10515600" cy="6424863"/>
          </a:xfrm>
        </p:spPr>
        <p:txBody>
          <a:bodyPr>
            <a:normAutofit lnSpcReduction="10000"/>
          </a:bodyPr>
          <a:lstStyle/>
          <a:p>
            <a:pPr marL="0" lvl="0"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Our goal in community is to be </a:t>
            </a:r>
            <a:r>
              <a:rPr lang="en-CA" sz="3200" u="sng"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UNITED</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b="1" baseline="30000" dirty="0">
                <a:solidFill>
                  <a:srgbClr val="000000"/>
                </a:solidFill>
                <a:effectLst/>
                <a:latin typeface="Calibri" panose="020F0502020204030204" pitchFamily="34" charset="0"/>
                <a:ea typeface="Times New Roman" panose="02020603050405020304" pitchFamily="18" charset="0"/>
              </a:rPr>
              <a:t>10 </a:t>
            </a:r>
            <a:r>
              <a:rPr lang="en-CA" sz="3200" dirty="0">
                <a:solidFill>
                  <a:srgbClr val="000000"/>
                </a:solidFill>
                <a:effectLst/>
                <a:latin typeface="Calibri" panose="020F0502020204030204" pitchFamily="34" charset="0"/>
                <a:ea typeface="Times New Roman" panose="02020603050405020304" pitchFamily="18" charset="0"/>
              </a:rPr>
              <a:t>I appeal to you, brothers and sisters,</a:t>
            </a:r>
            <a:r>
              <a:rPr lang="en-CA" sz="3200" baseline="30000" dirty="0">
                <a:solidFill>
                  <a:srgbClr val="000000"/>
                </a:solidFill>
                <a:effectLst/>
                <a:latin typeface="Calibri" panose="020F0502020204030204" pitchFamily="34" charset="0"/>
                <a:ea typeface="Times New Roman" panose="02020603050405020304" pitchFamily="18" charset="0"/>
              </a:rPr>
              <a:t>[</a:t>
            </a:r>
            <a:r>
              <a:rPr lang="en-CA" sz="3200" u="sng" baseline="30000" dirty="0">
                <a:solidFill>
                  <a:srgbClr val="4A4A4A"/>
                </a:solidFill>
                <a:effectLst/>
                <a:latin typeface="Calibri" panose="020F0502020204030204" pitchFamily="34" charset="0"/>
                <a:ea typeface="Times New Roman" panose="02020603050405020304" pitchFamily="18" charset="0"/>
                <a:hlinkClick r:id="rId2" tooltip="See footnote a"/>
              </a:rPr>
              <a:t>a</a:t>
            </a:r>
            <a:r>
              <a:rPr lang="en-CA" sz="3200" baseline="30000" dirty="0">
                <a:solidFill>
                  <a:srgbClr val="000000"/>
                </a:solidFill>
                <a:effectLst/>
                <a:latin typeface="Calibri" panose="020F0502020204030204" pitchFamily="34" charset="0"/>
                <a:ea typeface="Times New Roman" panose="02020603050405020304" pitchFamily="18" charset="0"/>
              </a:rPr>
              <a:t>]</a:t>
            </a:r>
            <a:r>
              <a:rPr lang="en-CA" sz="3200" dirty="0">
                <a:solidFill>
                  <a:srgbClr val="000000"/>
                </a:solidFill>
                <a:effectLst/>
                <a:latin typeface="Calibri" panose="020F0502020204030204" pitchFamily="34" charset="0"/>
                <a:ea typeface="Times New Roman" panose="02020603050405020304" pitchFamily="18" charset="0"/>
              </a:rPr>
              <a:t> in the name of our Lord Jesus Christ, that all of you agree with one another in what you say and that there be no divisions among you, but that you be perfectly united in mind and thought.  </a:t>
            </a:r>
          </a:p>
          <a:p>
            <a:pPr marL="0" indent="0" algn="ctr">
              <a:buNone/>
            </a:pPr>
            <a:r>
              <a:rPr lang="en-CA" sz="2400" dirty="0">
                <a:solidFill>
                  <a:srgbClr val="000000"/>
                </a:solidFill>
                <a:effectLst/>
                <a:latin typeface="Calibri" panose="020F0502020204030204" pitchFamily="34" charset="0"/>
                <a:ea typeface="Times New Roman" panose="02020603050405020304" pitchFamily="18" charset="0"/>
              </a:rPr>
              <a:t>1 Corinthians 1:10 NIV</a:t>
            </a:r>
            <a:endParaRPr lang="en-CA" sz="24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What does it mean to be </a:t>
            </a:r>
          </a:p>
          <a:p>
            <a:pPr marL="0" lv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“perfectly united in mind and thought”? </a:t>
            </a:r>
          </a:p>
          <a:p>
            <a:pPr marL="0" lv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    </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 Where have you seen this kind of unity?     </a:t>
            </a:r>
          </a:p>
          <a:p>
            <a:pPr mar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Where have you seen the opposite?</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130611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4F4117-53DA-21EE-C7DE-415CAEAE9361}"/>
              </a:ext>
            </a:extLst>
          </p:cNvPr>
          <p:cNvSpPr>
            <a:spLocks noGrp="1"/>
          </p:cNvSpPr>
          <p:nvPr>
            <p:ph idx="1"/>
          </p:nvPr>
        </p:nvSpPr>
        <p:spPr>
          <a:xfrm>
            <a:off x="0" y="397042"/>
            <a:ext cx="12192000" cy="6220326"/>
          </a:xfrm>
        </p:spPr>
        <p:txBody>
          <a:bodyPr>
            <a:normAutofit fontScale="92500" lnSpcReduction="10000"/>
          </a:bodyPr>
          <a:lstStyle/>
          <a:p>
            <a:pPr marL="0" lvl="0"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God’s Spirit (not our smarts) </a:t>
            </a:r>
            <a:r>
              <a:rPr lang="en-CA" sz="3200" u="sng"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UNITES</a:t>
            </a: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us</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And so it was with me, brothers and sisters. When I came to you, I did not come with eloquence or human wisdom as I proclaimed to you the testimony about God.</a:t>
            </a:r>
            <a:r>
              <a:rPr lang="en-CA" sz="3200" baseline="30000" dirty="0">
                <a:solidFill>
                  <a:srgbClr val="000000"/>
                </a:solidFill>
                <a:effectLst/>
                <a:latin typeface="Calibri" panose="020F0502020204030204" pitchFamily="34" charset="0"/>
                <a:ea typeface="Times New Roman" panose="02020603050405020304" pitchFamily="18" charset="0"/>
              </a:rPr>
              <a:t>[</a:t>
            </a:r>
            <a:r>
              <a:rPr lang="en-CA" sz="3200" u="sng" baseline="30000" dirty="0">
                <a:solidFill>
                  <a:srgbClr val="4A4A4A"/>
                </a:solidFill>
                <a:effectLst/>
                <a:latin typeface="Calibri" panose="020F0502020204030204" pitchFamily="34" charset="0"/>
                <a:ea typeface="Times New Roman" panose="02020603050405020304" pitchFamily="18" charset="0"/>
                <a:hlinkClick r:id="rId2" tooltip="See footnote a"/>
              </a:rPr>
              <a:t>a</a:t>
            </a:r>
            <a:r>
              <a:rPr lang="en-CA" sz="3200" baseline="30000" dirty="0">
                <a:solidFill>
                  <a:srgbClr val="000000"/>
                </a:solidFill>
                <a:effectLst/>
                <a:latin typeface="Calibri" panose="020F0502020204030204" pitchFamily="34" charset="0"/>
                <a:ea typeface="Times New Roman" panose="02020603050405020304" pitchFamily="18" charset="0"/>
              </a:rPr>
              <a:t>]</a:t>
            </a:r>
            <a:r>
              <a:rPr lang="en-CA" sz="3200" dirty="0">
                <a:solidFill>
                  <a:srgbClr val="000000"/>
                </a:solidFill>
                <a:effectLst/>
                <a:latin typeface="Calibri" panose="020F0502020204030204" pitchFamily="34" charset="0"/>
                <a:ea typeface="Times New Roman" panose="02020603050405020304" pitchFamily="18" charset="0"/>
              </a:rPr>
              <a:t> </a:t>
            </a:r>
            <a:r>
              <a:rPr lang="en-CA" sz="3200" b="1" baseline="30000" dirty="0">
                <a:solidFill>
                  <a:srgbClr val="000000"/>
                </a:solidFill>
                <a:effectLst/>
                <a:latin typeface="Calibri" panose="020F0502020204030204" pitchFamily="34" charset="0"/>
                <a:ea typeface="Times New Roman" panose="02020603050405020304" pitchFamily="18" charset="0"/>
              </a:rPr>
              <a:t>2 </a:t>
            </a:r>
            <a:r>
              <a:rPr lang="en-CA" sz="3200" dirty="0">
                <a:solidFill>
                  <a:srgbClr val="000000"/>
                </a:solidFill>
                <a:effectLst/>
                <a:latin typeface="Calibri" panose="020F0502020204030204" pitchFamily="34" charset="0"/>
                <a:ea typeface="Times New Roman" panose="02020603050405020304" pitchFamily="18" charset="0"/>
              </a:rPr>
              <a:t>For I resolved to know nothing while I was with you except Jesus Christ and him crucified. </a:t>
            </a:r>
            <a:r>
              <a:rPr lang="en-CA" sz="3200" b="1" baseline="30000" dirty="0">
                <a:solidFill>
                  <a:srgbClr val="000000"/>
                </a:solidFill>
                <a:effectLst/>
                <a:latin typeface="Calibri" panose="020F0502020204030204" pitchFamily="34" charset="0"/>
                <a:ea typeface="Times New Roman" panose="02020603050405020304" pitchFamily="18" charset="0"/>
              </a:rPr>
              <a:t>3 </a:t>
            </a:r>
            <a:r>
              <a:rPr lang="en-CA" sz="3200" dirty="0">
                <a:solidFill>
                  <a:srgbClr val="000000"/>
                </a:solidFill>
                <a:effectLst/>
                <a:latin typeface="Calibri" panose="020F0502020204030204" pitchFamily="34" charset="0"/>
                <a:ea typeface="Times New Roman" panose="02020603050405020304" pitchFamily="18" charset="0"/>
              </a:rPr>
              <a:t>I came to you in weakness with great fear and trembling. </a:t>
            </a:r>
            <a:r>
              <a:rPr lang="en-CA" sz="3200" b="1" baseline="30000" dirty="0">
                <a:solidFill>
                  <a:srgbClr val="000000"/>
                </a:solidFill>
                <a:effectLst/>
                <a:latin typeface="Calibri" panose="020F0502020204030204" pitchFamily="34" charset="0"/>
                <a:ea typeface="Times New Roman" panose="02020603050405020304" pitchFamily="18" charset="0"/>
              </a:rPr>
              <a:t>4 </a:t>
            </a:r>
            <a:r>
              <a:rPr lang="en-CA" sz="3200" dirty="0">
                <a:solidFill>
                  <a:srgbClr val="000000"/>
                </a:solidFill>
                <a:effectLst/>
                <a:latin typeface="Calibri" panose="020F0502020204030204" pitchFamily="34" charset="0"/>
                <a:ea typeface="Times New Roman" panose="02020603050405020304" pitchFamily="18" charset="0"/>
              </a:rPr>
              <a:t>My message and my preaching were not with wise and persuasive words, but with a demonstration of the Spirit’s power … </a:t>
            </a:r>
          </a:p>
          <a:p>
            <a:pPr marL="0" indent="0" algn="ctr">
              <a:buNone/>
            </a:pPr>
            <a:r>
              <a:rPr lang="en-CA" sz="2600" dirty="0">
                <a:solidFill>
                  <a:srgbClr val="000000"/>
                </a:solidFill>
                <a:effectLst/>
                <a:latin typeface="Calibri" panose="020F0502020204030204" pitchFamily="34" charset="0"/>
                <a:ea typeface="Times New Roman" panose="02020603050405020304" pitchFamily="18" charset="0"/>
              </a:rPr>
              <a:t>1 Corinthians 2:1-4 NIV</a:t>
            </a:r>
            <a:endParaRPr lang="en-CA" sz="2600" dirty="0">
              <a:effectLst/>
              <a:latin typeface="Times New Roman" panose="02020603050405020304" pitchFamily="18" charset="0"/>
              <a:ea typeface="Times New Roman" panose="02020603050405020304" pitchFamily="18" charset="0"/>
            </a:endParaRPr>
          </a:p>
          <a:p>
            <a:pPr marL="0" indent="0" algn="ctr">
              <a:buNone/>
            </a:pPr>
            <a:endParaRPr lang="en-CA" sz="32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Paul says, </a:t>
            </a:r>
          </a:p>
          <a:p>
            <a:pPr marL="0" lvl="0" indent="0" algn="ctr">
              <a:buNone/>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“My message and my preaching were not with wise and persuasive words …”. </a:t>
            </a:r>
          </a:p>
          <a:p>
            <a:pPr marL="342900" lvl="0" indent="-342900" algn="ctr">
              <a:buFont typeface="Calibri" panose="020F0502020204030204" pitchFamily="34" charset="0"/>
              <a:buChar char="-"/>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But, clearly Paul did use wise and persuasive words in what he wrote.        </a:t>
            </a:r>
          </a:p>
          <a:p>
            <a:pPr marL="342900" lvl="0" indent="-342900" algn="ctr">
              <a:buFont typeface="Calibri" panose="020F0502020204030204" pitchFamily="34" charset="0"/>
              <a:buChar char="-"/>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What point do you think he is trying to make here?</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CA"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916201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6078A5-F455-5E89-74F4-AB16E8CBF0B6}"/>
              </a:ext>
            </a:extLst>
          </p:cNvPr>
          <p:cNvSpPr>
            <a:spLocks noGrp="1"/>
          </p:cNvSpPr>
          <p:nvPr>
            <p:ph idx="1"/>
          </p:nvPr>
        </p:nvSpPr>
        <p:spPr>
          <a:xfrm>
            <a:off x="132347" y="252663"/>
            <a:ext cx="11682664" cy="5924300"/>
          </a:xfrm>
        </p:spPr>
        <p:txBody>
          <a:bodyPr>
            <a:normAutofit/>
          </a:bodyPr>
          <a:lstStyle/>
          <a:p>
            <a:pPr marL="0" lvl="0" indent="0" algn="ctr">
              <a:buNone/>
            </a:pPr>
            <a:endPar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lvl="0"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Being </a:t>
            </a:r>
            <a:r>
              <a:rPr lang="en-CA" sz="3200" u="sng"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OPEN</a:t>
            </a: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to the Spirit is key to unity </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Read back through 1 Corinthians chapter 2</a:t>
            </a:r>
            <a:r>
              <a:rPr lang="en-CA" sz="3200" b="1" dirty="0">
                <a:solidFill>
                  <a:srgbClr val="212121"/>
                </a:solidFill>
                <a:effectLst/>
                <a:latin typeface="Calibri" panose="020F0502020204030204" pitchFamily="34" charset="0"/>
                <a:ea typeface="Times New Roman" panose="02020603050405020304" pitchFamily="18" charset="0"/>
              </a:rPr>
              <a:t>.     </a:t>
            </a:r>
          </a:p>
          <a:p>
            <a:pPr marL="0" indent="0" algn="ctr">
              <a:buNone/>
            </a:pPr>
            <a:endParaRPr lang="en-CA" sz="3200" b="1" dirty="0">
              <a:solidFill>
                <a:srgbClr val="212121"/>
              </a:solidFill>
              <a:latin typeface="Calibri" panose="020F0502020204030204" pitchFamily="34" charset="0"/>
              <a:ea typeface="Times New Roman" panose="02020603050405020304" pitchFamily="18" charset="0"/>
            </a:endParaRPr>
          </a:p>
          <a:p>
            <a:pPr marL="0" indent="0" algn="ctr">
              <a:buNone/>
            </a:pPr>
            <a:r>
              <a:rPr lang="en-CA" sz="3200" b="1" dirty="0">
                <a:solidFill>
                  <a:srgbClr val="212121"/>
                </a:solidFill>
                <a:effectLst/>
                <a:latin typeface="Calibri" panose="020F0502020204030204" pitchFamily="34" charset="0"/>
                <a:ea typeface="Times New Roman" panose="02020603050405020304" pitchFamily="18" charset="0"/>
              </a:rPr>
              <a:t>Where do you see the Spirit mentioned?    </a:t>
            </a:r>
          </a:p>
          <a:p>
            <a:pPr marL="0" indent="0" algn="ctr">
              <a:buNone/>
            </a:pPr>
            <a:endParaRPr lang="en-CA" sz="3200" b="1" dirty="0">
              <a:solidFill>
                <a:srgbClr val="212121"/>
              </a:solidFill>
              <a:latin typeface="Calibri" panose="020F0502020204030204" pitchFamily="34" charset="0"/>
              <a:ea typeface="Times New Roman" panose="02020603050405020304" pitchFamily="18" charset="0"/>
            </a:endParaRPr>
          </a:p>
          <a:p>
            <a:pPr marL="0" indent="0" algn="ctr">
              <a:buNone/>
            </a:pPr>
            <a:r>
              <a:rPr lang="en-CA" sz="3200" b="1" dirty="0">
                <a:solidFill>
                  <a:srgbClr val="212121"/>
                </a:solidFill>
                <a:effectLst/>
                <a:latin typeface="Calibri" panose="020F0502020204030204" pitchFamily="34" charset="0"/>
                <a:ea typeface="Times New Roman" panose="02020603050405020304" pitchFamily="18" charset="0"/>
              </a:rPr>
              <a:t>How does this tie back to our previous series, Open to the Spirit?</a:t>
            </a:r>
            <a:r>
              <a:rPr lang="en-CA" sz="3200" dirty="0">
                <a:effectLst/>
              </a:rPr>
              <a:t> </a:t>
            </a:r>
            <a:endParaRPr lang="en-US" sz="3200" dirty="0"/>
          </a:p>
        </p:txBody>
      </p:sp>
    </p:spTree>
    <p:extLst>
      <p:ext uri="{BB962C8B-B14F-4D97-AF65-F5344CB8AC3E}">
        <p14:creationId xmlns:p14="http://schemas.microsoft.com/office/powerpoint/2010/main" val="3898220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49AF59-1E57-4FC0-475B-31654BE4D863}"/>
              </a:ext>
            </a:extLst>
          </p:cNvPr>
          <p:cNvSpPr>
            <a:spLocks noGrp="1"/>
          </p:cNvSpPr>
          <p:nvPr>
            <p:ph idx="1"/>
          </p:nvPr>
        </p:nvSpPr>
        <p:spPr>
          <a:xfrm>
            <a:off x="1" y="445168"/>
            <a:ext cx="12079704" cy="6063916"/>
          </a:xfrm>
        </p:spPr>
        <p:txBody>
          <a:bodyPr>
            <a:normAutofit lnSpcReduction="10000"/>
          </a:bodyPr>
          <a:lstStyle/>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READ:   1 Corinthians 3:3-9</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US" sz="3200" dirty="0"/>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The Corinthians were quarreling over which leader they each followed.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This led to disunity.   </a:t>
            </a:r>
          </a:p>
          <a:p>
            <a:pPr marL="0" indent="0" algn="ctr">
              <a:buNone/>
            </a:pPr>
            <a:endPar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endParaRPr>
          </a:p>
          <a:p>
            <a:pPr mar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Why do you think they did this?    Why might we do this today?</a:t>
            </a:r>
          </a:p>
          <a:p>
            <a:pPr marL="0" indent="0" algn="ctr">
              <a:buNone/>
            </a:pPr>
            <a:endParaRPr lang="en-CA" sz="3200" b="1" dirty="0">
              <a:solidFill>
                <a:srgbClr val="212121"/>
              </a:solidFill>
              <a:latin typeface="Calibri" panose="020F0502020204030204" pitchFamily="34" charset="0"/>
              <a:ea typeface="Times New Roman" panose="02020603050405020304" pitchFamily="18" charset="0"/>
              <a:cs typeface="Calibri" panose="020F0502020204030204" pitchFamily="34"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Paul shows the Corinthians that rather than choosing favourites,</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 they should remember that each leader has a unique role to play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and that God is the one who works through us.     </a:t>
            </a:r>
          </a:p>
          <a:p>
            <a:pPr mar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How is this helpful in promoting unity?</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8375184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1104</Words>
  <Application>Microsoft Macintosh PowerPoint</Application>
  <PresentationFormat>Widescreen</PresentationFormat>
  <Paragraphs>119</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Segoe UI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 IS THE ANSWER</dc:title>
  <dc:creator>Jeff Austen</dc:creator>
  <cp:lastModifiedBy>Hayley Martin</cp:lastModifiedBy>
  <cp:revision>5</cp:revision>
  <dcterms:created xsi:type="dcterms:W3CDTF">2024-02-28T19:04:53Z</dcterms:created>
  <dcterms:modified xsi:type="dcterms:W3CDTF">2024-02-29T18:34:07Z</dcterms:modified>
</cp:coreProperties>
</file>