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27"/>
  </p:normalViewPr>
  <p:slideViewPr>
    <p:cSldViewPr snapToGrid="0">
      <p:cViewPr varScale="1">
        <p:scale>
          <a:sx n="112" d="100"/>
          <a:sy n="11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90FF5-5166-823A-CBC4-D5A5E8FC9D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3B3010-0121-4012-D4EB-83F1517326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7D34B1-1E63-EF9A-379C-8D25A8D20B16}"/>
              </a:ext>
            </a:extLst>
          </p:cNvPr>
          <p:cNvSpPr>
            <a:spLocks noGrp="1"/>
          </p:cNvSpPr>
          <p:nvPr>
            <p:ph type="dt" sz="half" idx="10"/>
          </p:nvPr>
        </p:nvSpPr>
        <p:spPr/>
        <p:txBody>
          <a:bodyPr/>
          <a:lstStyle/>
          <a:p>
            <a:fld id="{57BFF574-530F-8A41-97CC-2A4989B1CD2B}" type="datetimeFigureOut">
              <a:rPr lang="en-US" smtClean="0"/>
              <a:t>2/13/24</a:t>
            </a:fld>
            <a:endParaRPr lang="en-US"/>
          </a:p>
        </p:txBody>
      </p:sp>
      <p:sp>
        <p:nvSpPr>
          <p:cNvPr id="5" name="Footer Placeholder 4">
            <a:extLst>
              <a:ext uri="{FF2B5EF4-FFF2-40B4-BE49-F238E27FC236}">
                <a16:creationId xmlns:a16="http://schemas.microsoft.com/office/drawing/2014/main" id="{DAE41BC2-DB7C-0621-DE09-7A456390DA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FFD453-32D2-9C37-A847-333FA02C5682}"/>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087999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EEF3C-C31B-56AC-9412-3378A8207D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33A77F-AF63-BBD0-D68D-6552E763EA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CBDA80-3543-6F65-C4B7-E5D2A4F89D99}"/>
              </a:ext>
            </a:extLst>
          </p:cNvPr>
          <p:cNvSpPr>
            <a:spLocks noGrp="1"/>
          </p:cNvSpPr>
          <p:nvPr>
            <p:ph type="dt" sz="half" idx="10"/>
          </p:nvPr>
        </p:nvSpPr>
        <p:spPr/>
        <p:txBody>
          <a:bodyPr/>
          <a:lstStyle/>
          <a:p>
            <a:fld id="{57BFF574-530F-8A41-97CC-2A4989B1CD2B}" type="datetimeFigureOut">
              <a:rPr lang="en-US" smtClean="0"/>
              <a:t>2/13/24</a:t>
            </a:fld>
            <a:endParaRPr lang="en-US"/>
          </a:p>
        </p:txBody>
      </p:sp>
      <p:sp>
        <p:nvSpPr>
          <p:cNvPr id="5" name="Footer Placeholder 4">
            <a:extLst>
              <a:ext uri="{FF2B5EF4-FFF2-40B4-BE49-F238E27FC236}">
                <a16:creationId xmlns:a16="http://schemas.microsoft.com/office/drawing/2014/main" id="{98036028-6F2F-5532-5A96-99EB8478F1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CF1215-36F4-9649-7895-549930BA5BAF}"/>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212526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D42FDF-1411-C043-2513-66DEB526B8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D44EC5-60D8-E074-166D-454E9699C0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BCFC65-B9ED-940F-D831-9A618BD49695}"/>
              </a:ext>
            </a:extLst>
          </p:cNvPr>
          <p:cNvSpPr>
            <a:spLocks noGrp="1"/>
          </p:cNvSpPr>
          <p:nvPr>
            <p:ph type="dt" sz="half" idx="10"/>
          </p:nvPr>
        </p:nvSpPr>
        <p:spPr/>
        <p:txBody>
          <a:bodyPr/>
          <a:lstStyle/>
          <a:p>
            <a:fld id="{57BFF574-530F-8A41-97CC-2A4989B1CD2B}" type="datetimeFigureOut">
              <a:rPr lang="en-US" smtClean="0"/>
              <a:t>2/13/24</a:t>
            </a:fld>
            <a:endParaRPr lang="en-US"/>
          </a:p>
        </p:txBody>
      </p:sp>
      <p:sp>
        <p:nvSpPr>
          <p:cNvPr id="5" name="Footer Placeholder 4">
            <a:extLst>
              <a:ext uri="{FF2B5EF4-FFF2-40B4-BE49-F238E27FC236}">
                <a16:creationId xmlns:a16="http://schemas.microsoft.com/office/drawing/2014/main" id="{ECD2D754-6246-2848-95F4-5F8B96AC11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83C35E-9594-EFBB-569A-29FB1BDD1042}"/>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2382380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604C6-1236-9BEB-7C0E-A078BB3837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13767B-6F94-A98D-A522-80CC24FEBE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BBFDE4-5BD3-FBC6-0A32-D5852072536F}"/>
              </a:ext>
            </a:extLst>
          </p:cNvPr>
          <p:cNvSpPr>
            <a:spLocks noGrp="1"/>
          </p:cNvSpPr>
          <p:nvPr>
            <p:ph type="dt" sz="half" idx="10"/>
          </p:nvPr>
        </p:nvSpPr>
        <p:spPr/>
        <p:txBody>
          <a:bodyPr/>
          <a:lstStyle/>
          <a:p>
            <a:fld id="{57BFF574-530F-8A41-97CC-2A4989B1CD2B}" type="datetimeFigureOut">
              <a:rPr lang="en-US" smtClean="0"/>
              <a:t>2/13/24</a:t>
            </a:fld>
            <a:endParaRPr lang="en-US"/>
          </a:p>
        </p:txBody>
      </p:sp>
      <p:sp>
        <p:nvSpPr>
          <p:cNvPr id="5" name="Footer Placeholder 4">
            <a:extLst>
              <a:ext uri="{FF2B5EF4-FFF2-40B4-BE49-F238E27FC236}">
                <a16:creationId xmlns:a16="http://schemas.microsoft.com/office/drawing/2014/main" id="{632E5316-B0F4-CB67-EBF3-8AA9E276B2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9D4412-7858-82C0-7492-63AB3A3AD6E7}"/>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650035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627C8-1E6C-D028-DA19-402C2CE3F2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A407D7-AB85-12B1-4402-8D8EE76AE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1CFABC-F1DE-5952-3931-F1FE8F2197F4}"/>
              </a:ext>
            </a:extLst>
          </p:cNvPr>
          <p:cNvSpPr>
            <a:spLocks noGrp="1"/>
          </p:cNvSpPr>
          <p:nvPr>
            <p:ph type="dt" sz="half" idx="10"/>
          </p:nvPr>
        </p:nvSpPr>
        <p:spPr/>
        <p:txBody>
          <a:bodyPr/>
          <a:lstStyle/>
          <a:p>
            <a:fld id="{57BFF574-530F-8A41-97CC-2A4989B1CD2B}" type="datetimeFigureOut">
              <a:rPr lang="en-US" smtClean="0"/>
              <a:t>2/13/24</a:t>
            </a:fld>
            <a:endParaRPr lang="en-US"/>
          </a:p>
        </p:txBody>
      </p:sp>
      <p:sp>
        <p:nvSpPr>
          <p:cNvPr id="5" name="Footer Placeholder 4">
            <a:extLst>
              <a:ext uri="{FF2B5EF4-FFF2-40B4-BE49-F238E27FC236}">
                <a16:creationId xmlns:a16="http://schemas.microsoft.com/office/drawing/2014/main" id="{47B5DA27-5B7B-3FDD-7A70-0E2369C51E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9CB858-AD90-D2B2-E903-1EF897576147}"/>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905347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44FAB-1227-E99D-F081-D10B7FFA92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2C6FE6-9A17-F26D-A117-363126E49A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BD24F0-A4B8-9E31-0502-B2374AC7BF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020AB8-50D5-115C-8595-8F951AC5D63D}"/>
              </a:ext>
            </a:extLst>
          </p:cNvPr>
          <p:cNvSpPr>
            <a:spLocks noGrp="1"/>
          </p:cNvSpPr>
          <p:nvPr>
            <p:ph type="dt" sz="half" idx="10"/>
          </p:nvPr>
        </p:nvSpPr>
        <p:spPr/>
        <p:txBody>
          <a:bodyPr/>
          <a:lstStyle/>
          <a:p>
            <a:fld id="{57BFF574-530F-8A41-97CC-2A4989B1CD2B}" type="datetimeFigureOut">
              <a:rPr lang="en-US" smtClean="0"/>
              <a:t>2/13/24</a:t>
            </a:fld>
            <a:endParaRPr lang="en-US"/>
          </a:p>
        </p:txBody>
      </p:sp>
      <p:sp>
        <p:nvSpPr>
          <p:cNvPr id="6" name="Footer Placeholder 5">
            <a:extLst>
              <a:ext uri="{FF2B5EF4-FFF2-40B4-BE49-F238E27FC236}">
                <a16:creationId xmlns:a16="http://schemas.microsoft.com/office/drawing/2014/main" id="{2D268C3E-4236-1DF9-5C45-3C3F9A3D67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157FCB-E05C-F09B-1AFC-12260383CAA6}"/>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378022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0B02C-9F68-1753-D156-3214CF1117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479266-3ACF-E840-981C-2A23C27523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3C447E-F59D-AF39-18E1-969B4E87A0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00B30B-07B7-4531-2658-AACD360E1A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3A325-3A97-9E83-4F41-5FAD5FB084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DF5F3C-296C-53A0-A07A-4B9221779D0B}"/>
              </a:ext>
            </a:extLst>
          </p:cNvPr>
          <p:cNvSpPr>
            <a:spLocks noGrp="1"/>
          </p:cNvSpPr>
          <p:nvPr>
            <p:ph type="dt" sz="half" idx="10"/>
          </p:nvPr>
        </p:nvSpPr>
        <p:spPr/>
        <p:txBody>
          <a:bodyPr/>
          <a:lstStyle/>
          <a:p>
            <a:fld id="{57BFF574-530F-8A41-97CC-2A4989B1CD2B}" type="datetimeFigureOut">
              <a:rPr lang="en-US" smtClean="0"/>
              <a:t>2/13/24</a:t>
            </a:fld>
            <a:endParaRPr lang="en-US"/>
          </a:p>
        </p:txBody>
      </p:sp>
      <p:sp>
        <p:nvSpPr>
          <p:cNvPr id="8" name="Footer Placeholder 7">
            <a:extLst>
              <a:ext uri="{FF2B5EF4-FFF2-40B4-BE49-F238E27FC236}">
                <a16:creationId xmlns:a16="http://schemas.microsoft.com/office/drawing/2014/main" id="{33A003BA-3220-C7F8-3F3B-72E557FA17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B7BCAB-70A3-5D43-0245-EC96AF933BA5}"/>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885741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56F49-25C3-3741-DF0F-BD2846C7F3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D57953-20DE-49C1-4B7E-59717E29D6C6}"/>
              </a:ext>
            </a:extLst>
          </p:cNvPr>
          <p:cNvSpPr>
            <a:spLocks noGrp="1"/>
          </p:cNvSpPr>
          <p:nvPr>
            <p:ph type="dt" sz="half" idx="10"/>
          </p:nvPr>
        </p:nvSpPr>
        <p:spPr/>
        <p:txBody>
          <a:bodyPr/>
          <a:lstStyle/>
          <a:p>
            <a:fld id="{57BFF574-530F-8A41-97CC-2A4989B1CD2B}" type="datetimeFigureOut">
              <a:rPr lang="en-US" smtClean="0"/>
              <a:t>2/13/24</a:t>
            </a:fld>
            <a:endParaRPr lang="en-US"/>
          </a:p>
        </p:txBody>
      </p:sp>
      <p:sp>
        <p:nvSpPr>
          <p:cNvPr id="4" name="Footer Placeholder 3">
            <a:extLst>
              <a:ext uri="{FF2B5EF4-FFF2-40B4-BE49-F238E27FC236}">
                <a16:creationId xmlns:a16="http://schemas.microsoft.com/office/drawing/2014/main" id="{7EB188FE-DC93-57B2-BD9A-0075C821E6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8DDAAB8-23A7-3225-C78D-D7417F91CF81}"/>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419425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584DE9-CD4D-1F6E-F3F8-C23A7E923200}"/>
              </a:ext>
            </a:extLst>
          </p:cNvPr>
          <p:cNvSpPr>
            <a:spLocks noGrp="1"/>
          </p:cNvSpPr>
          <p:nvPr>
            <p:ph type="dt" sz="half" idx="10"/>
          </p:nvPr>
        </p:nvSpPr>
        <p:spPr/>
        <p:txBody>
          <a:bodyPr/>
          <a:lstStyle/>
          <a:p>
            <a:fld id="{57BFF574-530F-8A41-97CC-2A4989B1CD2B}" type="datetimeFigureOut">
              <a:rPr lang="en-US" smtClean="0"/>
              <a:t>2/13/24</a:t>
            </a:fld>
            <a:endParaRPr lang="en-US"/>
          </a:p>
        </p:txBody>
      </p:sp>
      <p:sp>
        <p:nvSpPr>
          <p:cNvPr id="3" name="Footer Placeholder 2">
            <a:extLst>
              <a:ext uri="{FF2B5EF4-FFF2-40B4-BE49-F238E27FC236}">
                <a16:creationId xmlns:a16="http://schemas.microsoft.com/office/drawing/2014/main" id="{9024FDB1-C3CA-F009-B31C-7A5B729B63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6EDF0A-ACFA-D451-425D-A679BA0482D9}"/>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293735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DB3D6-2972-4469-EAC0-9CA22DCD93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B20244-688D-165E-9134-5788F7D0C9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6E624D-7F23-C6E7-49ED-5EB5A17C6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AC6EF8-DEF1-9E80-6F82-837097D39B65}"/>
              </a:ext>
            </a:extLst>
          </p:cNvPr>
          <p:cNvSpPr>
            <a:spLocks noGrp="1"/>
          </p:cNvSpPr>
          <p:nvPr>
            <p:ph type="dt" sz="half" idx="10"/>
          </p:nvPr>
        </p:nvSpPr>
        <p:spPr/>
        <p:txBody>
          <a:bodyPr/>
          <a:lstStyle/>
          <a:p>
            <a:fld id="{57BFF574-530F-8A41-97CC-2A4989B1CD2B}" type="datetimeFigureOut">
              <a:rPr lang="en-US" smtClean="0"/>
              <a:t>2/13/24</a:t>
            </a:fld>
            <a:endParaRPr lang="en-US"/>
          </a:p>
        </p:txBody>
      </p:sp>
      <p:sp>
        <p:nvSpPr>
          <p:cNvPr id="6" name="Footer Placeholder 5">
            <a:extLst>
              <a:ext uri="{FF2B5EF4-FFF2-40B4-BE49-F238E27FC236}">
                <a16:creationId xmlns:a16="http://schemas.microsoft.com/office/drawing/2014/main" id="{F19741C9-4099-D782-F79C-BB2348B88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6F021B-8952-A281-97FB-5C36C835FEBC}"/>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17701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D7302-D747-BE9F-6614-E570DBFD02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045554-A5A6-3C4E-BB16-A6E691B961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4FD7C2-6235-D7A4-085C-FEF27D1065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FD8D33-2D4F-D320-161C-5D50657C31D0}"/>
              </a:ext>
            </a:extLst>
          </p:cNvPr>
          <p:cNvSpPr>
            <a:spLocks noGrp="1"/>
          </p:cNvSpPr>
          <p:nvPr>
            <p:ph type="dt" sz="half" idx="10"/>
          </p:nvPr>
        </p:nvSpPr>
        <p:spPr/>
        <p:txBody>
          <a:bodyPr/>
          <a:lstStyle/>
          <a:p>
            <a:fld id="{57BFF574-530F-8A41-97CC-2A4989B1CD2B}" type="datetimeFigureOut">
              <a:rPr lang="en-US" smtClean="0"/>
              <a:t>2/13/24</a:t>
            </a:fld>
            <a:endParaRPr lang="en-US"/>
          </a:p>
        </p:txBody>
      </p:sp>
      <p:sp>
        <p:nvSpPr>
          <p:cNvPr id="6" name="Footer Placeholder 5">
            <a:extLst>
              <a:ext uri="{FF2B5EF4-FFF2-40B4-BE49-F238E27FC236}">
                <a16:creationId xmlns:a16="http://schemas.microsoft.com/office/drawing/2014/main" id="{0E7AB3DA-E9ED-3FF2-59CD-47376366AC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2C381B-B90A-5A9D-ED8F-520C4A780849}"/>
              </a:ext>
            </a:extLst>
          </p:cNvPr>
          <p:cNvSpPr>
            <a:spLocks noGrp="1"/>
          </p:cNvSpPr>
          <p:nvPr>
            <p:ph type="sldNum" sz="quarter" idx="12"/>
          </p:nvPr>
        </p:nvSpPr>
        <p:spPr/>
        <p:txBody>
          <a:bodyPr/>
          <a:lstStyle/>
          <a:p>
            <a:fld id="{F713C5E7-235E-2C49-9B0F-6B0509401B82}" type="slidenum">
              <a:rPr lang="en-US" smtClean="0"/>
              <a:t>‹#›</a:t>
            </a:fld>
            <a:endParaRPr lang="en-US"/>
          </a:p>
        </p:txBody>
      </p:sp>
    </p:spTree>
    <p:extLst>
      <p:ext uri="{BB962C8B-B14F-4D97-AF65-F5344CB8AC3E}">
        <p14:creationId xmlns:p14="http://schemas.microsoft.com/office/powerpoint/2010/main" val="777801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0E30FF-4219-F813-F86D-E8AF0F59ED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50DDA45-9B2F-819D-929D-9E7E3A0696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1D6121-2BF0-CEBA-0984-E8276B8093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FF574-530F-8A41-97CC-2A4989B1CD2B}" type="datetimeFigureOut">
              <a:rPr lang="en-US" smtClean="0"/>
              <a:t>2/13/24</a:t>
            </a:fld>
            <a:endParaRPr lang="en-US"/>
          </a:p>
        </p:txBody>
      </p:sp>
      <p:sp>
        <p:nvSpPr>
          <p:cNvPr id="5" name="Footer Placeholder 4">
            <a:extLst>
              <a:ext uri="{FF2B5EF4-FFF2-40B4-BE49-F238E27FC236}">
                <a16:creationId xmlns:a16="http://schemas.microsoft.com/office/drawing/2014/main" id="{F9323CF5-F3D9-F7B1-04A9-0EF2460432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E594B02-F4F4-8335-D77D-C230692087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13C5E7-235E-2C49-9B0F-6B0509401B82}" type="slidenum">
              <a:rPr lang="en-US" smtClean="0"/>
              <a:t>‹#›</a:t>
            </a:fld>
            <a:endParaRPr lang="en-US"/>
          </a:p>
        </p:txBody>
      </p:sp>
    </p:spTree>
    <p:extLst>
      <p:ext uri="{BB962C8B-B14F-4D97-AF65-F5344CB8AC3E}">
        <p14:creationId xmlns:p14="http://schemas.microsoft.com/office/powerpoint/2010/main" val="2909952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iblegateway.com/passage/?search=1+Corinthians+15%3A1-5&amp;version=NIV#fen-NIV-28724b" TargetMode="External"/><Relationship Id="rId2" Type="http://schemas.openxmlformats.org/officeDocument/2006/relationships/hyperlink" Target="https://www.biblegateway.com/passage/?search=1+Corinthians+15%3A1-5&amp;version=NIV#fen-NIV-28722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yellow and orange light&#10;&#10;Description automatically generated with medium confidence">
            <a:extLst>
              <a:ext uri="{FF2B5EF4-FFF2-40B4-BE49-F238E27FC236}">
                <a16:creationId xmlns:a16="http://schemas.microsoft.com/office/drawing/2014/main" id="{9E44DF60-C97B-F673-D0B3-D4CB55C2E565}"/>
              </a:ext>
            </a:extLst>
          </p:cNvPr>
          <p:cNvPicPr>
            <a:picLocks noChangeAspect="1"/>
          </p:cNvPicPr>
          <p:nvPr/>
        </p:nvPicPr>
        <p:blipFill rotWithShape="1">
          <a:blip r:embed="rId2"/>
          <a:srcRect/>
          <a:stretch/>
        </p:blipFill>
        <p:spPr>
          <a:xfrm>
            <a:off x="-3047" y="10"/>
            <a:ext cx="12191999" cy="6857990"/>
          </a:xfrm>
          <a:prstGeom prst="rect">
            <a:avLst/>
          </a:prstGeom>
        </p:spPr>
      </p:pic>
      <p:sp>
        <p:nvSpPr>
          <p:cNvPr id="14" name="Rectangle 13">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7066BA75-19B0-2F4F-81B4-17E011D2CDC4}"/>
              </a:ext>
            </a:extLst>
          </p:cNvPr>
          <p:cNvSpPr>
            <a:spLocks noGrp="1"/>
          </p:cNvSpPr>
          <p:nvPr>
            <p:ph type="subTitle" idx="1"/>
          </p:nvPr>
        </p:nvSpPr>
        <p:spPr>
          <a:xfrm>
            <a:off x="1063752" y="5839059"/>
            <a:ext cx="10058400" cy="1282707"/>
          </a:xfrm>
          <a:effectLst>
            <a:outerShdw blurRad="50800" dist="38100" dir="2700000" algn="tl" rotWithShape="0">
              <a:prstClr val="black">
                <a:alpha val="40000"/>
              </a:prstClr>
            </a:outerShdw>
          </a:effectLst>
        </p:spPr>
        <p:txBody>
          <a:bodyPr>
            <a:normAutofit/>
          </a:bodyPr>
          <a:lstStyle/>
          <a:p>
            <a:r>
              <a:rPr lang="en-US" dirty="0">
                <a:solidFill>
                  <a:srgbClr val="FFFFFF"/>
                </a:solidFill>
              </a:rPr>
              <a:t>POWER TO WITNESS</a:t>
            </a:r>
          </a:p>
          <a:p>
            <a:r>
              <a:rPr lang="en-US" dirty="0">
                <a:solidFill>
                  <a:srgbClr val="FFFFFF"/>
                </a:solidFill>
              </a:rPr>
              <a:t>20240218</a:t>
            </a:r>
          </a:p>
        </p:txBody>
      </p:sp>
    </p:spTree>
    <p:extLst>
      <p:ext uri="{BB962C8B-B14F-4D97-AF65-F5344CB8AC3E}">
        <p14:creationId xmlns:p14="http://schemas.microsoft.com/office/powerpoint/2010/main" val="1604161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77B433-5DFA-55D8-A486-78A2D05C0DDF}"/>
              </a:ext>
            </a:extLst>
          </p:cNvPr>
          <p:cNvSpPr>
            <a:spLocks noGrp="1"/>
          </p:cNvSpPr>
          <p:nvPr>
            <p:ph idx="1"/>
          </p:nvPr>
        </p:nvSpPr>
        <p:spPr>
          <a:xfrm>
            <a:off x="838200" y="331470"/>
            <a:ext cx="10515600" cy="6149340"/>
          </a:xfrm>
        </p:spPr>
        <p:txBody>
          <a:bodyPr>
            <a:normAutofit/>
          </a:bodyPr>
          <a:lstStyle/>
          <a:p>
            <a:pPr marL="0" indent="0" algn="ctr">
              <a:buNone/>
            </a:pPr>
            <a:endPar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My Story</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1800" dirty="0">
                <a:solidFill>
                  <a:srgbClr val="212121"/>
                </a:solidFill>
                <a:effectLst/>
                <a:latin typeface="Calibri" panose="020F0502020204030204" pitchFamily="34"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God can use your story (your testimony)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to have a powerful impact in the lives of others.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1800" dirty="0">
                <a:solidFill>
                  <a:srgbClr val="212121"/>
                </a:solidFill>
                <a:effectLst/>
                <a:latin typeface="Calibri" panose="020F0502020204030204" pitchFamily="34"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READ:  1 Timothy 1:12-17.   The Apostle Paul’s Testimony</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stands out to you about Paul’s testimony? </a:t>
            </a:r>
            <a:r>
              <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How was Paul’s faith story a clear witness for Jesus?</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CA" sz="3200" b="1" baseline="30000" dirty="0">
              <a:solidFill>
                <a:srgbClr val="000000"/>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340002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BBD22F-64F4-99DC-E7EE-31DD8C6ED0B5}"/>
              </a:ext>
            </a:extLst>
          </p:cNvPr>
          <p:cNvSpPr>
            <a:spLocks noGrp="1"/>
          </p:cNvSpPr>
          <p:nvPr>
            <p:ph idx="1"/>
          </p:nvPr>
        </p:nvSpPr>
        <p:spPr>
          <a:xfrm>
            <a:off x="838200" y="662940"/>
            <a:ext cx="10515600" cy="5514023"/>
          </a:xfrm>
        </p:spPr>
        <p:txBody>
          <a:bodyPr/>
          <a:lstStyle/>
          <a:p>
            <a:pPr marL="0" indent="0" algn="ctr">
              <a:buNone/>
            </a:pPr>
            <a:r>
              <a:rPr lang="en-CA" sz="2400" dirty="0">
                <a:solidFill>
                  <a:srgbClr val="212121"/>
                </a:solidFill>
                <a:effectLst/>
                <a:latin typeface="Calibri" panose="020F0502020204030204" pitchFamily="34" charset="0"/>
                <a:ea typeface="Times New Roman" panose="02020603050405020304" pitchFamily="18" charset="0"/>
              </a:rPr>
              <a:t>Think of your story in 3 parts. </a:t>
            </a:r>
            <a:endParaRPr lang="en-CA" sz="2400" dirty="0">
              <a:effectLst/>
              <a:latin typeface="Times New Roman" panose="02020603050405020304" pitchFamily="18" charset="0"/>
              <a:ea typeface="Times New Roman" panose="02020603050405020304" pitchFamily="18" charset="0"/>
            </a:endParaRPr>
          </a:p>
          <a:p>
            <a:pPr marL="0" indent="0" algn="ctr">
              <a:buNone/>
            </a:pPr>
            <a:r>
              <a:rPr lang="en-CA" sz="2400" dirty="0">
                <a:solidFill>
                  <a:srgbClr val="212121"/>
                </a:solidFill>
                <a:effectLst/>
                <a:latin typeface="Calibri" panose="020F0502020204030204" pitchFamily="34" charset="0"/>
                <a:ea typeface="Times New Roman" panose="02020603050405020304" pitchFamily="18" charset="0"/>
              </a:rPr>
              <a:t> </a:t>
            </a:r>
            <a:endParaRPr lang="en-CA" sz="2400" dirty="0">
              <a:effectLst/>
              <a:latin typeface="Times New Roman" panose="02020603050405020304" pitchFamily="18" charset="0"/>
              <a:ea typeface="Times New Roman" panose="02020603050405020304" pitchFamily="18" charset="0"/>
            </a:endParaRPr>
          </a:p>
          <a:p>
            <a:pPr marL="342900" lvl="0" indent="-342900" algn="ctr">
              <a:buFont typeface="+mj-lt"/>
              <a:buAutoNum type="romanLcPeriod"/>
            </a:pPr>
            <a:r>
              <a:rPr lang="en-CA" sz="24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BEFORE.   My life before Jesus.     What was your life like before you became a follower of Jesus?    What key events or themes from your life could you share to indicate what your life was like before becoming a follower of Jesus?</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mj-lt"/>
              <a:buAutoNum type="romanLcPeriod"/>
            </a:pPr>
            <a:r>
              <a:rPr lang="en-CA" sz="24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THEN.    My decision to follow Jesus.     When did you decide to follow Jesus as your Sin Forgiver and Life Leader?    What circumstances our new understanding did God bring into your life that opened the way for you to turn from your old life and place your faith and trust in Jesus?</a:t>
            </a:r>
            <a:endParaRPr lang="en-CA"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ctr">
              <a:buFont typeface="+mj-lt"/>
              <a:buAutoNum type="romanLcPeriod"/>
            </a:pPr>
            <a:r>
              <a:rPr lang="en-CA" sz="24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NOW.   How has God changed your life since you’ve become a follower of Jesus?   How has he been growing your faith and making your more like his Son?</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655899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3ED19F-67D8-9FEE-CFBD-2C3EACC663B5}"/>
              </a:ext>
            </a:extLst>
          </p:cNvPr>
          <p:cNvSpPr>
            <a:spLocks noGrp="1"/>
          </p:cNvSpPr>
          <p:nvPr>
            <p:ph idx="1"/>
          </p:nvPr>
        </p:nvSpPr>
        <p:spPr>
          <a:xfrm>
            <a:off x="182880" y="228600"/>
            <a:ext cx="11921490" cy="6492240"/>
          </a:xfrm>
        </p:spPr>
        <p:txBody>
          <a:bodyPr>
            <a:normAutofit fontScale="25000" lnSpcReduction="20000"/>
          </a:bodyPr>
          <a:lstStyle/>
          <a:p>
            <a:pPr marL="0" lvl="0" indent="0" algn="ctr">
              <a:buNone/>
            </a:pPr>
            <a:endParaRPr lang="en-CA" sz="4500" dirty="0">
              <a:solidFill>
                <a:srgbClr val="212121"/>
              </a:solidFill>
              <a:latin typeface="Calibri" panose="020F0502020204030204" pitchFamily="34" charset="0"/>
              <a:ea typeface="Calibri" panose="020F0502020204030204" pitchFamily="34" charset="0"/>
              <a:cs typeface="Calibri" panose="020F0502020204030204" pitchFamily="34" charset="0"/>
            </a:endParaRPr>
          </a:p>
          <a:p>
            <a:pPr marL="0" lvl="0" indent="0" algn="ctr">
              <a:buNone/>
            </a:pPr>
            <a:r>
              <a:rPr lang="en-CA" sz="12800" dirty="0">
                <a:solidFill>
                  <a:srgbClr val="212121"/>
                </a:solidFill>
                <a:latin typeface="Calibri" panose="020F0502020204030204" pitchFamily="34" charset="0"/>
                <a:ea typeface="Calibri" panose="020F0502020204030204" pitchFamily="34" charset="0"/>
                <a:cs typeface="Calibri" panose="020F0502020204030204" pitchFamily="34" charset="0"/>
              </a:rPr>
              <a:t>INVOLVE and INVITE </a:t>
            </a:r>
            <a:endParaRPr lang="en-CA" sz="1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1800" dirty="0">
                <a:solidFill>
                  <a:srgbClr val="212121"/>
                </a:solidFill>
                <a:effectLst/>
                <a:latin typeface="Calibri" panose="020F0502020204030204" pitchFamily="34"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lgn="ctr">
              <a:buNone/>
            </a:pPr>
            <a:r>
              <a:rPr lang="en-CA" sz="9600" dirty="0">
                <a:solidFill>
                  <a:srgbClr val="212121"/>
                </a:solidFill>
                <a:effectLst/>
                <a:latin typeface="Calibri" panose="020F0502020204030204" pitchFamily="34" charset="0"/>
                <a:ea typeface="Times New Roman" panose="02020603050405020304" pitchFamily="18" charset="0"/>
              </a:rPr>
              <a:t>At Creekside, we have a statement that we encourage </a:t>
            </a:r>
          </a:p>
          <a:p>
            <a:pPr marL="0" indent="0" algn="ctr">
              <a:buNone/>
            </a:pPr>
            <a:r>
              <a:rPr lang="en-CA" sz="9600" dirty="0">
                <a:solidFill>
                  <a:srgbClr val="212121"/>
                </a:solidFill>
                <a:effectLst/>
                <a:latin typeface="Calibri" panose="020F0502020204030204" pitchFamily="34" charset="0"/>
                <a:ea typeface="Times New Roman" panose="02020603050405020304" pitchFamily="18" charset="0"/>
              </a:rPr>
              <a:t>everyone in our church family to live out.  </a:t>
            </a:r>
          </a:p>
          <a:p>
            <a:pPr marL="0" indent="0" algn="ctr">
              <a:buNone/>
            </a:pPr>
            <a:r>
              <a:rPr lang="en-CA" sz="9600" dirty="0">
                <a:solidFill>
                  <a:srgbClr val="212121"/>
                </a:solidFill>
                <a:effectLst/>
                <a:latin typeface="Calibri" panose="020F0502020204030204" pitchFamily="34" charset="0"/>
                <a:ea typeface="Times New Roman" panose="02020603050405020304" pitchFamily="18" charset="0"/>
              </a:rPr>
              <a:t>It is INVOLVE AND INVITE.    </a:t>
            </a:r>
          </a:p>
          <a:p>
            <a:pPr marL="0" indent="0" algn="ctr">
              <a:buNone/>
            </a:pPr>
            <a:r>
              <a:rPr lang="en-CA" sz="9600" dirty="0">
                <a:solidFill>
                  <a:srgbClr val="212121"/>
                </a:solidFill>
                <a:effectLst/>
                <a:latin typeface="Calibri" panose="020F0502020204030204" pitchFamily="34" charset="0"/>
                <a:ea typeface="Times New Roman" panose="02020603050405020304" pitchFamily="18" charset="0"/>
              </a:rPr>
              <a:t>Our desire is that </a:t>
            </a:r>
            <a:r>
              <a:rPr lang="en-CA" sz="9600" dirty="0" err="1">
                <a:solidFill>
                  <a:srgbClr val="212121"/>
                </a:solidFill>
                <a:effectLst/>
                <a:latin typeface="Calibri" panose="020F0502020204030204" pitchFamily="34" charset="0"/>
                <a:ea typeface="Times New Roman" panose="02020603050405020304" pitchFamily="18" charset="0"/>
              </a:rPr>
              <a:t>Creeksiders</a:t>
            </a:r>
            <a:r>
              <a:rPr lang="en-CA" sz="9600" dirty="0">
                <a:solidFill>
                  <a:srgbClr val="212121"/>
                </a:solidFill>
                <a:effectLst/>
                <a:latin typeface="Calibri" panose="020F0502020204030204" pitchFamily="34" charset="0"/>
                <a:ea typeface="Times New Roman" panose="02020603050405020304" pitchFamily="18" charset="0"/>
              </a:rPr>
              <a:t> would be involved in the lives of people </a:t>
            </a:r>
          </a:p>
          <a:p>
            <a:pPr marL="0" indent="0" algn="ctr">
              <a:buNone/>
            </a:pPr>
            <a:r>
              <a:rPr lang="en-CA" sz="9600" dirty="0">
                <a:solidFill>
                  <a:srgbClr val="212121"/>
                </a:solidFill>
                <a:effectLst/>
                <a:latin typeface="Calibri" panose="020F0502020204030204" pitchFamily="34" charset="0"/>
                <a:ea typeface="Times New Roman" panose="02020603050405020304" pitchFamily="18" charset="0"/>
              </a:rPr>
              <a:t>who are not yet followers of Jesus.     </a:t>
            </a:r>
          </a:p>
          <a:p>
            <a:pPr marL="0" indent="0" algn="ctr">
              <a:buNone/>
            </a:pPr>
            <a:r>
              <a:rPr lang="en-CA" sz="9600" dirty="0">
                <a:solidFill>
                  <a:srgbClr val="212121"/>
                </a:solidFill>
                <a:effectLst/>
                <a:latin typeface="Calibri" panose="020F0502020204030204" pitchFamily="34" charset="0"/>
                <a:ea typeface="Times New Roman" panose="02020603050405020304" pitchFamily="18" charset="0"/>
              </a:rPr>
              <a:t>As the Lord provides opportunities, </a:t>
            </a:r>
            <a:r>
              <a:rPr lang="en-CA" sz="9600" dirty="0" err="1">
                <a:solidFill>
                  <a:srgbClr val="212121"/>
                </a:solidFill>
                <a:effectLst/>
                <a:latin typeface="Calibri" panose="020F0502020204030204" pitchFamily="34" charset="0"/>
                <a:ea typeface="Times New Roman" panose="02020603050405020304" pitchFamily="18" charset="0"/>
              </a:rPr>
              <a:t>Creeksiders</a:t>
            </a:r>
            <a:r>
              <a:rPr lang="en-CA" sz="9600" dirty="0">
                <a:solidFill>
                  <a:srgbClr val="212121"/>
                </a:solidFill>
                <a:effectLst/>
                <a:latin typeface="Calibri" panose="020F0502020204030204" pitchFamily="34" charset="0"/>
                <a:ea typeface="Times New Roman" panose="02020603050405020304" pitchFamily="18" charset="0"/>
              </a:rPr>
              <a:t> should look for opportunities</a:t>
            </a:r>
          </a:p>
          <a:p>
            <a:pPr marL="0" indent="0" algn="ctr">
              <a:buNone/>
            </a:pPr>
            <a:r>
              <a:rPr lang="en-CA" sz="9600" dirty="0">
                <a:solidFill>
                  <a:srgbClr val="212121"/>
                </a:solidFill>
                <a:effectLst/>
                <a:latin typeface="Calibri" panose="020F0502020204030204" pitchFamily="34" charset="0"/>
                <a:ea typeface="Times New Roman" panose="02020603050405020304" pitchFamily="18" charset="0"/>
              </a:rPr>
              <a:t> to connect with neighbours, co-workers, sports or hobby friends, </a:t>
            </a:r>
          </a:p>
          <a:p>
            <a:pPr marL="0" indent="0" algn="ctr">
              <a:buNone/>
            </a:pPr>
            <a:r>
              <a:rPr lang="en-CA" sz="9600" dirty="0">
                <a:solidFill>
                  <a:srgbClr val="212121"/>
                </a:solidFill>
                <a:effectLst/>
                <a:latin typeface="Calibri" panose="020F0502020204030204" pitchFamily="34" charset="0"/>
                <a:ea typeface="Times New Roman" panose="02020603050405020304" pitchFamily="18" charset="0"/>
              </a:rPr>
              <a:t>and family members, people who are not yet followers of Jesus.   Then, as the Lord gives </a:t>
            </a:r>
          </a:p>
          <a:p>
            <a:pPr marL="0" indent="0" algn="ctr">
              <a:buNone/>
            </a:pPr>
            <a:r>
              <a:rPr lang="en-CA" sz="9600" dirty="0">
                <a:solidFill>
                  <a:srgbClr val="212121"/>
                </a:solidFill>
                <a:effectLst/>
                <a:latin typeface="Calibri" panose="020F0502020204030204" pitchFamily="34" charset="0"/>
                <a:ea typeface="Times New Roman" panose="02020603050405020304" pitchFamily="18" charset="0"/>
              </a:rPr>
              <a:t>opportunities, we can invite our friends to take a next step toward Jesus.    </a:t>
            </a:r>
          </a:p>
          <a:p>
            <a:pPr marL="0" indent="0" algn="ctr">
              <a:buNone/>
            </a:pPr>
            <a:r>
              <a:rPr lang="en-CA" sz="11200" dirty="0">
                <a:solidFill>
                  <a:srgbClr val="212121"/>
                </a:solidFill>
                <a:effectLst/>
                <a:latin typeface="Calibri" panose="020F0502020204030204" pitchFamily="34" charset="0"/>
                <a:ea typeface="Times New Roman" panose="02020603050405020304" pitchFamily="18" charset="0"/>
              </a:rPr>
              <a:t>     </a:t>
            </a:r>
            <a:endParaRPr lang="en-CA" sz="11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11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stories do you have of INVOLVE and INVITE?    </a:t>
            </a:r>
          </a:p>
          <a:p>
            <a:pPr marL="0" lvl="0" indent="0" algn="ctr">
              <a:buNone/>
            </a:pPr>
            <a:r>
              <a:rPr lang="en-CA" sz="11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Perhaps you have invited someone to Creekside, </a:t>
            </a:r>
          </a:p>
          <a:p>
            <a:pPr marL="0" lvl="0" indent="0" algn="ctr">
              <a:buNone/>
            </a:pPr>
            <a:r>
              <a:rPr lang="en-CA" sz="11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or maybe someone invited you to Creekside.    </a:t>
            </a:r>
          </a:p>
          <a:p>
            <a:pPr marL="0" lvl="0" indent="0" algn="ctr">
              <a:buNone/>
            </a:pPr>
            <a:r>
              <a:rPr lang="en-CA" sz="11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Share your story with the group!</a:t>
            </a:r>
            <a:endParaRPr lang="en-CA" sz="1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5000" dirty="0">
                <a:solidFill>
                  <a:srgbClr val="212121"/>
                </a:solidFill>
                <a:effectLst/>
                <a:latin typeface="Calibri" panose="020F0502020204030204" pitchFamily="34" charset="0"/>
                <a:ea typeface="Times New Roman" panose="02020603050405020304" pitchFamily="18" charset="0"/>
              </a:rPr>
              <a:t> </a:t>
            </a:r>
            <a:endParaRPr lang="en-CA" sz="50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054920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9CD615-C4CB-B5DB-A48E-36F7DC971E51}"/>
              </a:ext>
            </a:extLst>
          </p:cNvPr>
          <p:cNvSpPr>
            <a:spLocks noGrp="1"/>
          </p:cNvSpPr>
          <p:nvPr>
            <p:ph idx="1"/>
          </p:nvPr>
        </p:nvSpPr>
        <p:spPr>
          <a:xfrm>
            <a:off x="433137" y="300788"/>
            <a:ext cx="11201400" cy="6280485"/>
          </a:xfrm>
        </p:spPr>
        <p:txBody>
          <a:bodyPr>
            <a:normAutofit/>
          </a:bodyPr>
          <a:lstStyle/>
          <a:p>
            <a:pPr marL="0" indent="0" algn="ctr">
              <a:buNone/>
            </a:pPr>
            <a:endParaRPr lang="en-CA" sz="3200" u="sng" dirty="0">
              <a:solidFill>
                <a:srgbClr val="212121"/>
              </a:solidFill>
              <a:latin typeface="Calibri" panose="020F0502020204030204" pitchFamily="34" charset="0"/>
              <a:ea typeface="Times New Roman" panose="02020603050405020304" pitchFamily="18" charset="0"/>
            </a:endParaRPr>
          </a:p>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PRAYER</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solidFill>
                <a:srgbClr val="000000"/>
              </a:solidFill>
              <a:effectLst/>
              <a:latin typeface="Calibri" panose="020F0502020204030204" pitchFamily="34" charset="0"/>
              <a:ea typeface="Times New Roman" panose="02020603050405020304" pitchFamily="18" charset="0"/>
            </a:endParaRP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For your prayer time, pray for people you know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who are not yet followers of Jesus.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Ask God for boldness to witness and for opportunities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to invite your friends to take a step toward Jesus.  </a:t>
            </a:r>
            <a:endParaRPr lang="en-CA" sz="3200" dirty="0">
              <a:effectLst/>
              <a:latin typeface="Times New Roman" panose="02020603050405020304" pitchFamily="18" charset="0"/>
              <a:ea typeface="Times New Roman" panose="02020603050405020304" pitchFamily="18" charset="0"/>
            </a:endParaRPr>
          </a:p>
          <a:p>
            <a:pPr marL="0" indent="0">
              <a:buNone/>
            </a:pPr>
            <a:endParaRPr lang="en-CA"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19783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5C6E4C-F952-07E8-4D16-BC1B4FCBDF89}"/>
              </a:ext>
            </a:extLst>
          </p:cNvPr>
          <p:cNvSpPr>
            <a:spLocks noGrp="1"/>
          </p:cNvSpPr>
          <p:nvPr>
            <p:ph idx="1"/>
          </p:nvPr>
        </p:nvSpPr>
        <p:spPr>
          <a:xfrm>
            <a:off x="80010" y="182880"/>
            <a:ext cx="11967210" cy="6423660"/>
          </a:xfrm>
        </p:spPr>
        <p:txBody>
          <a:bodyPr>
            <a:normAutofit/>
          </a:bodyPr>
          <a:lstStyle/>
          <a:p>
            <a:pPr marL="0" indent="0" algn="ctr">
              <a:buNone/>
            </a:pPr>
            <a:endParaRPr lang="en-CA" sz="3200" kern="0" dirty="0">
              <a:solidFill>
                <a:srgbClr val="000000"/>
              </a:solidFill>
              <a:effectLst/>
              <a:latin typeface="Calibri" panose="020F0502020204030204" pitchFamily="34" charset="0"/>
              <a:ea typeface="Times New Roman" panose="02020603050405020304" pitchFamily="18" charset="0"/>
            </a:endParaRPr>
          </a:p>
          <a:p>
            <a:pPr marL="0" indent="0" algn="ctr">
              <a:buNone/>
            </a:pPr>
            <a:r>
              <a:rPr lang="en-CA" sz="3200" kern="0" dirty="0">
                <a:solidFill>
                  <a:srgbClr val="000000"/>
                </a:solidFill>
                <a:effectLst/>
                <a:latin typeface="Calibri" panose="020F0502020204030204" pitchFamily="34" charset="0"/>
                <a:ea typeface="Times New Roman" panose="02020603050405020304" pitchFamily="18" charset="0"/>
              </a:rPr>
              <a:t>Welcome back to our study, Open to the Spirit.    </a:t>
            </a:r>
          </a:p>
          <a:p>
            <a:pPr marL="0" indent="0" algn="ctr">
              <a:buNone/>
            </a:pPr>
            <a:r>
              <a:rPr lang="en-CA" sz="3200" kern="0" dirty="0">
                <a:solidFill>
                  <a:srgbClr val="000000"/>
                </a:solidFill>
                <a:effectLst/>
                <a:latin typeface="Calibri" panose="020F0502020204030204" pitchFamily="34" charset="0"/>
                <a:ea typeface="Times New Roman" panose="02020603050405020304" pitchFamily="18" charset="0"/>
              </a:rPr>
              <a:t>Over the six weeks of our series we have been exploring who the Holy </a:t>
            </a:r>
          </a:p>
          <a:p>
            <a:pPr marL="0" indent="0" algn="ctr">
              <a:buNone/>
            </a:pPr>
            <a:r>
              <a:rPr lang="en-CA" sz="3200" kern="0" dirty="0">
                <a:solidFill>
                  <a:srgbClr val="000000"/>
                </a:solidFill>
                <a:effectLst/>
                <a:latin typeface="Calibri" panose="020F0502020204030204" pitchFamily="34" charset="0"/>
                <a:ea typeface="Times New Roman" panose="02020603050405020304" pitchFamily="18" charset="0"/>
              </a:rPr>
              <a:t>Spirit is, how he is at work in our lives and how we can follow his lead.   </a:t>
            </a:r>
          </a:p>
          <a:p>
            <a:pPr marL="0" indent="0" algn="ctr">
              <a:buNone/>
            </a:pPr>
            <a:r>
              <a:rPr lang="en-CA" sz="3200" kern="0" dirty="0">
                <a:solidFill>
                  <a:srgbClr val="000000"/>
                </a:solidFill>
                <a:effectLst/>
                <a:latin typeface="Calibri" panose="020F0502020204030204" pitchFamily="34" charset="0"/>
                <a:ea typeface="Times New Roman" panose="02020603050405020304" pitchFamily="18" charset="0"/>
              </a:rPr>
              <a:t>For this final week, our topic is “Power to Witness”.    </a:t>
            </a:r>
          </a:p>
          <a:p>
            <a:pPr marL="0" indent="0" algn="ctr">
              <a:buNone/>
            </a:pPr>
            <a:r>
              <a:rPr lang="en-CA" sz="3200" kern="0" dirty="0">
                <a:solidFill>
                  <a:srgbClr val="000000"/>
                </a:solidFill>
                <a:effectLst/>
                <a:latin typeface="Calibri" panose="020F0502020204030204" pitchFamily="34" charset="0"/>
                <a:ea typeface="Times New Roman" panose="02020603050405020304" pitchFamily="18" charset="0"/>
              </a:rPr>
              <a:t>When we are open to the Spirit we are empowered to witness.    </a:t>
            </a:r>
          </a:p>
          <a:p>
            <a:pPr marL="0" indent="0" algn="ctr">
              <a:buNone/>
            </a:pPr>
            <a:r>
              <a:rPr lang="en-CA" sz="3200" kern="0" dirty="0">
                <a:solidFill>
                  <a:srgbClr val="000000"/>
                </a:solidFill>
                <a:effectLst/>
                <a:latin typeface="Calibri" panose="020F0502020204030204" pitchFamily="34" charset="0"/>
                <a:ea typeface="Times New Roman" panose="02020603050405020304" pitchFamily="18" charset="0"/>
              </a:rPr>
              <a:t>This was the opening message in Acts </a:t>
            </a:r>
          </a:p>
          <a:p>
            <a:pPr marL="0" indent="0" algn="ctr">
              <a:buNone/>
            </a:pPr>
            <a:r>
              <a:rPr lang="en-CA" sz="3200" kern="0" dirty="0">
                <a:solidFill>
                  <a:srgbClr val="000000"/>
                </a:solidFill>
                <a:effectLst/>
                <a:latin typeface="Calibri" panose="020F0502020204030204" pitchFamily="34" charset="0"/>
                <a:ea typeface="Times New Roman" panose="02020603050405020304" pitchFamily="18" charset="0"/>
              </a:rPr>
              <a:t>and it was the Apostle Paul’s life mission.     </a:t>
            </a:r>
          </a:p>
          <a:p>
            <a:pPr marL="0" indent="0" algn="ctr">
              <a:buNone/>
            </a:pPr>
            <a:r>
              <a:rPr lang="en-CA" sz="3200" kern="0" dirty="0">
                <a:solidFill>
                  <a:srgbClr val="000000"/>
                </a:solidFill>
                <a:effectLst/>
                <a:latin typeface="Calibri" panose="020F0502020204030204" pitchFamily="34" charset="0"/>
                <a:ea typeface="Times New Roman" panose="02020603050405020304" pitchFamily="18" charset="0"/>
              </a:rPr>
              <a:t>Do I love Jesus enough to want to point others to him?    </a:t>
            </a:r>
          </a:p>
          <a:p>
            <a:pPr marL="0" indent="0" algn="ctr">
              <a:buNone/>
            </a:pPr>
            <a:r>
              <a:rPr lang="en-CA" sz="3200" kern="0" dirty="0">
                <a:solidFill>
                  <a:srgbClr val="000000"/>
                </a:solidFill>
                <a:effectLst/>
                <a:latin typeface="Calibri" panose="020F0502020204030204" pitchFamily="34" charset="0"/>
                <a:ea typeface="Times New Roman" panose="02020603050405020304" pitchFamily="18" charset="0"/>
              </a:rPr>
              <a:t>What does it mean to have power to be a witness for Jesus?    </a:t>
            </a:r>
          </a:p>
          <a:p>
            <a:pPr marL="0" indent="0" algn="ctr">
              <a:buNone/>
            </a:pPr>
            <a:r>
              <a:rPr lang="en-CA" sz="3200" kern="0" dirty="0">
                <a:solidFill>
                  <a:srgbClr val="000000"/>
                </a:solidFill>
                <a:effectLst/>
                <a:latin typeface="Calibri" panose="020F0502020204030204" pitchFamily="34" charset="0"/>
                <a:ea typeface="Times New Roman" panose="02020603050405020304" pitchFamily="18" charset="0"/>
              </a:rPr>
              <a:t>These are some of the key questions we’ll look at in today’s study. </a:t>
            </a:r>
            <a:endParaRPr lang="en-CA" sz="3200" dirty="0">
              <a:solidFill>
                <a:srgbClr val="000000"/>
              </a:solidFill>
              <a:effectLst/>
              <a:latin typeface="Calibri" panose="020F0502020204030204" pitchFamily="34"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4404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E5EA34-6694-0B3D-1542-8341C2741678}"/>
              </a:ext>
            </a:extLst>
          </p:cNvPr>
          <p:cNvSpPr>
            <a:spLocks noGrp="1"/>
          </p:cNvSpPr>
          <p:nvPr>
            <p:ph idx="1"/>
          </p:nvPr>
        </p:nvSpPr>
        <p:spPr>
          <a:xfrm>
            <a:off x="140970" y="51435"/>
            <a:ext cx="11910060" cy="6755130"/>
          </a:xfrm>
        </p:spPr>
        <p:txBody>
          <a:bodyPr>
            <a:normAutofit fontScale="92500" lnSpcReduction="20000"/>
          </a:bodyPr>
          <a:lstStyle/>
          <a:p>
            <a:pPr marL="0" indent="0" algn="ctr">
              <a:buNone/>
            </a:pPr>
            <a:endParaRPr lang="en-CA" sz="3600" u="sng" dirty="0">
              <a:effectLst/>
              <a:latin typeface="Calibri" panose="020F0502020204030204" pitchFamily="34" charset="0"/>
              <a:ea typeface="Times New Roman" panose="02020603050405020304" pitchFamily="18" charset="0"/>
            </a:endParaRPr>
          </a:p>
          <a:p>
            <a:pPr marL="0" indent="0" algn="ctr">
              <a:buNone/>
            </a:pPr>
            <a:r>
              <a:rPr lang="en-CA" sz="3200" u="sng" dirty="0">
                <a:effectLst/>
                <a:latin typeface="Calibri" panose="020F0502020204030204" pitchFamily="34" charset="0"/>
                <a:ea typeface="Times New Roman" panose="02020603050405020304" pitchFamily="18" charset="0"/>
              </a:rPr>
              <a:t>I’ve Got the Power!</a:t>
            </a:r>
            <a:endParaRPr lang="en-CA" sz="3200" dirty="0">
              <a:effectLst/>
              <a:latin typeface="Calibri" panose="020F0502020204030204" pitchFamily="34" charset="0"/>
              <a:ea typeface="Times New Roman" panose="02020603050405020304" pitchFamily="18" charset="0"/>
            </a:endParaRPr>
          </a:p>
          <a:p>
            <a:pPr marL="0" indent="0" algn="ctr">
              <a:buNone/>
            </a:pPr>
            <a:r>
              <a:rPr lang="en-CA" sz="3200" dirty="0">
                <a:effectLst/>
                <a:latin typeface="Calibri" panose="020F0502020204030204" pitchFamily="34" charset="0"/>
                <a:ea typeface="Times New Roman" panose="02020603050405020304" pitchFamily="18" charset="0"/>
              </a:rPr>
              <a:t>Back in the early 1990s I worked in sales at a Chevrolet car dealership.     </a:t>
            </a:r>
          </a:p>
          <a:p>
            <a:pPr marL="0" indent="0" algn="ctr">
              <a:buNone/>
            </a:pPr>
            <a:r>
              <a:rPr lang="en-CA" sz="3200" dirty="0">
                <a:effectLst/>
                <a:latin typeface="Calibri" panose="020F0502020204030204" pitchFamily="34" charset="0"/>
                <a:ea typeface="Times New Roman" panose="02020603050405020304" pitchFamily="18" charset="0"/>
              </a:rPr>
              <a:t>I well remember the day our dealership received </a:t>
            </a:r>
          </a:p>
          <a:p>
            <a:pPr marL="0" indent="0" algn="ctr">
              <a:buNone/>
            </a:pPr>
            <a:r>
              <a:rPr lang="en-CA" sz="3200" dirty="0">
                <a:effectLst/>
                <a:latin typeface="Calibri" panose="020F0502020204030204" pitchFamily="34" charset="0"/>
                <a:ea typeface="Times New Roman" panose="02020603050405020304" pitchFamily="18" charset="0"/>
              </a:rPr>
              <a:t>a beautiful sports car, a brand-new candy apple red corvette.    </a:t>
            </a:r>
          </a:p>
          <a:p>
            <a:pPr marL="0" indent="0" algn="ctr">
              <a:buNone/>
            </a:pPr>
            <a:r>
              <a:rPr lang="en-CA" sz="3200" dirty="0">
                <a:effectLst/>
                <a:latin typeface="Calibri" panose="020F0502020204030204" pitchFamily="34" charset="0"/>
                <a:ea typeface="Times New Roman" panose="02020603050405020304" pitchFamily="18" charset="0"/>
              </a:rPr>
              <a:t>It was a special edition corvette called a ZR-1.    </a:t>
            </a:r>
          </a:p>
          <a:p>
            <a:pPr marL="0" indent="0" algn="ctr">
              <a:buNone/>
            </a:pPr>
            <a:r>
              <a:rPr lang="en-CA" sz="3200" dirty="0">
                <a:effectLst/>
                <a:latin typeface="Calibri" panose="020F0502020204030204" pitchFamily="34" charset="0"/>
                <a:ea typeface="Times New Roman" panose="02020603050405020304" pitchFamily="18" charset="0"/>
              </a:rPr>
              <a:t>This limited-production car had an amazing (at the time) 375 horsepower, </a:t>
            </a:r>
          </a:p>
          <a:p>
            <a:pPr marL="0" indent="0" algn="ctr">
              <a:buNone/>
            </a:pPr>
            <a:r>
              <a:rPr lang="en-CA" sz="3200" dirty="0">
                <a:effectLst/>
                <a:latin typeface="Calibri" panose="020F0502020204030204" pitchFamily="34" charset="0"/>
                <a:ea typeface="Times New Roman" panose="02020603050405020304" pitchFamily="18" charset="0"/>
              </a:rPr>
              <a:t>but, and this was so cool, if you had a special key, </a:t>
            </a:r>
          </a:p>
          <a:p>
            <a:pPr marL="0" indent="0" algn="ctr">
              <a:buNone/>
            </a:pPr>
            <a:r>
              <a:rPr lang="en-CA" sz="3200" dirty="0">
                <a:effectLst/>
                <a:latin typeface="Calibri" panose="020F0502020204030204" pitchFamily="34" charset="0"/>
                <a:ea typeface="Times New Roman" panose="02020603050405020304" pitchFamily="18" charset="0"/>
              </a:rPr>
              <a:t>you could access even more power, boosting your total horsepower to  405!   </a:t>
            </a:r>
          </a:p>
          <a:p>
            <a:pPr marL="0" indent="0" algn="ctr">
              <a:buNone/>
            </a:pPr>
            <a:r>
              <a:rPr lang="en-CA" sz="3200" dirty="0">
                <a:effectLst/>
                <a:latin typeface="Calibri" panose="020F0502020204030204" pitchFamily="34" charset="0"/>
                <a:ea typeface="Times New Roman" panose="02020603050405020304" pitchFamily="18" charset="0"/>
              </a:rPr>
              <a:t>When this car arrived at our dealership, I took it out for a test drive.    </a:t>
            </a:r>
          </a:p>
          <a:p>
            <a:pPr marL="0" indent="0" algn="ctr">
              <a:buNone/>
            </a:pPr>
            <a:r>
              <a:rPr lang="en-CA" sz="3200" dirty="0">
                <a:effectLst/>
                <a:latin typeface="Calibri" panose="020F0502020204030204" pitchFamily="34" charset="0"/>
                <a:ea typeface="Times New Roman" panose="02020603050405020304" pitchFamily="18" charset="0"/>
              </a:rPr>
              <a:t>Although I was a little freaked that I would put any scratch or mark on this </a:t>
            </a:r>
          </a:p>
          <a:p>
            <a:pPr marL="0" indent="0" algn="ctr">
              <a:buNone/>
            </a:pPr>
            <a:r>
              <a:rPr lang="en-CA" sz="3200" dirty="0">
                <a:effectLst/>
                <a:latin typeface="Calibri" panose="020F0502020204030204" pitchFamily="34" charset="0"/>
                <a:ea typeface="Times New Roman" panose="02020603050405020304" pitchFamily="18" charset="0"/>
              </a:rPr>
              <a:t>perfect car, it was worth it because – I had the power!   </a:t>
            </a:r>
            <a:r>
              <a:rPr lang="en-CA" sz="3200" dirty="0">
                <a:effectLst/>
                <a:latin typeface="Calibri" panose="020F0502020204030204" pitchFamily="34" charset="0"/>
                <a:ea typeface="Times New Roman" panose="02020603050405020304" pitchFamily="18" charset="0"/>
                <a:cs typeface="Calibri" panose="020F0502020204030204" pitchFamily="34" charset="0"/>
                <a:sym typeface="Wingdings" pitchFamily="2" charset="2"/>
              </a:rPr>
              <a:t></a:t>
            </a:r>
            <a:r>
              <a:rPr lang="en-CA" sz="3200" dirty="0">
                <a:effectLst/>
                <a:latin typeface="Calibri" panose="020F0502020204030204" pitchFamily="34" charset="0"/>
                <a:ea typeface="Times New Roman" panose="02020603050405020304" pitchFamily="18" charset="0"/>
              </a:rPr>
              <a:t>   </a:t>
            </a:r>
          </a:p>
          <a:p>
            <a:pPr marL="0" indent="0" algn="ctr">
              <a:buNone/>
            </a:pPr>
            <a:r>
              <a:rPr lang="en-CA" sz="3200" dirty="0">
                <a:effectLst/>
                <a:latin typeface="Calibri" panose="020F0502020204030204" pitchFamily="34" charset="0"/>
                <a:ea typeface="Times New Roman" panose="02020603050405020304" pitchFamily="18" charset="0"/>
              </a:rPr>
              <a:t>How about you?   </a:t>
            </a:r>
          </a:p>
          <a:p>
            <a:pPr marL="0" indent="0" algn="ctr">
              <a:buNone/>
            </a:pPr>
            <a:r>
              <a:rPr lang="en-CA" sz="3200" dirty="0">
                <a:effectLst/>
                <a:latin typeface="Calibri" panose="020F0502020204030204" pitchFamily="34" charset="0"/>
                <a:ea typeface="Times New Roman" panose="02020603050405020304" pitchFamily="18" charset="0"/>
              </a:rPr>
              <a:t>What experience have you had where you thought – I’ve got the power!   </a:t>
            </a:r>
          </a:p>
          <a:p>
            <a:pPr marL="0" indent="0" algn="ctr">
              <a:buNone/>
            </a:pPr>
            <a:r>
              <a:rPr lang="en-CA" sz="3200" b="1" dirty="0">
                <a:effectLst/>
                <a:latin typeface="Calibri" panose="020F0502020204030204" pitchFamily="34" charset="0"/>
                <a:ea typeface="Times New Roman" panose="02020603050405020304" pitchFamily="18" charset="0"/>
              </a:rPr>
              <a:t>Share your story with the group!</a:t>
            </a: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824789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1F3AE1-2787-4586-34F4-DE5AD0E3CA02}"/>
              </a:ext>
            </a:extLst>
          </p:cNvPr>
          <p:cNvSpPr>
            <a:spLocks noGrp="1"/>
          </p:cNvSpPr>
          <p:nvPr>
            <p:ph idx="1"/>
          </p:nvPr>
        </p:nvSpPr>
        <p:spPr>
          <a:xfrm>
            <a:off x="262890" y="297180"/>
            <a:ext cx="11681460" cy="6195060"/>
          </a:xfrm>
        </p:spPr>
        <p:txBody>
          <a:bodyPr>
            <a:normAutofit fontScale="25000" lnSpcReduction="20000"/>
          </a:bodyPr>
          <a:lstStyle/>
          <a:p>
            <a:pPr marL="0" lvl="0" indent="0" algn="ctr">
              <a:buNone/>
            </a:pPr>
            <a:endParaRPr lang="en-CA" sz="3200" b="1"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gn="ctr">
              <a:buNone/>
            </a:pPr>
            <a:endParaRPr lang="en-CA" sz="80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gn="ctr">
              <a:buNone/>
            </a:pPr>
            <a:r>
              <a:rPr lang="en-CA" sz="12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God’s Spirit gives you </a:t>
            </a:r>
            <a:r>
              <a:rPr lang="en-CA" sz="12800" u="sng"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POWER</a:t>
            </a:r>
            <a:r>
              <a:rPr lang="en-CA" sz="12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to witness for Jesus. </a:t>
            </a:r>
            <a:endParaRPr lang="en-CA" sz="1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8000" dirty="0">
                <a:solidFill>
                  <a:srgbClr val="212121"/>
                </a:solidFill>
                <a:effectLst/>
                <a:latin typeface="Calibri" panose="020F0502020204030204" pitchFamily="34" charset="0"/>
                <a:ea typeface="Calibri" panose="020F0502020204030204" pitchFamily="34" charset="0"/>
              </a:rPr>
              <a:t> </a:t>
            </a:r>
            <a:endParaRPr lang="en-CA" sz="8000" dirty="0">
              <a:latin typeface="Times New Roman" panose="02020603050405020304" pitchFamily="18" charset="0"/>
              <a:ea typeface="Calibri" panose="020F0502020204030204" pitchFamily="34" charset="0"/>
            </a:endParaRPr>
          </a:p>
          <a:p>
            <a:pPr marL="0" indent="0" algn="ctr">
              <a:buNone/>
            </a:pPr>
            <a:r>
              <a:rPr lang="en-CA" sz="11200" b="1" baseline="30000" dirty="0">
                <a:solidFill>
                  <a:srgbClr val="000000"/>
                </a:solidFill>
                <a:effectLst/>
                <a:latin typeface="Calibri" panose="020F0502020204030204" pitchFamily="34" charset="0"/>
                <a:ea typeface="Times New Roman" panose="02020603050405020304" pitchFamily="18" charset="0"/>
              </a:rPr>
              <a:t>8 </a:t>
            </a:r>
            <a:r>
              <a:rPr lang="en-CA" sz="11200" dirty="0">
                <a:solidFill>
                  <a:srgbClr val="000000"/>
                </a:solidFill>
                <a:effectLst/>
                <a:latin typeface="Calibri" panose="020F0502020204030204" pitchFamily="34" charset="0"/>
                <a:ea typeface="Times New Roman" panose="02020603050405020304" pitchFamily="18" charset="0"/>
              </a:rPr>
              <a:t>But you will receive power when the Holy Spirit comes on you; </a:t>
            </a:r>
          </a:p>
          <a:p>
            <a:pPr marL="0" indent="0" algn="ctr">
              <a:buNone/>
            </a:pPr>
            <a:r>
              <a:rPr lang="en-CA" sz="11200" dirty="0">
                <a:solidFill>
                  <a:srgbClr val="000000"/>
                </a:solidFill>
                <a:effectLst/>
                <a:latin typeface="Calibri" panose="020F0502020204030204" pitchFamily="34" charset="0"/>
                <a:ea typeface="Times New Roman" panose="02020603050405020304" pitchFamily="18" charset="0"/>
              </a:rPr>
              <a:t>and you will be my witnesses in Jerusalem, </a:t>
            </a:r>
          </a:p>
          <a:p>
            <a:pPr marL="0" indent="0" algn="ctr">
              <a:buNone/>
            </a:pPr>
            <a:r>
              <a:rPr lang="en-CA" sz="11200" dirty="0">
                <a:solidFill>
                  <a:srgbClr val="000000"/>
                </a:solidFill>
                <a:effectLst/>
                <a:latin typeface="Calibri" panose="020F0502020204030204" pitchFamily="34" charset="0"/>
                <a:ea typeface="Times New Roman" panose="02020603050405020304" pitchFamily="18" charset="0"/>
              </a:rPr>
              <a:t>and in all Judea and Samaria, and to the ends of the earth.”  </a:t>
            </a:r>
          </a:p>
          <a:p>
            <a:pPr marL="0" indent="0" algn="ctr">
              <a:buNone/>
            </a:pPr>
            <a:r>
              <a:rPr lang="en-CA" sz="11200" dirty="0">
                <a:solidFill>
                  <a:srgbClr val="000000"/>
                </a:solidFill>
                <a:effectLst/>
                <a:latin typeface="Calibri" panose="020F0502020204030204" pitchFamily="34" charset="0"/>
                <a:ea typeface="Times New Roman" panose="02020603050405020304" pitchFamily="18" charset="0"/>
              </a:rPr>
              <a:t>Acts 1:8  NIV</a:t>
            </a:r>
            <a:endParaRPr lang="en-CA" sz="11200" dirty="0">
              <a:effectLst/>
              <a:latin typeface="Times New Roman" panose="02020603050405020304" pitchFamily="18" charset="0"/>
              <a:ea typeface="Times New Roman" panose="02020603050405020304" pitchFamily="18" charset="0"/>
            </a:endParaRPr>
          </a:p>
          <a:p>
            <a:pPr marL="0" indent="0" algn="ctr">
              <a:buNone/>
            </a:pPr>
            <a:r>
              <a:rPr lang="en-CA" sz="8000" b="1" dirty="0">
                <a:solidFill>
                  <a:srgbClr val="212121"/>
                </a:solidFill>
                <a:effectLst/>
                <a:latin typeface="Calibri" panose="020F0502020204030204" pitchFamily="34" charset="0"/>
                <a:ea typeface="Times New Roman" panose="02020603050405020304" pitchFamily="18" charset="0"/>
              </a:rPr>
              <a:t> </a:t>
            </a:r>
            <a:endParaRPr lang="en-CA" sz="80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128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At the beginning of this verse, we read, </a:t>
            </a:r>
          </a:p>
          <a:p>
            <a:pPr marL="0" lvl="0" indent="0" algn="ctr">
              <a:buNone/>
            </a:pPr>
            <a:r>
              <a:rPr lang="en-CA" sz="128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“But you will receive </a:t>
            </a:r>
            <a:r>
              <a:rPr lang="en-CA" sz="12800" i="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power </a:t>
            </a:r>
            <a:r>
              <a:rPr lang="en-CA" sz="128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when the Holy Spirit comes on you …”.     </a:t>
            </a:r>
          </a:p>
          <a:p>
            <a:pPr marL="0" lvl="0" indent="0" algn="ctr">
              <a:buNone/>
            </a:pPr>
            <a:r>
              <a:rPr lang="en-CA" sz="128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does it mean that we have received God’s power?</a:t>
            </a:r>
            <a:endParaRPr lang="en-CA" sz="1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CA" sz="8000" b="1" dirty="0">
              <a:solidFill>
                <a:srgbClr val="212121"/>
              </a:solidFill>
              <a:effectLst/>
              <a:latin typeface="Times New Roman" panose="02020603050405020304" pitchFamily="18" charset="0"/>
              <a:ea typeface="Times New Roman" panose="02020603050405020304" pitchFamily="18" charset="0"/>
              <a:cs typeface="Calibri" panose="020F0502020204030204" pitchFamily="34" charset="0"/>
            </a:endParaRPr>
          </a:p>
          <a:p>
            <a:pPr marL="0" indent="0" algn="ctr">
              <a:buNone/>
            </a:pPr>
            <a:r>
              <a:rPr lang="en-CA" sz="128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God has given us his power so we can witness for him.</a:t>
            </a:r>
            <a:r>
              <a:rPr lang="en-CA" sz="128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a:t>
            </a:r>
          </a:p>
          <a:p>
            <a:pPr marL="0" indent="0" algn="ctr">
              <a:buNone/>
            </a:pPr>
            <a:r>
              <a:rPr lang="en-CA" sz="128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 Do you see yourself as a witness for Jesus?   Why or why not?</a:t>
            </a:r>
            <a:endParaRPr lang="en-CA" sz="12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CA" sz="8000" b="1" dirty="0">
                <a:solidFill>
                  <a:srgbClr val="212121"/>
                </a:solidFill>
                <a:effectLst/>
                <a:latin typeface="Times New Roman" panose="02020603050405020304" pitchFamily="18" charset="0"/>
                <a:ea typeface="Times New Roman" panose="02020603050405020304" pitchFamily="18" charset="0"/>
                <a:cs typeface="Calibri" panose="020F0502020204030204" pitchFamily="34" charset="0"/>
              </a:rPr>
              <a:t> </a:t>
            </a:r>
            <a:endParaRPr lang="en-CA" sz="8000" dirty="0">
              <a:effectLst/>
              <a:latin typeface="Times New Roman" panose="02020603050405020304" pitchFamily="18" charset="0"/>
              <a:ea typeface="Times New Roman" panose="02020603050405020304" pitchFamily="18" charset="0"/>
            </a:endParaRPr>
          </a:p>
          <a:p>
            <a:pPr marL="0" indent="0" algn="ctr">
              <a:buNone/>
            </a:pPr>
            <a:endParaRPr lang="en-CA" sz="3200" dirty="0">
              <a:solidFill>
                <a:srgbClr val="212121"/>
              </a:solidFill>
              <a:effectLst/>
              <a:latin typeface="Calibri" panose="020F0502020204030204" pitchFamily="34" charset="0"/>
              <a:ea typeface="Times New Roman" panose="02020603050405020304" pitchFamily="18" charset="0"/>
            </a:endParaRPr>
          </a:p>
          <a:p>
            <a:pPr marL="0" indent="0" algn="ctr">
              <a:buNone/>
            </a:pPr>
            <a:endParaRPr lang="en-CA" sz="3200" dirty="0">
              <a:solidFill>
                <a:srgbClr val="212121"/>
              </a:solidFill>
              <a:latin typeface="Calibri" panose="020F0502020204030204" pitchFamily="34" charset="0"/>
              <a:ea typeface="Times New Roman" panose="02020603050405020304" pitchFamily="18" charset="0"/>
            </a:endParaRPr>
          </a:p>
          <a:p>
            <a:pPr marL="0" indent="0" algn="ctr">
              <a:buNone/>
            </a:pPr>
            <a:endParaRPr lang="en-CA" sz="3200" dirty="0">
              <a:solidFill>
                <a:srgbClr val="212121"/>
              </a:solidFill>
              <a:effectLst/>
              <a:latin typeface="Calibri" panose="020F0502020204030204" pitchFamily="34" charset="0"/>
              <a:ea typeface="Times New Roman" panose="02020603050405020304" pitchFamily="18" charset="0"/>
            </a:endParaRPr>
          </a:p>
          <a:p>
            <a:pPr marL="0" lvl="0" indent="0" algn="ctr">
              <a:buNone/>
            </a:pP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600" u="none" strike="noStrike" dirty="0">
                <a:solidFill>
                  <a:srgbClr val="4D4D4D"/>
                </a:solidFill>
                <a:effectLst/>
                <a:latin typeface="Calibri" panose="020F0502020204030204" pitchFamily="34" charset="0"/>
                <a:ea typeface="Times New Roman" panose="02020603050405020304" pitchFamily="18" charset="0"/>
              </a:rPr>
              <a:t> </a:t>
            </a:r>
            <a:endParaRPr lang="en-CA" sz="36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324983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129CF2-742B-8B8B-8D6C-2195FE4DAA54}"/>
              </a:ext>
            </a:extLst>
          </p:cNvPr>
          <p:cNvSpPr>
            <a:spLocks noGrp="1"/>
          </p:cNvSpPr>
          <p:nvPr>
            <p:ph idx="1"/>
          </p:nvPr>
        </p:nvSpPr>
        <p:spPr>
          <a:xfrm>
            <a:off x="137160" y="365760"/>
            <a:ext cx="11932920" cy="5811203"/>
          </a:xfrm>
        </p:spPr>
        <p:txBody>
          <a:bodyPr>
            <a:normAutofit fontScale="25000" lnSpcReduction="20000"/>
          </a:bodyPr>
          <a:lstStyle/>
          <a:p>
            <a:pPr marL="0" indent="0">
              <a:buNone/>
            </a:pPr>
            <a:endParaRPr lang="en-CA" sz="1800" dirty="0">
              <a:effectLst/>
              <a:latin typeface="Times New Roman" panose="02020603050405020304" pitchFamily="18" charset="0"/>
              <a:ea typeface="Times New Roman" panose="02020603050405020304" pitchFamily="18" charset="0"/>
            </a:endParaRPr>
          </a:p>
          <a:p>
            <a:pPr marL="0" lvl="0" indent="0" algn="ctr">
              <a:buNone/>
            </a:pPr>
            <a:r>
              <a:rPr lang="en-CA" sz="12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Being </a:t>
            </a:r>
            <a:r>
              <a:rPr lang="en-CA" sz="12800" u="sng"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BOLD</a:t>
            </a:r>
            <a:r>
              <a:rPr lang="en-CA" sz="12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for Jesus.</a:t>
            </a:r>
            <a:endParaRPr lang="en-CA" sz="1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7400" dirty="0">
                <a:solidFill>
                  <a:srgbClr val="212121"/>
                </a:solidFill>
                <a:effectLst/>
                <a:latin typeface="Calibri" panose="020F0502020204030204" pitchFamily="34" charset="0"/>
                <a:ea typeface="Times New Roman" panose="02020603050405020304" pitchFamily="18" charset="0"/>
              </a:rPr>
              <a:t>READ:   Acts 4:23-31.  </a:t>
            </a:r>
            <a:r>
              <a:rPr lang="en-CA" sz="7400" u="sng" dirty="0">
                <a:solidFill>
                  <a:srgbClr val="212121"/>
                </a:solidFill>
                <a:effectLst/>
                <a:latin typeface="Calibri" panose="020F0502020204030204" pitchFamily="34" charset="0"/>
                <a:ea typeface="Times New Roman" panose="02020603050405020304" pitchFamily="18" charset="0"/>
              </a:rPr>
              <a:t>The Believers’ Prayer</a:t>
            </a:r>
            <a:endParaRPr lang="en-CA" sz="7400" dirty="0">
              <a:effectLst/>
              <a:latin typeface="Times New Roman" panose="02020603050405020304" pitchFamily="18" charset="0"/>
              <a:ea typeface="Times New Roman" panose="02020603050405020304" pitchFamily="18" charset="0"/>
            </a:endParaRPr>
          </a:p>
          <a:p>
            <a:pPr marL="0" indent="0" algn="ctr">
              <a:buNone/>
            </a:pPr>
            <a:r>
              <a:rPr lang="en-CA" sz="6200" dirty="0">
                <a:solidFill>
                  <a:srgbClr val="212121"/>
                </a:solidFill>
                <a:effectLst/>
                <a:latin typeface="Calibri" panose="020F0502020204030204" pitchFamily="34" charset="0"/>
                <a:ea typeface="Times New Roman" panose="02020603050405020304" pitchFamily="18" charset="0"/>
              </a:rPr>
              <a:t>Note particularly verses 29 and 31. </a:t>
            </a:r>
            <a:endParaRPr lang="en-CA" sz="6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8000" b="1" baseline="30000" dirty="0">
                <a:solidFill>
                  <a:srgbClr val="000000"/>
                </a:solidFill>
                <a:effectLst/>
                <a:latin typeface="Calibri" panose="020F0502020204030204" pitchFamily="34" charset="0"/>
                <a:ea typeface="Times New Roman" panose="02020603050405020304" pitchFamily="18" charset="0"/>
              </a:rPr>
              <a:t>29 </a:t>
            </a:r>
            <a:r>
              <a:rPr lang="en-CA" sz="8000" dirty="0">
                <a:solidFill>
                  <a:srgbClr val="000000"/>
                </a:solidFill>
                <a:effectLst/>
                <a:latin typeface="Calibri" panose="020F0502020204030204" pitchFamily="34" charset="0"/>
                <a:ea typeface="Times New Roman" panose="02020603050405020304" pitchFamily="18" charset="0"/>
              </a:rPr>
              <a:t>Now, Lord, consider their threats and enable your servants to speak your word with great </a:t>
            </a:r>
            <a:r>
              <a:rPr lang="en-CA" sz="8000" i="1" dirty="0">
                <a:solidFill>
                  <a:srgbClr val="000000"/>
                </a:solidFill>
                <a:effectLst/>
                <a:latin typeface="Calibri" panose="020F0502020204030204" pitchFamily="34" charset="0"/>
                <a:ea typeface="Times New Roman" panose="02020603050405020304" pitchFamily="18" charset="0"/>
              </a:rPr>
              <a:t>boldness</a:t>
            </a:r>
            <a:r>
              <a:rPr lang="en-CA" sz="8000" dirty="0">
                <a:solidFill>
                  <a:srgbClr val="000000"/>
                </a:solidFill>
                <a:effectLst/>
                <a:latin typeface="Calibri" panose="020F0502020204030204" pitchFamily="34" charset="0"/>
                <a:ea typeface="Times New Roman" panose="02020603050405020304" pitchFamily="18" charset="0"/>
              </a:rPr>
              <a:t>.  NIV</a:t>
            </a:r>
            <a:endParaRPr lang="en-CA" sz="8000" dirty="0">
              <a:effectLst/>
              <a:latin typeface="Times New Roman" panose="02020603050405020304" pitchFamily="18" charset="0"/>
              <a:ea typeface="Times New Roman" panose="02020603050405020304" pitchFamily="18" charset="0"/>
            </a:endParaRPr>
          </a:p>
          <a:p>
            <a:pPr marL="0" indent="0" algn="ctr">
              <a:buNone/>
            </a:pPr>
            <a:r>
              <a:rPr lang="en-CA" sz="8000" b="1" baseline="30000" dirty="0">
                <a:solidFill>
                  <a:srgbClr val="000000"/>
                </a:solidFill>
                <a:effectLst/>
                <a:latin typeface="Calibri" panose="020F0502020204030204" pitchFamily="34" charset="0"/>
                <a:ea typeface="Times New Roman" panose="02020603050405020304" pitchFamily="18" charset="0"/>
              </a:rPr>
              <a:t>31 </a:t>
            </a:r>
            <a:r>
              <a:rPr lang="en-CA" sz="8000" dirty="0">
                <a:solidFill>
                  <a:srgbClr val="000000"/>
                </a:solidFill>
                <a:effectLst/>
                <a:latin typeface="Calibri" panose="020F0502020204030204" pitchFamily="34" charset="0"/>
                <a:ea typeface="Times New Roman" panose="02020603050405020304" pitchFamily="18" charset="0"/>
              </a:rPr>
              <a:t>After they prayed, the place where they were meeting was shaken. </a:t>
            </a:r>
          </a:p>
          <a:p>
            <a:pPr marL="0" indent="0" algn="ctr">
              <a:buNone/>
            </a:pPr>
            <a:r>
              <a:rPr lang="en-CA" sz="8000" dirty="0">
                <a:solidFill>
                  <a:srgbClr val="000000"/>
                </a:solidFill>
                <a:effectLst/>
                <a:latin typeface="Calibri" panose="020F0502020204030204" pitchFamily="34" charset="0"/>
                <a:ea typeface="Times New Roman" panose="02020603050405020304" pitchFamily="18" charset="0"/>
              </a:rPr>
              <a:t>And they were all filled with the Holy Spirit and spoke the word of God </a:t>
            </a:r>
            <a:r>
              <a:rPr lang="en-CA" sz="8000" i="1" dirty="0">
                <a:solidFill>
                  <a:srgbClr val="000000"/>
                </a:solidFill>
                <a:effectLst/>
                <a:latin typeface="Calibri" panose="020F0502020204030204" pitchFamily="34" charset="0"/>
                <a:ea typeface="Times New Roman" panose="02020603050405020304" pitchFamily="18" charset="0"/>
              </a:rPr>
              <a:t>boldly</a:t>
            </a:r>
            <a:r>
              <a:rPr lang="en-CA" sz="8000" dirty="0">
                <a:solidFill>
                  <a:srgbClr val="000000"/>
                </a:solidFill>
                <a:effectLst/>
                <a:latin typeface="Calibri" panose="020F0502020204030204" pitchFamily="34" charset="0"/>
                <a:ea typeface="Times New Roman" panose="02020603050405020304" pitchFamily="18" charset="0"/>
              </a:rPr>
              <a:t>.  NIV</a:t>
            </a:r>
            <a:endParaRPr lang="en-CA" sz="8000" dirty="0">
              <a:effectLst/>
              <a:latin typeface="Times New Roman" panose="02020603050405020304" pitchFamily="18" charset="0"/>
              <a:ea typeface="Times New Roman" panose="02020603050405020304" pitchFamily="18" charset="0"/>
            </a:endParaRPr>
          </a:p>
          <a:p>
            <a:pPr marL="0" indent="0" algn="ctr">
              <a:buNone/>
            </a:pPr>
            <a:r>
              <a:rPr lang="en-CA" sz="5100" dirty="0">
                <a:solidFill>
                  <a:srgbClr val="000000"/>
                </a:solidFill>
                <a:effectLst/>
                <a:latin typeface="Calibri" panose="020F0502020204030204" pitchFamily="34" charset="0"/>
                <a:ea typeface="Times New Roman" panose="02020603050405020304" pitchFamily="18" charset="0"/>
              </a:rPr>
              <a:t> </a:t>
            </a:r>
            <a:endParaRPr lang="en-CA" sz="51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11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In their prayer, the believers ask God to help them speak with great boldness.      </a:t>
            </a:r>
          </a:p>
          <a:p>
            <a:pPr marL="0" lvl="0" indent="0" algn="ctr">
              <a:buNone/>
            </a:pPr>
            <a:r>
              <a:rPr lang="en-CA" sz="11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Why did they ask for boldness?</a:t>
            </a:r>
          </a:p>
          <a:p>
            <a:pPr marL="342900" lvl="0" indent="-342900" algn="ctr">
              <a:buFont typeface="Calibri" panose="020F0502020204030204" pitchFamily="34" charset="0"/>
              <a:buChar char="-"/>
            </a:pPr>
            <a:endParaRPr lang="en-CA" sz="11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endParaRPr>
          </a:p>
          <a:p>
            <a:pPr marL="342900" indent="-342900" algn="ctr">
              <a:buFont typeface="Calibri" panose="020F0502020204030204" pitchFamily="34" charset="0"/>
              <a:buChar char="-"/>
            </a:pPr>
            <a:r>
              <a:rPr lang="en-CA" sz="11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The result of the believers’ prayer is that they were filled with the Spirit </a:t>
            </a:r>
          </a:p>
          <a:p>
            <a:pPr marL="0" indent="0" algn="ctr">
              <a:buNone/>
            </a:pPr>
            <a:r>
              <a:rPr lang="en-CA" sz="11200"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and spoke boldly for Jesus.  (Acts 4:31)    </a:t>
            </a:r>
          </a:p>
          <a:p>
            <a:pPr marL="0" indent="0" algn="ctr">
              <a:buNone/>
            </a:pPr>
            <a:r>
              <a:rPr lang="en-CA" sz="11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Do you believe we have this same ability today?   Why or why not?</a:t>
            </a:r>
            <a:endParaRPr lang="en-CA" sz="1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Calibri" panose="020F0502020204030204" pitchFamily="34" charset="0"/>
              <a:buChar char="-"/>
            </a:pPr>
            <a:endParaRPr lang="en-CA" sz="1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11200" dirty="0">
                <a:solidFill>
                  <a:srgbClr val="212121"/>
                </a:solidFill>
                <a:effectLst/>
                <a:latin typeface="Calibri" panose="020F0502020204030204" pitchFamily="34" charset="0"/>
                <a:ea typeface="Calibri" panose="020F0502020204030204" pitchFamily="34" charset="0"/>
              </a:rPr>
              <a:t>   </a:t>
            </a:r>
            <a:endParaRPr lang="en-CA" sz="11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55035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B2DFCF-AEB5-9FD8-51E3-360C40C6AECC}"/>
              </a:ext>
            </a:extLst>
          </p:cNvPr>
          <p:cNvSpPr>
            <a:spLocks noGrp="1"/>
          </p:cNvSpPr>
          <p:nvPr>
            <p:ph idx="1"/>
          </p:nvPr>
        </p:nvSpPr>
        <p:spPr>
          <a:xfrm>
            <a:off x="91440" y="91440"/>
            <a:ext cx="12012929" cy="6766560"/>
          </a:xfrm>
        </p:spPr>
        <p:txBody>
          <a:bodyPr>
            <a:normAutofit/>
          </a:bodyPr>
          <a:lstStyle/>
          <a:p>
            <a:pPr marL="0" lv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gn="ctr">
              <a:buNone/>
            </a:pP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Being </a:t>
            </a:r>
            <a:r>
              <a:rPr lang="en-CA" sz="3200" u="sng"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PREPARED</a:t>
            </a: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to witness.</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b="1" baseline="30000" dirty="0">
                <a:solidFill>
                  <a:srgbClr val="000000"/>
                </a:solidFill>
                <a:effectLst/>
                <a:latin typeface="Calibri" panose="020F0502020204030204" pitchFamily="34" charset="0"/>
                <a:ea typeface="Times New Roman" panose="02020603050405020304" pitchFamily="18" charset="0"/>
              </a:rPr>
              <a:t>15 </a:t>
            </a:r>
            <a:r>
              <a:rPr lang="en-CA" sz="3200" dirty="0">
                <a:solidFill>
                  <a:srgbClr val="000000"/>
                </a:solidFill>
                <a:effectLst/>
                <a:latin typeface="Calibri" panose="020F0502020204030204" pitchFamily="34" charset="0"/>
                <a:ea typeface="Times New Roman" panose="02020603050405020304" pitchFamily="18" charset="0"/>
              </a:rPr>
              <a:t>But in your hearts revere Christ as Lord.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Always be prepared to give an answer to everyone who asks you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to give the reason for the hope that you have.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But do this with gentleness and respect,  </a:t>
            </a:r>
          </a:p>
          <a:p>
            <a:pPr marL="0" indent="0" algn="ctr">
              <a:buNone/>
            </a:pPr>
            <a:r>
              <a:rPr lang="en-CA" sz="3200" dirty="0">
                <a:solidFill>
                  <a:srgbClr val="000000"/>
                </a:solidFill>
                <a:effectLst/>
                <a:latin typeface="Calibri" panose="020F0502020204030204" pitchFamily="34" charset="0"/>
                <a:ea typeface="Times New Roman" panose="02020603050405020304" pitchFamily="18" charset="0"/>
              </a:rPr>
              <a:t>1 Peter 3:15. NIV</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does this verse tell us </a:t>
            </a:r>
          </a:p>
          <a:p>
            <a:pPr marL="0" lvl="0" indent="0" algn="ctr">
              <a:buNone/>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about being prepared to witness for Jesus?</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437888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D1C79A-9AEC-A3AE-AD67-254E10FFC578}"/>
              </a:ext>
            </a:extLst>
          </p:cNvPr>
          <p:cNvSpPr>
            <a:spLocks noGrp="1"/>
          </p:cNvSpPr>
          <p:nvPr>
            <p:ph idx="1"/>
          </p:nvPr>
        </p:nvSpPr>
        <p:spPr>
          <a:xfrm>
            <a:off x="78105" y="228600"/>
            <a:ext cx="12035790" cy="6400800"/>
          </a:xfrm>
        </p:spPr>
        <p:txBody>
          <a:bodyPr>
            <a:noAutofit/>
          </a:bodyPr>
          <a:lstStyle/>
          <a:p>
            <a:pPr marL="0" indent="0">
              <a:buNone/>
            </a:pPr>
            <a:endParaRPr lang="en-CA" sz="3200" b="1" baseline="30000" dirty="0">
              <a:solidFill>
                <a:srgbClr val="000000"/>
              </a:solidFill>
              <a:effectLst/>
              <a:latin typeface="Calibri" panose="020F0502020204030204" pitchFamily="34" charset="0"/>
              <a:ea typeface="Times New Roman" panose="02020603050405020304" pitchFamily="18" charset="0"/>
            </a:endParaRPr>
          </a:p>
          <a:p>
            <a:pPr marL="0" lvl="0" indent="0" algn="ctr">
              <a:buNone/>
            </a:pPr>
            <a:endParaRPr lang="en-CA" sz="3200" u="sng"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gn="ctr">
              <a:buNone/>
            </a:pPr>
            <a:endParaRPr lang="en-CA" sz="3200" u="sng" dirty="0">
              <a:solidFill>
                <a:srgbClr val="212121"/>
              </a:solidFill>
              <a:latin typeface="Calibri" panose="020F0502020204030204" pitchFamily="34" charset="0"/>
              <a:ea typeface="Calibri" panose="020F0502020204030204" pitchFamily="34" charset="0"/>
              <a:cs typeface="Calibri" panose="020F0502020204030204" pitchFamily="34" charset="0"/>
            </a:endParaRPr>
          </a:p>
          <a:p>
            <a:pPr marL="0" lvl="0" indent="0" algn="ctr">
              <a:buNone/>
            </a:pPr>
            <a:r>
              <a:rPr lang="en-CA" sz="3200" u="sng"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WITNESSING</a:t>
            </a:r>
            <a:r>
              <a:rPr lang="en-CA" sz="32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for Jesus. </a:t>
            </a:r>
            <a:endParaRPr lang="en-CA"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There are two powerful ways we can witness for Jesus.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One is through sharing the gospel – God’s Story.   </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The other is through sharing our testimony – My Story.     </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endParaRPr lang="en-CA" sz="3200" u="sng" dirty="0">
              <a:solidFill>
                <a:srgbClr val="212121"/>
              </a:solidFill>
              <a:latin typeface="Calibri" panose="020F0502020204030204" pitchFamily="34" charset="0"/>
              <a:ea typeface="Times New Roman" panose="02020603050405020304" pitchFamily="18" charset="0"/>
            </a:endParaRPr>
          </a:p>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288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E523C1-E587-1A44-B783-7D7A41412724}"/>
              </a:ext>
            </a:extLst>
          </p:cNvPr>
          <p:cNvSpPr>
            <a:spLocks noGrp="1"/>
          </p:cNvSpPr>
          <p:nvPr>
            <p:ph idx="1"/>
          </p:nvPr>
        </p:nvSpPr>
        <p:spPr>
          <a:xfrm>
            <a:off x="160020" y="205740"/>
            <a:ext cx="11841480" cy="6526530"/>
          </a:xfrm>
        </p:spPr>
        <p:txBody>
          <a:bodyPr>
            <a:normAutofit fontScale="92500" lnSpcReduction="20000"/>
          </a:bodyPr>
          <a:lstStyle/>
          <a:p>
            <a:pPr marL="0" indent="0" algn="ctr">
              <a:buNone/>
            </a:pPr>
            <a:endParaRPr lang="en-CA" sz="3500" b="1" baseline="30000" dirty="0">
              <a:solidFill>
                <a:srgbClr val="000000"/>
              </a:solidFill>
              <a:effectLst/>
              <a:latin typeface="Calibri" panose="020F0502020204030204" pitchFamily="34" charset="0"/>
              <a:ea typeface="Times New Roman" panose="02020603050405020304" pitchFamily="18" charset="0"/>
            </a:endParaRPr>
          </a:p>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3200" u="sng" dirty="0">
                <a:solidFill>
                  <a:srgbClr val="212121"/>
                </a:solidFill>
                <a:effectLst/>
                <a:latin typeface="Calibri" panose="020F0502020204030204" pitchFamily="34" charset="0"/>
                <a:ea typeface="Times New Roman" panose="02020603050405020304" pitchFamily="18" charset="0"/>
              </a:rPr>
              <a:t>God’s Story</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solidFill>
                <a:srgbClr val="212121"/>
              </a:solidFill>
              <a:effectLst/>
              <a:latin typeface="Calibri" panose="020F0502020204030204" pitchFamily="34" charset="0"/>
              <a:ea typeface="Times New Roman" panose="02020603050405020304" pitchFamily="18" charset="0"/>
            </a:endParaRPr>
          </a:p>
          <a:p>
            <a:pPr marL="0" indent="0" algn="ctr">
              <a:buNone/>
            </a:pPr>
            <a:r>
              <a:rPr lang="en-CA" sz="2600" b="0" i="0" dirty="0">
                <a:solidFill>
                  <a:srgbClr val="000000"/>
                </a:solidFill>
                <a:effectLst/>
                <a:latin typeface="system-ui"/>
              </a:rPr>
              <a:t>Now, brothers and sisters, I want to remind you of the gospel I preached to you, which you received and on which you have taken your stand. </a:t>
            </a:r>
            <a:r>
              <a:rPr lang="en-CA" sz="2600" b="1" i="0" baseline="30000" dirty="0">
                <a:solidFill>
                  <a:srgbClr val="000000"/>
                </a:solidFill>
                <a:effectLst/>
                <a:latin typeface="system-ui"/>
              </a:rPr>
              <a:t>2 </a:t>
            </a:r>
            <a:r>
              <a:rPr lang="en-CA" sz="2600" b="0" i="0" dirty="0">
                <a:solidFill>
                  <a:srgbClr val="000000"/>
                </a:solidFill>
                <a:effectLst/>
                <a:latin typeface="system-ui"/>
              </a:rPr>
              <a:t>By this gospel you are saved, if you hold firmly to the word I preached to you. Otherwise, you have believed in vain.</a:t>
            </a:r>
          </a:p>
          <a:p>
            <a:pPr marL="0" indent="0" algn="ctr">
              <a:buNone/>
            </a:pPr>
            <a:r>
              <a:rPr lang="en-CA" sz="2600" b="1" i="0" baseline="30000" dirty="0">
                <a:solidFill>
                  <a:srgbClr val="000000"/>
                </a:solidFill>
                <a:effectLst/>
                <a:latin typeface="system-ui"/>
              </a:rPr>
              <a:t>3 </a:t>
            </a:r>
            <a:r>
              <a:rPr lang="en-CA" sz="2600" b="0" i="0" dirty="0">
                <a:solidFill>
                  <a:srgbClr val="000000"/>
                </a:solidFill>
                <a:effectLst/>
                <a:latin typeface="system-ui"/>
              </a:rPr>
              <a:t>For what I received I passed on to you as of first importance</a:t>
            </a:r>
            <a:r>
              <a:rPr lang="en-CA" sz="2600" b="0" i="0" baseline="30000" dirty="0">
                <a:solidFill>
                  <a:srgbClr val="000000"/>
                </a:solidFill>
                <a:effectLst/>
                <a:latin typeface="system-ui"/>
              </a:rPr>
              <a:t>[</a:t>
            </a:r>
            <a:r>
              <a:rPr lang="en-CA" sz="2600" b="0" i="0" baseline="30000" dirty="0">
                <a:solidFill>
                  <a:srgbClr val="4A4A4A"/>
                </a:solidFill>
                <a:effectLst/>
                <a:latin typeface="system-ui"/>
                <a:hlinkClick r:id="rId2" tooltip="See footnote a"/>
              </a:rPr>
              <a:t>a</a:t>
            </a:r>
            <a:r>
              <a:rPr lang="en-CA" sz="2600" b="0" i="0" baseline="30000" dirty="0">
                <a:solidFill>
                  <a:srgbClr val="000000"/>
                </a:solidFill>
                <a:effectLst/>
                <a:latin typeface="system-ui"/>
              </a:rPr>
              <a:t>]</a:t>
            </a:r>
            <a:r>
              <a:rPr lang="en-CA" sz="2600" b="0" i="0" dirty="0">
                <a:solidFill>
                  <a:srgbClr val="000000"/>
                </a:solidFill>
                <a:effectLst/>
                <a:latin typeface="system-ui"/>
              </a:rPr>
              <a:t>: that Christ died for our sins according to the Scriptures, </a:t>
            </a:r>
            <a:r>
              <a:rPr lang="en-CA" sz="2600" b="1" i="0" baseline="30000" dirty="0">
                <a:solidFill>
                  <a:srgbClr val="000000"/>
                </a:solidFill>
                <a:effectLst/>
                <a:latin typeface="system-ui"/>
              </a:rPr>
              <a:t>4 </a:t>
            </a:r>
            <a:r>
              <a:rPr lang="en-CA" sz="2600" b="0" i="0" dirty="0">
                <a:solidFill>
                  <a:srgbClr val="000000"/>
                </a:solidFill>
                <a:effectLst/>
                <a:latin typeface="system-ui"/>
              </a:rPr>
              <a:t>that he was buried, that he was raised on the third day according to the Scriptures, </a:t>
            </a:r>
            <a:r>
              <a:rPr lang="en-CA" sz="2600" b="1" i="0" baseline="30000" dirty="0">
                <a:solidFill>
                  <a:srgbClr val="000000"/>
                </a:solidFill>
                <a:effectLst/>
                <a:latin typeface="system-ui"/>
              </a:rPr>
              <a:t>5 </a:t>
            </a:r>
            <a:r>
              <a:rPr lang="en-CA" sz="2600" b="0" i="0" dirty="0">
                <a:solidFill>
                  <a:srgbClr val="000000"/>
                </a:solidFill>
                <a:effectLst/>
                <a:latin typeface="system-ui"/>
              </a:rPr>
              <a:t>and that he appeared to Cephas,</a:t>
            </a:r>
            <a:r>
              <a:rPr lang="en-CA" sz="2600" b="0" i="0" baseline="30000" dirty="0">
                <a:solidFill>
                  <a:srgbClr val="000000"/>
                </a:solidFill>
                <a:effectLst/>
                <a:latin typeface="system-ui"/>
              </a:rPr>
              <a:t>[</a:t>
            </a:r>
            <a:r>
              <a:rPr lang="en-CA" sz="2600" b="0" i="0" baseline="30000" dirty="0">
                <a:solidFill>
                  <a:srgbClr val="4A4A4A"/>
                </a:solidFill>
                <a:effectLst/>
                <a:latin typeface="system-ui"/>
                <a:hlinkClick r:id="rId3" tooltip="See footnote b"/>
              </a:rPr>
              <a:t>b</a:t>
            </a:r>
            <a:r>
              <a:rPr lang="en-CA" sz="2600" b="0" i="0" baseline="30000" dirty="0">
                <a:solidFill>
                  <a:srgbClr val="000000"/>
                </a:solidFill>
                <a:effectLst/>
                <a:latin typeface="system-ui"/>
              </a:rPr>
              <a:t>]</a:t>
            </a:r>
            <a:r>
              <a:rPr lang="en-CA" sz="2600" b="0" i="0" dirty="0">
                <a:solidFill>
                  <a:srgbClr val="000000"/>
                </a:solidFill>
                <a:effectLst/>
                <a:latin typeface="system-ui"/>
              </a:rPr>
              <a:t> and then to the Twelve.</a:t>
            </a: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r>
              <a:rPr lang="en-CA" sz="2600" dirty="0">
                <a:solidFill>
                  <a:srgbClr val="212121"/>
                </a:solidFill>
                <a:effectLst/>
                <a:latin typeface="Calibri" panose="020F0502020204030204" pitchFamily="34" charset="0"/>
                <a:ea typeface="Times New Roman" panose="02020603050405020304" pitchFamily="18" charset="0"/>
              </a:rPr>
              <a:t>1 Corinthians 15:1-5 NIV</a:t>
            </a:r>
            <a:endParaRPr lang="en-CA" sz="2600" dirty="0">
              <a:effectLst/>
              <a:latin typeface="Times New Roman" panose="02020603050405020304" pitchFamily="18" charset="0"/>
              <a:ea typeface="Times New Roman" panose="02020603050405020304" pitchFamily="18" charset="0"/>
            </a:endParaRPr>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3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According to these verses, what is the heart of the Gospel?</a:t>
            </a: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CA" sz="1800" dirty="0">
                <a:solidFill>
                  <a:srgbClr val="212121"/>
                </a:solidFill>
                <a:effectLst/>
                <a:latin typeface="Calibri" panose="020F0502020204030204" pitchFamily="34"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lgn="ctr">
              <a:buNone/>
            </a:pPr>
            <a:endParaRPr lang="en-US" sz="3500" dirty="0"/>
          </a:p>
          <a:p>
            <a:pPr marL="0" indent="0" algn="ctr">
              <a:buNone/>
            </a:pPr>
            <a:r>
              <a:rPr lang="en-CA" sz="3200" dirty="0">
                <a:solidFill>
                  <a:srgbClr val="212121"/>
                </a:solidFill>
                <a:effectLst/>
                <a:latin typeface="Calibri" panose="020F0502020204030204" pitchFamily="34"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71717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81F017-34B3-E591-A752-199CE29F3686}"/>
              </a:ext>
            </a:extLst>
          </p:cNvPr>
          <p:cNvSpPr>
            <a:spLocks noGrp="1"/>
          </p:cNvSpPr>
          <p:nvPr>
            <p:ph idx="1"/>
          </p:nvPr>
        </p:nvSpPr>
        <p:spPr>
          <a:xfrm>
            <a:off x="0" y="80010"/>
            <a:ext cx="12104370" cy="6675120"/>
          </a:xfrm>
        </p:spPr>
        <p:txBody>
          <a:bodyPr>
            <a:normAutofit fontScale="25000" lnSpcReduction="20000"/>
          </a:bodyPr>
          <a:lstStyle/>
          <a:p>
            <a:pPr marL="0" indent="0" algn="ctr">
              <a:buNone/>
            </a:pPr>
            <a:endParaRPr lang="en-CA" sz="3200" u="sng" dirty="0">
              <a:solidFill>
                <a:srgbClr val="212121"/>
              </a:solidFill>
              <a:effectLst/>
              <a:latin typeface="Calibri" panose="020F0502020204030204" pitchFamily="34" charset="0"/>
              <a:ea typeface="Times New Roman" panose="02020603050405020304" pitchFamily="18" charset="0"/>
            </a:endParaRPr>
          </a:p>
          <a:p>
            <a:pPr marL="0" indent="0" algn="ctr">
              <a:buNone/>
            </a:pPr>
            <a:endParaRPr lang="en-CA" sz="5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CA" sz="1800" dirty="0">
              <a:effectLst/>
              <a:latin typeface="Times New Roman" panose="02020603050405020304" pitchFamily="18" charset="0"/>
              <a:ea typeface="Times New Roman" panose="02020603050405020304" pitchFamily="18" charset="0"/>
            </a:endParaRPr>
          </a:p>
          <a:p>
            <a:pPr marL="0" indent="0">
              <a:buNone/>
            </a:pPr>
            <a:r>
              <a:rPr lang="en-CA" sz="1800" dirty="0">
                <a:solidFill>
                  <a:srgbClr val="212121"/>
                </a:solidFill>
                <a:effectLst/>
                <a:latin typeface="Calibri" panose="020F0502020204030204" pitchFamily="34"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lgn="ctr">
              <a:buNone/>
            </a:pPr>
            <a:r>
              <a:rPr lang="en-CA" sz="8600" b="1" baseline="30000" dirty="0">
                <a:solidFill>
                  <a:srgbClr val="000000"/>
                </a:solidFill>
                <a:effectLst/>
                <a:latin typeface="Calibri" panose="020F0502020204030204" pitchFamily="34" charset="0"/>
                <a:ea typeface="Times New Roman" panose="02020603050405020304" pitchFamily="18" charset="0"/>
              </a:rPr>
              <a:t>9 </a:t>
            </a:r>
            <a:r>
              <a:rPr lang="en-CA" sz="8600" dirty="0">
                <a:solidFill>
                  <a:srgbClr val="000000"/>
                </a:solidFill>
                <a:effectLst/>
                <a:latin typeface="Calibri" panose="020F0502020204030204" pitchFamily="34" charset="0"/>
                <a:ea typeface="Times New Roman" panose="02020603050405020304" pitchFamily="18" charset="0"/>
              </a:rPr>
              <a:t>If you declare with your mouth, “Jesus is Lord,” </a:t>
            </a:r>
          </a:p>
          <a:p>
            <a:pPr marL="0" indent="0" algn="ctr">
              <a:buNone/>
            </a:pPr>
            <a:r>
              <a:rPr lang="en-CA" sz="8600" dirty="0">
                <a:solidFill>
                  <a:srgbClr val="000000"/>
                </a:solidFill>
                <a:effectLst/>
                <a:latin typeface="Calibri" panose="020F0502020204030204" pitchFamily="34" charset="0"/>
                <a:ea typeface="Times New Roman" panose="02020603050405020304" pitchFamily="18" charset="0"/>
              </a:rPr>
              <a:t>and believe in your heart that God raised him from the dead, you will be saved. </a:t>
            </a:r>
          </a:p>
          <a:p>
            <a:pPr marL="0" indent="0" algn="ctr">
              <a:buNone/>
            </a:pPr>
            <a:r>
              <a:rPr lang="en-CA" sz="8600" b="1" baseline="30000" dirty="0">
                <a:solidFill>
                  <a:srgbClr val="000000"/>
                </a:solidFill>
                <a:effectLst/>
                <a:latin typeface="Calibri" panose="020F0502020204030204" pitchFamily="34" charset="0"/>
                <a:ea typeface="Times New Roman" panose="02020603050405020304" pitchFamily="18" charset="0"/>
              </a:rPr>
              <a:t>10 </a:t>
            </a:r>
            <a:r>
              <a:rPr lang="en-CA" sz="8600" dirty="0">
                <a:solidFill>
                  <a:srgbClr val="000000"/>
                </a:solidFill>
                <a:effectLst/>
                <a:latin typeface="Calibri" panose="020F0502020204030204" pitchFamily="34" charset="0"/>
                <a:ea typeface="Times New Roman" panose="02020603050405020304" pitchFamily="18" charset="0"/>
              </a:rPr>
              <a:t>For it is with your heart that you believe and are justified, </a:t>
            </a:r>
          </a:p>
          <a:p>
            <a:pPr marL="0" indent="0" algn="ctr">
              <a:buNone/>
            </a:pPr>
            <a:r>
              <a:rPr lang="en-CA" sz="8600" dirty="0">
                <a:solidFill>
                  <a:srgbClr val="000000"/>
                </a:solidFill>
                <a:effectLst/>
                <a:latin typeface="Calibri" panose="020F0502020204030204" pitchFamily="34" charset="0"/>
                <a:ea typeface="Times New Roman" panose="02020603050405020304" pitchFamily="18" charset="0"/>
              </a:rPr>
              <a:t>and it is with your mouth that you profess your faith and are saved.   </a:t>
            </a:r>
          </a:p>
          <a:p>
            <a:pPr marL="0" indent="0" algn="ctr">
              <a:buNone/>
            </a:pPr>
            <a:r>
              <a:rPr lang="en-CA" sz="8600" dirty="0">
                <a:solidFill>
                  <a:srgbClr val="000000"/>
                </a:solidFill>
                <a:effectLst/>
                <a:latin typeface="Calibri" panose="020F0502020204030204" pitchFamily="34" charset="0"/>
                <a:ea typeface="Times New Roman" panose="02020603050405020304" pitchFamily="18" charset="0"/>
              </a:rPr>
              <a:t>Romans 10:9-10 NIV</a:t>
            </a:r>
            <a:endParaRPr lang="en-CA" sz="8600" dirty="0">
              <a:effectLst/>
              <a:latin typeface="Times New Roman" panose="02020603050405020304" pitchFamily="18" charset="0"/>
              <a:ea typeface="Times New Roman" panose="02020603050405020304" pitchFamily="18" charset="0"/>
            </a:endParaRPr>
          </a:p>
          <a:p>
            <a:pPr marL="0" indent="0" algn="ctr">
              <a:buNone/>
            </a:pPr>
            <a:endParaRPr lang="en-CA" sz="3000" dirty="0">
              <a:effectLst/>
              <a:latin typeface="Times New Roman" panose="02020603050405020304" pitchFamily="18" charset="0"/>
              <a:ea typeface="Times New Roman" panose="02020603050405020304" pitchFamily="18" charset="0"/>
            </a:endParaRPr>
          </a:p>
          <a:p>
            <a:pPr marL="0" indent="0" algn="ctr">
              <a:buNone/>
            </a:pPr>
            <a:r>
              <a:rPr lang="en-CA" sz="11200" dirty="0">
                <a:solidFill>
                  <a:srgbClr val="212121"/>
                </a:solidFill>
                <a:effectLst/>
                <a:latin typeface="Calibri" panose="020F0502020204030204" pitchFamily="34" charset="0"/>
                <a:ea typeface="Times New Roman" panose="02020603050405020304" pitchFamily="18" charset="0"/>
              </a:rPr>
              <a:t>The simplest version of the gospel we can share is the declaration, “Jesus is Lord”.      </a:t>
            </a:r>
            <a:endParaRPr lang="en-CA" sz="11200" dirty="0">
              <a:effectLst/>
              <a:latin typeface="Times New Roman" panose="02020603050405020304" pitchFamily="18" charset="0"/>
              <a:ea typeface="Times New Roman" panose="02020603050405020304" pitchFamily="18" charset="0"/>
            </a:endParaRPr>
          </a:p>
          <a:p>
            <a:pPr marL="0" indent="0" algn="ctr">
              <a:buNone/>
            </a:pPr>
            <a:r>
              <a:rPr lang="en-CA" sz="11200" dirty="0">
                <a:solidFill>
                  <a:srgbClr val="212121"/>
                </a:solidFill>
                <a:effectLst/>
                <a:latin typeface="Calibri" panose="020F0502020204030204" pitchFamily="34" charset="0"/>
                <a:ea typeface="Times New Roman" panose="02020603050405020304" pitchFamily="18" charset="0"/>
              </a:rPr>
              <a:t> </a:t>
            </a:r>
            <a:endParaRPr lang="en-CA" sz="112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11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does this declaration mean?</a:t>
            </a:r>
            <a:r>
              <a:rPr lang="en-CA" sz="11200" dirty="0">
                <a:solidFill>
                  <a:srgbClr val="212121"/>
                </a:solidFill>
                <a:effectLst/>
                <a:latin typeface="Calibri" panose="020F0502020204030204" pitchFamily="34" charset="0"/>
                <a:ea typeface="Times New Roman" panose="02020603050405020304" pitchFamily="18" charset="0"/>
              </a:rPr>
              <a:t> </a:t>
            </a:r>
          </a:p>
          <a:p>
            <a:pPr marL="342900" lvl="0" indent="-342900" algn="ctr">
              <a:buFont typeface="Calibri" panose="020F0502020204030204" pitchFamily="34" charset="0"/>
              <a:buChar char="-"/>
            </a:pPr>
            <a:endParaRPr lang="en-CA" sz="45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11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Why is it good news to declare Jesus is Lord?</a:t>
            </a:r>
            <a:r>
              <a:rPr lang="en-CA" sz="11200" dirty="0">
                <a:solidFill>
                  <a:srgbClr val="212121"/>
                </a:solidFill>
                <a:effectLst/>
                <a:latin typeface="Calibri" panose="020F0502020204030204" pitchFamily="34" charset="0"/>
                <a:ea typeface="Times New Roman" panose="02020603050405020304" pitchFamily="18" charset="0"/>
              </a:rPr>
              <a:t> </a:t>
            </a:r>
          </a:p>
          <a:p>
            <a:pPr marL="342900" lvl="0" indent="-342900" algn="ctr">
              <a:buFont typeface="Calibri" panose="020F0502020204030204" pitchFamily="34" charset="0"/>
              <a:buChar char="-"/>
            </a:pPr>
            <a:endParaRPr lang="en-CA" sz="4500" dirty="0">
              <a:effectLst/>
              <a:latin typeface="Times New Roman" panose="02020603050405020304" pitchFamily="18" charset="0"/>
              <a:ea typeface="Times New Roman" panose="02020603050405020304" pitchFamily="18" charset="0"/>
            </a:endParaRPr>
          </a:p>
          <a:p>
            <a:pPr marL="342900" lvl="0" indent="-342900" algn="ctr">
              <a:buFont typeface="Calibri" panose="020F0502020204030204" pitchFamily="34" charset="0"/>
              <a:buChar char="-"/>
            </a:pPr>
            <a:r>
              <a:rPr lang="en-CA" sz="11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How would you explain to someone else </a:t>
            </a:r>
          </a:p>
          <a:p>
            <a:pPr marL="0" lvl="0" indent="0" algn="ctr">
              <a:buNone/>
            </a:pPr>
            <a:r>
              <a:rPr lang="en-CA" sz="11200" b="1" dirty="0">
                <a:solidFill>
                  <a:srgbClr val="212121"/>
                </a:solidFill>
                <a:effectLst/>
                <a:latin typeface="Calibri" panose="020F0502020204030204" pitchFamily="34" charset="0"/>
                <a:ea typeface="Times New Roman" panose="02020603050405020304" pitchFamily="18" charset="0"/>
                <a:cs typeface="Calibri" panose="020F0502020204030204" pitchFamily="34" charset="0"/>
              </a:rPr>
              <a:t>what it’s like to follow Jesus as your Lord?</a:t>
            </a:r>
            <a:endParaRPr lang="en-CA" sz="1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endParaRPr lang="en-CA" sz="59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ctr">
              <a:buNone/>
            </a:pPr>
            <a:r>
              <a:rPr lang="en-CA" sz="5100" dirty="0">
                <a:solidFill>
                  <a:srgbClr val="212121"/>
                </a:solidFill>
                <a:effectLst/>
                <a:latin typeface="Calibri" panose="020F0502020204030204" pitchFamily="34" charset="0"/>
                <a:ea typeface="Calibri" panose="020F0502020204030204" pitchFamily="34" charset="0"/>
              </a:rPr>
              <a:t>   </a:t>
            </a:r>
            <a:endParaRPr lang="en-CA" sz="5100" dirty="0">
              <a:effectLst/>
              <a:latin typeface="Times New Roman" panose="02020603050405020304" pitchFamily="18" charset="0"/>
              <a:ea typeface="Times New Roman" panose="02020603050405020304" pitchFamily="18" charset="0"/>
            </a:endParaRPr>
          </a:p>
          <a:p>
            <a:pPr marL="0" indent="0" algn="ctr">
              <a:buNone/>
            </a:pPr>
            <a:endParaRPr lang="en-CA" sz="3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425338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6060</TotalTime>
  <Words>1303</Words>
  <Application>Microsoft Macintosh PowerPoint</Application>
  <PresentationFormat>Widescreen</PresentationFormat>
  <Paragraphs>165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system-ui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TO THE SPIRIT</dc:title>
  <dc:creator>Jeff Austen</dc:creator>
  <cp:lastModifiedBy>Jeff Austen</cp:lastModifiedBy>
  <cp:revision>36</cp:revision>
  <dcterms:created xsi:type="dcterms:W3CDTF">2024-01-09T13:58:19Z</dcterms:created>
  <dcterms:modified xsi:type="dcterms:W3CDTF">2024-02-14T19:05:02Z</dcterms:modified>
</cp:coreProperties>
</file>