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27"/>
  </p:normalViewPr>
  <p:slideViewPr>
    <p:cSldViewPr snapToGrid="0">
      <p:cViewPr varScale="1">
        <p:scale>
          <a:sx n="112" d="100"/>
          <a:sy n="11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90FF5-5166-823A-CBC4-D5A5E8FC9D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3B3010-0121-4012-D4EB-83F1517326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7D34B1-1E63-EF9A-379C-8D25A8D20B16}"/>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5" name="Footer Placeholder 4">
            <a:extLst>
              <a:ext uri="{FF2B5EF4-FFF2-40B4-BE49-F238E27FC236}">
                <a16:creationId xmlns:a16="http://schemas.microsoft.com/office/drawing/2014/main" id="{DAE41BC2-DB7C-0621-DE09-7A456390DA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FFD453-32D2-9C37-A847-333FA02C5682}"/>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087999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EEF3C-C31B-56AC-9412-3378A8207D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33A77F-AF63-BBD0-D68D-6552E763EA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CBDA80-3543-6F65-C4B7-E5D2A4F89D99}"/>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5" name="Footer Placeholder 4">
            <a:extLst>
              <a:ext uri="{FF2B5EF4-FFF2-40B4-BE49-F238E27FC236}">
                <a16:creationId xmlns:a16="http://schemas.microsoft.com/office/drawing/2014/main" id="{98036028-6F2F-5532-5A96-99EB8478F1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CF1215-36F4-9649-7895-549930BA5BAF}"/>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212526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D42FDF-1411-C043-2513-66DEB526B8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D44EC5-60D8-E074-166D-454E9699C0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BCFC65-B9ED-940F-D831-9A618BD49695}"/>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5" name="Footer Placeholder 4">
            <a:extLst>
              <a:ext uri="{FF2B5EF4-FFF2-40B4-BE49-F238E27FC236}">
                <a16:creationId xmlns:a16="http://schemas.microsoft.com/office/drawing/2014/main" id="{ECD2D754-6246-2848-95F4-5F8B96AC11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83C35E-9594-EFBB-569A-29FB1BDD1042}"/>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2382380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604C6-1236-9BEB-7C0E-A078BB3837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13767B-6F94-A98D-A522-80CC24FEBE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BBFDE4-5BD3-FBC6-0A32-D5852072536F}"/>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5" name="Footer Placeholder 4">
            <a:extLst>
              <a:ext uri="{FF2B5EF4-FFF2-40B4-BE49-F238E27FC236}">
                <a16:creationId xmlns:a16="http://schemas.microsoft.com/office/drawing/2014/main" id="{632E5316-B0F4-CB67-EBF3-8AA9E276B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9D4412-7858-82C0-7492-63AB3A3AD6E7}"/>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650035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627C8-1E6C-D028-DA19-402C2CE3F2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A407D7-AB85-12B1-4402-8D8EE76AE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1CFABC-F1DE-5952-3931-F1FE8F2197F4}"/>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5" name="Footer Placeholder 4">
            <a:extLst>
              <a:ext uri="{FF2B5EF4-FFF2-40B4-BE49-F238E27FC236}">
                <a16:creationId xmlns:a16="http://schemas.microsoft.com/office/drawing/2014/main" id="{47B5DA27-5B7B-3FDD-7A70-0E2369C51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9CB858-AD90-D2B2-E903-1EF897576147}"/>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905347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44FAB-1227-E99D-F081-D10B7FFA92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2C6FE6-9A17-F26D-A117-363126E49A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BD24F0-A4B8-9E31-0502-B2374AC7BF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020AB8-50D5-115C-8595-8F951AC5D63D}"/>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6" name="Footer Placeholder 5">
            <a:extLst>
              <a:ext uri="{FF2B5EF4-FFF2-40B4-BE49-F238E27FC236}">
                <a16:creationId xmlns:a16="http://schemas.microsoft.com/office/drawing/2014/main" id="{2D268C3E-4236-1DF9-5C45-3C3F9A3D67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157FCB-E05C-F09B-1AFC-12260383CAA6}"/>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378022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0B02C-9F68-1753-D156-3214CF1117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479266-3ACF-E840-981C-2A23C27523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3C447E-F59D-AF39-18E1-969B4E87A0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00B30B-07B7-4531-2658-AACD360E1A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3A325-3A97-9E83-4F41-5FAD5FB084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DF5F3C-296C-53A0-A07A-4B9221779D0B}"/>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8" name="Footer Placeholder 7">
            <a:extLst>
              <a:ext uri="{FF2B5EF4-FFF2-40B4-BE49-F238E27FC236}">
                <a16:creationId xmlns:a16="http://schemas.microsoft.com/office/drawing/2014/main" id="{33A003BA-3220-C7F8-3F3B-72E557FA17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B7BCAB-70A3-5D43-0245-EC96AF933BA5}"/>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88574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56F49-25C3-3741-DF0F-BD2846C7F3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D57953-20DE-49C1-4B7E-59717E29D6C6}"/>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4" name="Footer Placeholder 3">
            <a:extLst>
              <a:ext uri="{FF2B5EF4-FFF2-40B4-BE49-F238E27FC236}">
                <a16:creationId xmlns:a16="http://schemas.microsoft.com/office/drawing/2014/main" id="{7EB188FE-DC93-57B2-BD9A-0075C821E6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DDAAB8-23A7-3225-C78D-D7417F91CF81}"/>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419425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584DE9-CD4D-1F6E-F3F8-C23A7E923200}"/>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3" name="Footer Placeholder 2">
            <a:extLst>
              <a:ext uri="{FF2B5EF4-FFF2-40B4-BE49-F238E27FC236}">
                <a16:creationId xmlns:a16="http://schemas.microsoft.com/office/drawing/2014/main" id="{9024FDB1-C3CA-F009-B31C-7A5B729B63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6EDF0A-ACFA-D451-425D-A679BA0482D9}"/>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29373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DB3D6-2972-4469-EAC0-9CA22DCD93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B20244-688D-165E-9134-5788F7D0C9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6E624D-7F23-C6E7-49ED-5EB5A17C6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C6EF8-DEF1-9E80-6F82-837097D39B65}"/>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6" name="Footer Placeholder 5">
            <a:extLst>
              <a:ext uri="{FF2B5EF4-FFF2-40B4-BE49-F238E27FC236}">
                <a16:creationId xmlns:a16="http://schemas.microsoft.com/office/drawing/2014/main" id="{F19741C9-4099-D782-F79C-BB2348B88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6F021B-8952-A281-97FB-5C36C835FEBC}"/>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7701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D7302-D747-BE9F-6614-E570DBFD02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045554-A5A6-3C4E-BB16-A6E691B961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4FD7C2-6235-D7A4-085C-FEF27D1065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FD8D33-2D4F-D320-161C-5D50657C31D0}"/>
              </a:ext>
            </a:extLst>
          </p:cNvPr>
          <p:cNvSpPr>
            <a:spLocks noGrp="1"/>
          </p:cNvSpPr>
          <p:nvPr>
            <p:ph type="dt" sz="half" idx="10"/>
          </p:nvPr>
        </p:nvSpPr>
        <p:spPr/>
        <p:txBody>
          <a:bodyPr/>
          <a:lstStyle/>
          <a:p>
            <a:fld id="{57BFF574-530F-8A41-97CC-2A4989B1CD2B}" type="datetimeFigureOut">
              <a:rPr lang="en-US" smtClean="0"/>
              <a:t>2/4/24</a:t>
            </a:fld>
            <a:endParaRPr lang="en-US"/>
          </a:p>
        </p:txBody>
      </p:sp>
      <p:sp>
        <p:nvSpPr>
          <p:cNvPr id="6" name="Footer Placeholder 5">
            <a:extLst>
              <a:ext uri="{FF2B5EF4-FFF2-40B4-BE49-F238E27FC236}">
                <a16:creationId xmlns:a16="http://schemas.microsoft.com/office/drawing/2014/main" id="{0E7AB3DA-E9ED-3FF2-59CD-47376366AC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2C381B-B90A-5A9D-ED8F-520C4A780849}"/>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777801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0E30FF-4219-F813-F86D-E8AF0F59ED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0DDA45-9B2F-819D-929D-9E7E3A0696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1D6121-2BF0-CEBA-0984-E8276B8093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FF574-530F-8A41-97CC-2A4989B1CD2B}" type="datetimeFigureOut">
              <a:rPr lang="en-US" smtClean="0"/>
              <a:t>2/4/24</a:t>
            </a:fld>
            <a:endParaRPr lang="en-US"/>
          </a:p>
        </p:txBody>
      </p:sp>
      <p:sp>
        <p:nvSpPr>
          <p:cNvPr id="5" name="Footer Placeholder 4">
            <a:extLst>
              <a:ext uri="{FF2B5EF4-FFF2-40B4-BE49-F238E27FC236}">
                <a16:creationId xmlns:a16="http://schemas.microsoft.com/office/drawing/2014/main" id="{F9323CF5-F3D9-F7B1-04A9-0EF2460432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594B02-F4F4-8335-D77D-C230692087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3C5E7-235E-2C49-9B0F-6B0509401B82}" type="slidenum">
              <a:rPr lang="en-US" smtClean="0"/>
              <a:t>‹#›</a:t>
            </a:fld>
            <a:endParaRPr lang="en-US"/>
          </a:p>
        </p:txBody>
      </p:sp>
    </p:spTree>
    <p:extLst>
      <p:ext uri="{BB962C8B-B14F-4D97-AF65-F5344CB8AC3E}">
        <p14:creationId xmlns:p14="http://schemas.microsoft.com/office/powerpoint/2010/main" val="2909952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1+Corinthians+12&amp;version=NIV#fen-NIV-28648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roupleaders.org/curriculum-feed/spiritual-gift-assessmen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yellow and orange light&#10;&#10;Description automatically generated with medium confidence">
            <a:extLst>
              <a:ext uri="{FF2B5EF4-FFF2-40B4-BE49-F238E27FC236}">
                <a16:creationId xmlns:a16="http://schemas.microsoft.com/office/drawing/2014/main" id="{9E44DF60-C97B-F673-D0B3-D4CB55C2E565}"/>
              </a:ext>
            </a:extLst>
          </p:cNvPr>
          <p:cNvPicPr>
            <a:picLocks noChangeAspect="1"/>
          </p:cNvPicPr>
          <p:nvPr/>
        </p:nvPicPr>
        <p:blipFill rotWithShape="1">
          <a:blip r:embed="rId2"/>
          <a:srcRect/>
          <a:stretch/>
        </p:blipFill>
        <p:spPr>
          <a:xfrm>
            <a:off x="-3047" y="10"/>
            <a:ext cx="12191999" cy="6857990"/>
          </a:xfrm>
          <a:prstGeom prst="rect">
            <a:avLst/>
          </a:prstGeom>
        </p:spPr>
      </p:pic>
      <p:sp>
        <p:nvSpPr>
          <p:cNvPr id="14" name="Rectangle 13">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7066BA75-19B0-2F4F-81B4-17E011D2CDC4}"/>
              </a:ext>
            </a:extLst>
          </p:cNvPr>
          <p:cNvSpPr>
            <a:spLocks noGrp="1"/>
          </p:cNvSpPr>
          <p:nvPr>
            <p:ph type="subTitle" idx="1"/>
          </p:nvPr>
        </p:nvSpPr>
        <p:spPr>
          <a:xfrm>
            <a:off x="1063752" y="5839059"/>
            <a:ext cx="10058400" cy="1282707"/>
          </a:xfrm>
          <a:effectLst>
            <a:outerShdw blurRad="50800" dist="38100" dir="2700000" algn="tl" rotWithShape="0">
              <a:prstClr val="black">
                <a:alpha val="40000"/>
              </a:prstClr>
            </a:outerShdw>
          </a:effectLst>
        </p:spPr>
        <p:txBody>
          <a:bodyPr>
            <a:normAutofit/>
          </a:bodyPr>
          <a:lstStyle/>
          <a:p>
            <a:r>
              <a:rPr lang="en-US" dirty="0">
                <a:solidFill>
                  <a:srgbClr val="FFFFFF"/>
                </a:solidFill>
              </a:rPr>
              <a:t>OPEN TO GIFTS</a:t>
            </a:r>
          </a:p>
          <a:p>
            <a:r>
              <a:rPr lang="en-US" dirty="0">
                <a:solidFill>
                  <a:srgbClr val="FFFFFF"/>
                </a:solidFill>
              </a:rPr>
              <a:t>20240211</a:t>
            </a:r>
          </a:p>
        </p:txBody>
      </p:sp>
    </p:spTree>
    <p:extLst>
      <p:ext uri="{BB962C8B-B14F-4D97-AF65-F5344CB8AC3E}">
        <p14:creationId xmlns:p14="http://schemas.microsoft.com/office/powerpoint/2010/main" val="1604161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77B433-5DFA-55D8-A486-78A2D05C0DDF}"/>
              </a:ext>
            </a:extLst>
          </p:cNvPr>
          <p:cNvSpPr>
            <a:spLocks noGrp="1"/>
          </p:cNvSpPr>
          <p:nvPr>
            <p:ph idx="1"/>
          </p:nvPr>
        </p:nvSpPr>
        <p:spPr>
          <a:xfrm>
            <a:off x="838200" y="331470"/>
            <a:ext cx="10515600" cy="6149340"/>
          </a:xfrm>
        </p:spPr>
        <p:txBody>
          <a:bodyPr>
            <a:normAutofit/>
          </a:bodyPr>
          <a:lstStyle/>
          <a:p>
            <a:pPr marL="0" indent="0" algn="ctr">
              <a:buNone/>
            </a:pPr>
            <a:endParaRPr lang="en-CA" sz="3200" b="1" baseline="30000" dirty="0">
              <a:solidFill>
                <a:srgbClr val="000000"/>
              </a:solidFill>
              <a:effectLst/>
              <a:latin typeface="Calibri" panose="020F0502020204030204" pitchFamily="34" charset="0"/>
              <a:ea typeface="Times New Roman" panose="02020603050405020304" pitchFamily="18" charset="0"/>
            </a:endParaRPr>
          </a:p>
          <a:p>
            <a:pPr marL="0" indent="0" algn="ctr">
              <a:buNone/>
            </a:pPr>
            <a:endPar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200" b="1" dirty="0">
              <a:solidFill>
                <a:srgbClr val="212121"/>
              </a:solidFill>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questions do you have </a:t>
            </a:r>
          </a:p>
          <a:p>
            <a:pPr marL="0" indent="0" algn="ctr">
              <a:buNone/>
            </a:pP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about serving on a TEAM at Creekside?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b="1" baseline="30000" dirty="0">
              <a:solidFill>
                <a:srgbClr val="000000"/>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340002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9CD615-C4CB-B5DB-A48E-36F7DC971E51}"/>
              </a:ext>
            </a:extLst>
          </p:cNvPr>
          <p:cNvSpPr>
            <a:spLocks noGrp="1"/>
          </p:cNvSpPr>
          <p:nvPr>
            <p:ph idx="1"/>
          </p:nvPr>
        </p:nvSpPr>
        <p:spPr>
          <a:xfrm>
            <a:off x="433137" y="300788"/>
            <a:ext cx="11201400" cy="6280485"/>
          </a:xfrm>
        </p:spPr>
        <p:txBody>
          <a:bodyPr>
            <a:normAutofit/>
          </a:bodyPr>
          <a:lstStyle/>
          <a:p>
            <a:pPr marL="0" indent="0" algn="ctr">
              <a:buNone/>
            </a:pPr>
            <a:endParaRPr lang="en-CA" sz="3200" u="sng" dirty="0">
              <a:solidFill>
                <a:srgbClr val="212121"/>
              </a:solidFill>
              <a:latin typeface="Calibri" panose="020F0502020204030204" pitchFamily="34" charset="0"/>
              <a:ea typeface="Times New Roman" panose="02020603050405020304" pitchFamily="18" charset="0"/>
            </a:endParaRPr>
          </a:p>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PRAYER</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Spend some time together thanking God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for the gifts He has given the members of your </a:t>
            </a:r>
            <a:r>
              <a:rPr lang="en-CA" sz="3200" dirty="0" err="1">
                <a:solidFill>
                  <a:srgbClr val="000000"/>
                </a:solidFill>
                <a:effectLst/>
                <a:latin typeface="Calibri" panose="020F0502020204030204" pitchFamily="34" charset="0"/>
                <a:ea typeface="Times New Roman" panose="02020603050405020304" pitchFamily="18" charset="0"/>
              </a:rPr>
              <a:t>LifeGroup</a:t>
            </a:r>
            <a:r>
              <a:rPr lang="en-CA" sz="3200" dirty="0">
                <a:solidFill>
                  <a:srgbClr val="000000"/>
                </a:solidFill>
                <a:effectLst/>
                <a:latin typeface="Calibri" panose="020F0502020204030204" pitchFamily="34" charset="0"/>
                <a:ea typeface="Times New Roman" panose="02020603050405020304" pitchFamily="18" charset="0"/>
              </a:rPr>
              <a: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Ask Him to continue to show you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how you can use your gifts to love and serve people.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19783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5C6E4C-F952-07E8-4D16-BC1B4FCBDF89}"/>
              </a:ext>
            </a:extLst>
          </p:cNvPr>
          <p:cNvSpPr>
            <a:spLocks noGrp="1"/>
          </p:cNvSpPr>
          <p:nvPr>
            <p:ph idx="1"/>
          </p:nvPr>
        </p:nvSpPr>
        <p:spPr>
          <a:xfrm>
            <a:off x="80010" y="182880"/>
            <a:ext cx="11967210" cy="6423660"/>
          </a:xfrm>
        </p:spPr>
        <p:txBody>
          <a:bodyPr>
            <a:normAutofit/>
          </a:bodyPr>
          <a:lstStyle/>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Welcome back to our study, Open to the Spirit.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Over the six weeks of our series we are exploring who the Holy Spirit is,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how He is at work in our lives and how we can follow his lead.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For this week, our topic is “Open to Gifts”.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The Spirit provides gifts to unify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and equip the church for its mission in the world.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Central to these gifts is love.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For today’s study we’ll explore some of the gifts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the Spirit has given the church.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You’ll have opportunity to think about the gift or gifts the Spirit has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given you and how you can use that gift to love and serve others.      </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solidFill>
                <a:srgbClr val="000000"/>
              </a:solidFill>
              <a:effectLst/>
              <a:latin typeface="Calibri" panose="020F0502020204030204" pitchFamily="34"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4404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E5EA34-6694-0B3D-1542-8341C2741678}"/>
              </a:ext>
            </a:extLst>
          </p:cNvPr>
          <p:cNvSpPr>
            <a:spLocks noGrp="1"/>
          </p:cNvSpPr>
          <p:nvPr>
            <p:ph idx="1"/>
          </p:nvPr>
        </p:nvSpPr>
        <p:spPr>
          <a:xfrm>
            <a:off x="140970" y="51435"/>
            <a:ext cx="11910060" cy="6755130"/>
          </a:xfrm>
        </p:spPr>
        <p:txBody>
          <a:bodyPr>
            <a:normAutofit lnSpcReduction="10000"/>
          </a:bodyPr>
          <a:lstStyle/>
          <a:p>
            <a:pPr marL="0" indent="0" algn="ctr">
              <a:buNone/>
            </a:pPr>
            <a:endParaRPr lang="en-CA" sz="3600" u="sng" dirty="0">
              <a:effectLst/>
              <a:latin typeface="Calibri" panose="020F0502020204030204" pitchFamily="34" charset="0"/>
              <a:ea typeface="Times New Roman" panose="02020603050405020304" pitchFamily="18" charset="0"/>
            </a:endParaRPr>
          </a:p>
          <a:p>
            <a:pPr marL="0" indent="0" algn="ctr">
              <a:buNone/>
            </a:pPr>
            <a:r>
              <a:rPr lang="en-CA" sz="3200" u="sng" dirty="0">
                <a:effectLst/>
                <a:latin typeface="Calibri" panose="020F0502020204030204" pitchFamily="34" charset="0"/>
                <a:ea typeface="Times New Roman" panose="02020603050405020304" pitchFamily="18" charset="0"/>
              </a:rPr>
              <a:t>I Love My Team!</a:t>
            </a:r>
            <a:endParaRPr lang="en-CA" sz="3200" dirty="0">
              <a:effectLst/>
              <a:latin typeface="Calibri" panose="020F0502020204030204" pitchFamily="34"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Creekside is a team-based church.    </a:t>
            </a:r>
          </a:p>
          <a:p>
            <a:pPr marL="0" indent="0" algn="ctr">
              <a:buNone/>
            </a:pPr>
            <a:r>
              <a:rPr lang="en-CA" sz="3200" dirty="0">
                <a:effectLst/>
                <a:latin typeface="Calibri" panose="020F0502020204030204" pitchFamily="34" charset="0"/>
                <a:ea typeface="Times New Roman" panose="02020603050405020304" pitchFamily="18" charset="0"/>
              </a:rPr>
              <a:t>Every area of our church has teams of volunteers</a:t>
            </a:r>
          </a:p>
          <a:p>
            <a:pPr marL="0" indent="0" algn="ctr">
              <a:buNone/>
            </a:pPr>
            <a:r>
              <a:rPr lang="en-CA" sz="3200" dirty="0">
                <a:effectLst/>
                <a:latin typeface="Calibri" panose="020F0502020204030204" pitchFamily="34" charset="0"/>
                <a:ea typeface="Times New Roman" panose="02020603050405020304" pitchFamily="18" charset="0"/>
              </a:rPr>
              <a:t> who serve together to help that ministry area thrive.    </a:t>
            </a:r>
          </a:p>
          <a:p>
            <a:pPr marL="0" indent="0" algn="ctr">
              <a:buNone/>
            </a:pPr>
            <a:r>
              <a:rPr lang="en-CA" sz="3200" dirty="0">
                <a:effectLst/>
                <a:latin typeface="Calibri" panose="020F0502020204030204" pitchFamily="34" charset="0"/>
                <a:ea typeface="Times New Roman" panose="02020603050405020304" pitchFamily="18" charset="0"/>
              </a:rPr>
              <a:t>I am grateful for the many volunteer teams </a:t>
            </a:r>
          </a:p>
          <a:p>
            <a:pPr marL="0" indent="0" algn="ctr">
              <a:buNone/>
            </a:pPr>
            <a:r>
              <a:rPr lang="en-CA" sz="3200" dirty="0">
                <a:effectLst/>
                <a:latin typeface="Calibri" panose="020F0502020204030204" pitchFamily="34" charset="0"/>
                <a:ea typeface="Times New Roman" panose="02020603050405020304" pitchFamily="18" charset="0"/>
              </a:rPr>
              <a:t>I get to see in action at Creekside.    I love our teams!    </a:t>
            </a:r>
          </a:p>
          <a:p>
            <a:pPr marL="0" indent="0" algn="ctr">
              <a:buNone/>
            </a:pPr>
            <a:r>
              <a:rPr lang="en-CA" sz="3200" b="1" dirty="0">
                <a:effectLst/>
                <a:latin typeface="Calibri" panose="020F0502020204030204" pitchFamily="34" charset="0"/>
                <a:ea typeface="Times New Roman" panose="02020603050405020304" pitchFamily="18" charset="0"/>
              </a:rPr>
              <a:t>How about you?    What team have you been part of?    </a:t>
            </a:r>
          </a:p>
          <a:p>
            <a:pPr marL="0" indent="0" algn="ctr">
              <a:buNone/>
            </a:pPr>
            <a:r>
              <a:rPr lang="en-CA" sz="3200" dirty="0">
                <a:effectLst/>
                <a:latin typeface="Calibri" panose="020F0502020204030204" pitchFamily="34" charset="0"/>
                <a:ea typeface="Times New Roman" panose="02020603050405020304" pitchFamily="18" charset="0"/>
              </a:rPr>
              <a:t>This could be a Creekside team, another volunteer team outside of </a:t>
            </a:r>
          </a:p>
          <a:p>
            <a:pPr marL="0" indent="0" algn="ctr">
              <a:buNone/>
            </a:pPr>
            <a:r>
              <a:rPr lang="en-CA" sz="3200" dirty="0">
                <a:effectLst/>
                <a:latin typeface="Calibri" panose="020F0502020204030204" pitchFamily="34" charset="0"/>
                <a:ea typeface="Times New Roman" panose="02020603050405020304" pitchFamily="18" charset="0"/>
              </a:rPr>
              <a:t>Creekside, or any sport team or work team.    </a:t>
            </a:r>
          </a:p>
          <a:p>
            <a:pPr marL="0" indent="0" algn="ctr">
              <a:buNone/>
            </a:pPr>
            <a:r>
              <a:rPr lang="en-CA" sz="3200" dirty="0">
                <a:effectLst/>
                <a:latin typeface="Calibri" panose="020F0502020204030204" pitchFamily="34" charset="0"/>
                <a:ea typeface="Times New Roman" panose="02020603050405020304" pitchFamily="18" charset="0"/>
              </a:rPr>
              <a:t>How have you been blessed through being a part of that team?   </a:t>
            </a:r>
          </a:p>
          <a:p>
            <a:pPr marL="0" indent="0" algn="ctr">
              <a:buNone/>
            </a:pPr>
            <a:r>
              <a:rPr lang="en-CA" sz="3200" b="1" dirty="0">
                <a:effectLst/>
                <a:latin typeface="Calibri" panose="020F0502020204030204" pitchFamily="34" charset="0"/>
                <a:ea typeface="Times New Roman" panose="02020603050405020304" pitchFamily="18" charset="0"/>
              </a:rPr>
              <a:t>Share your story with the group!</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24789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1F3AE1-2787-4586-34F4-DE5AD0E3CA02}"/>
              </a:ext>
            </a:extLst>
          </p:cNvPr>
          <p:cNvSpPr>
            <a:spLocks noGrp="1"/>
          </p:cNvSpPr>
          <p:nvPr>
            <p:ph idx="1"/>
          </p:nvPr>
        </p:nvSpPr>
        <p:spPr>
          <a:xfrm>
            <a:off x="262890" y="240030"/>
            <a:ext cx="11681460" cy="6377940"/>
          </a:xfrm>
        </p:spPr>
        <p:txBody>
          <a:bodyPr>
            <a:normAutofit/>
          </a:bodyPr>
          <a:lstStyle/>
          <a:p>
            <a:pPr marL="0" lvl="0" indent="0" algn="ctr">
              <a:buNone/>
            </a:pPr>
            <a:endPar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CA" sz="3200" dirty="0">
              <a:solidFill>
                <a:srgbClr val="212121"/>
              </a:solidFill>
              <a:effectLst/>
              <a:latin typeface="Calibri" panose="020F0502020204030204" pitchFamily="34" charset="0"/>
              <a:ea typeface="Times New Roman" panose="02020603050405020304" pitchFamily="18" charset="0"/>
            </a:endParaRPr>
          </a:p>
          <a:p>
            <a:pPr marL="0" indent="0" algn="ctr">
              <a:buNone/>
            </a:pPr>
            <a:endParaRPr lang="en-CA" sz="3200" dirty="0">
              <a:solidFill>
                <a:srgbClr val="212121"/>
              </a:solidFill>
              <a:latin typeface="Calibri" panose="020F0502020204030204" pitchFamily="34" charset="0"/>
              <a:ea typeface="Times New Roman" panose="02020603050405020304" pitchFamily="18" charset="0"/>
            </a:endParaRPr>
          </a:p>
          <a:p>
            <a:pPr marL="0" indent="0" algn="ctr">
              <a:buNone/>
            </a:pPr>
            <a:endParaRPr lang="en-CA" sz="3200"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Let’s begin by looking at two key truths about spiritual gifts.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The church is a BODY and everybody in the body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has been given a GIFT (or gifts) to love and serve others.   </a:t>
            </a:r>
            <a:endParaRPr lang="en-CA" sz="3200" dirty="0">
              <a:effectLst/>
              <a:latin typeface="Times New Roman" panose="02020603050405020304" pitchFamily="18" charset="0"/>
              <a:ea typeface="Times New Roman" panose="02020603050405020304" pitchFamily="18" charset="0"/>
            </a:endParaRPr>
          </a:p>
          <a:p>
            <a:pPr marL="0" lvl="0" indent="0" algn="ctr">
              <a:buNone/>
            </a:pP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600" u="none" strike="noStrike" dirty="0">
                <a:solidFill>
                  <a:srgbClr val="4D4D4D"/>
                </a:solidFill>
                <a:effectLst/>
                <a:latin typeface="Calibri" panose="020F0502020204030204" pitchFamily="34" charset="0"/>
                <a:ea typeface="Times New Roman" panose="02020603050405020304" pitchFamily="18" charset="0"/>
              </a:rPr>
              <a:t> </a:t>
            </a:r>
            <a:endParaRPr lang="en-CA" sz="36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2498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129CF2-742B-8B8B-8D6C-2195FE4DAA54}"/>
              </a:ext>
            </a:extLst>
          </p:cNvPr>
          <p:cNvSpPr>
            <a:spLocks noGrp="1"/>
          </p:cNvSpPr>
          <p:nvPr>
            <p:ph idx="1"/>
          </p:nvPr>
        </p:nvSpPr>
        <p:spPr>
          <a:xfrm>
            <a:off x="137160" y="721895"/>
            <a:ext cx="11932920" cy="5455068"/>
          </a:xfrm>
        </p:spPr>
        <p:txBody>
          <a:bodyPr>
            <a:normAutofit fontScale="92500" lnSpcReduction="20000"/>
          </a:bodyPr>
          <a:lstStyle/>
          <a:p>
            <a:pPr marL="0" indent="0">
              <a:buNone/>
            </a:pPr>
            <a:endParaRPr lang="en-CA" sz="1800" dirty="0">
              <a:effectLst/>
              <a:latin typeface="Times New Roman" panose="02020603050405020304" pitchFamily="18" charset="0"/>
              <a:ea typeface="Times New Roman" panose="02020603050405020304" pitchFamily="18" charset="0"/>
            </a:endParaRPr>
          </a:p>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The Church is a BODY.    Every member has a valuable role to play.</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12 </a:t>
            </a:r>
            <a:r>
              <a:rPr lang="en-CA" sz="3200" dirty="0">
                <a:solidFill>
                  <a:srgbClr val="000000"/>
                </a:solidFill>
                <a:effectLst/>
                <a:latin typeface="Calibri" panose="020F0502020204030204" pitchFamily="34" charset="0"/>
                <a:ea typeface="Times New Roman" panose="02020603050405020304" pitchFamily="18" charset="0"/>
              </a:rPr>
              <a:t>Just as a body, though one, has many parts, but all its many parts form one body, so it is with Christ. </a:t>
            </a:r>
            <a:r>
              <a:rPr lang="en-CA" sz="3200" b="1" baseline="30000" dirty="0">
                <a:solidFill>
                  <a:srgbClr val="000000"/>
                </a:solidFill>
                <a:effectLst/>
                <a:latin typeface="Calibri" panose="020F0502020204030204" pitchFamily="34" charset="0"/>
                <a:ea typeface="Times New Roman" panose="02020603050405020304" pitchFamily="18" charset="0"/>
              </a:rPr>
              <a:t>13 </a:t>
            </a:r>
            <a:r>
              <a:rPr lang="en-CA" sz="3200" dirty="0">
                <a:solidFill>
                  <a:srgbClr val="000000"/>
                </a:solidFill>
                <a:effectLst/>
                <a:latin typeface="Calibri" panose="020F0502020204030204" pitchFamily="34" charset="0"/>
                <a:ea typeface="Times New Roman" panose="02020603050405020304" pitchFamily="18" charset="0"/>
              </a:rPr>
              <a:t>For we were all baptized by</a:t>
            </a:r>
            <a:r>
              <a:rPr lang="en-CA" sz="3200" baseline="30000" dirty="0">
                <a:solidFill>
                  <a:srgbClr val="000000"/>
                </a:solidFill>
                <a:effectLst/>
                <a:latin typeface="Calibri" panose="020F0502020204030204" pitchFamily="34" charset="0"/>
                <a:ea typeface="Times New Roman" panose="02020603050405020304" pitchFamily="18" charset="0"/>
              </a:rPr>
              <a:t>[</a:t>
            </a:r>
            <a:r>
              <a:rPr lang="en-CA" sz="3200" u="sng" baseline="30000" dirty="0">
                <a:solidFill>
                  <a:srgbClr val="4A4A4A"/>
                </a:solidFill>
                <a:effectLst/>
                <a:latin typeface="Calibri" panose="020F0502020204030204" pitchFamily="34" charset="0"/>
                <a:ea typeface="Times New Roman" panose="02020603050405020304" pitchFamily="18" charset="0"/>
                <a:hlinkClick r:id="rId2" tooltip="See footnote c"/>
              </a:rPr>
              <a:t>c</a:t>
            </a:r>
            <a:r>
              <a:rPr lang="en-CA" sz="3200" baseline="30000" dirty="0">
                <a:solidFill>
                  <a:srgbClr val="000000"/>
                </a:solidFill>
                <a:effectLst/>
                <a:latin typeface="Calibri" panose="020F0502020204030204" pitchFamily="34" charset="0"/>
                <a:ea typeface="Times New Roman" panose="02020603050405020304" pitchFamily="18" charset="0"/>
              </a:rPr>
              <a:t>]</a:t>
            </a:r>
            <a:r>
              <a:rPr lang="en-CA" sz="3200" dirty="0">
                <a:solidFill>
                  <a:srgbClr val="000000"/>
                </a:solidFill>
                <a:effectLst/>
                <a:latin typeface="Calibri" panose="020F0502020204030204" pitchFamily="34" charset="0"/>
                <a:ea typeface="Times New Roman" panose="02020603050405020304" pitchFamily="18" charset="0"/>
              </a:rPr>
              <a:t> one Spirit so as to form one body—whether Jews or Gentiles, slave or free—and we were all given the one Spirit to drink. </a:t>
            </a:r>
            <a:r>
              <a:rPr lang="en-CA" sz="3200" b="1" baseline="30000" dirty="0">
                <a:solidFill>
                  <a:srgbClr val="000000"/>
                </a:solidFill>
                <a:effectLst/>
                <a:latin typeface="Calibri" panose="020F0502020204030204" pitchFamily="34" charset="0"/>
                <a:ea typeface="Times New Roman" panose="02020603050405020304" pitchFamily="18" charset="0"/>
              </a:rPr>
              <a:t>14 </a:t>
            </a:r>
            <a:r>
              <a:rPr lang="en-CA" sz="3200" dirty="0">
                <a:solidFill>
                  <a:srgbClr val="000000"/>
                </a:solidFill>
                <a:effectLst/>
                <a:latin typeface="Calibri" panose="020F0502020204030204" pitchFamily="34" charset="0"/>
                <a:ea typeface="Times New Roman" panose="02020603050405020304" pitchFamily="18" charset="0"/>
              </a:rPr>
              <a:t>Even so the body is not made up of one part but of many.  1 Cor. 12:12-14 NIV</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342900" lvl="0" indent="-342900" algn="ctr">
              <a:buClr>
                <a:srgbClr val="000000"/>
              </a:buCl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Why do you think Paul would choose to compare the church to a body?</a:t>
            </a:r>
          </a:p>
          <a:p>
            <a:pPr marL="0" lvl="0" indent="0" algn="ctr">
              <a:buClr>
                <a:srgbClr val="000000"/>
              </a:buClr>
              <a:buNone/>
            </a:pP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Clr>
                <a:srgbClr val="000000"/>
              </a:buCl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does it mean to you to be a part of the body of Christ?</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Calibri" panose="020F0502020204030204" pitchFamily="34"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55035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2DFCF-AEB5-9FD8-51E3-360C40C6AECC}"/>
              </a:ext>
            </a:extLst>
          </p:cNvPr>
          <p:cNvSpPr>
            <a:spLocks noGrp="1"/>
          </p:cNvSpPr>
          <p:nvPr>
            <p:ph idx="1"/>
          </p:nvPr>
        </p:nvSpPr>
        <p:spPr>
          <a:xfrm>
            <a:off x="91440" y="91440"/>
            <a:ext cx="12012929" cy="6766560"/>
          </a:xfrm>
        </p:spPr>
        <p:txBody>
          <a:bodyPr>
            <a:normAutofit/>
          </a:bodyPr>
          <a:lstStyle/>
          <a:p>
            <a:pPr marL="0" lv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Everybody has a GIFT (or gifts)!</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b="1" baseline="30000" dirty="0">
              <a:solidFill>
                <a:srgbClr val="212121"/>
              </a:solidFill>
              <a:latin typeface="Calibri" panose="020F0502020204030204" pitchFamily="34"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7 </a:t>
            </a:r>
            <a:r>
              <a:rPr lang="en-CA" sz="3200" dirty="0">
                <a:solidFill>
                  <a:srgbClr val="000000"/>
                </a:solidFill>
                <a:effectLst/>
                <a:latin typeface="Calibri" panose="020F0502020204030204" pitchFamily="34" charset="0"/>
                <a:ea typeface="Times New Roman" panose="02020603050405020304" pitchFamily="18" charset="0"/>
              </a:rPr>
              <a:t>Now to each one the manifestation of the Spirit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is given for the common good.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1 Cor. 12:7 NIV</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Why would God give a gift (or gifts) to every follower of Christ?</a:t>
            </a:r>
          </a:p>
          <a:p>
            <a:pPr marL="342900" lvl="0" indent="-342900" algn="ctr">
              <a:buFont typeface="Calibri" panose="020F0502020204030204" pitchFamily="34" charset="0"/>
              <a:buChar char="-"/>
            </a:pPr>
            <a:endPar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rPr>
              <a:t>What would you say to a follower of Jesus who says,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rPr>
              <a:t>“I don’t think I have anything worthwhile to contribute to the church.”   </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437888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D1C79A-9AEC-A3AE-AD67-254E10FFC578}"/>
              </a:ext>
            </a:extLst>
          </p:cNvPr>
          <p:cNvSpPr>
            <a:spLocks noGrp="1"/>
          </p:cNvSpPr>
          <p:nvPr>
            <p:ph idx="1"/>
          </p:nvPr>
        </p:nvSpPr>
        <p:spPr>
          <a:xfrm>
            <a:off x="0" y="171450"/>
            <a:ext cx="12035790" cy="6400800"/>
          </a:xfrm>
        </p:spPr>
        <p:txBody>
          <a:bodyPr>
            <a:noAutofit/>
          </a:bodyPr>
          <a:lstStyle/>
          <a:p>
            <a:pPr marL="0" indent="0">
              <a:buNone/>
            </a:pPr>
            <a:endParaRPr lang="en-CA" sz="3200" b="1" baseline="30000" dirty="0">
              <a:solidFill>
                <a:srgbClr val="000000"/>
              </a:solidFill>
              <a:effectLst/>
              <a:latin typeface="Calibri" panose="020F0502020204030204" pitchFamily="34" charset="0"/>
              <a:ea typeface="Times New Roman" panose="02020603050405020304" pitchFamily="18" charset="0"/>
            </a:endParaRPr>
          </a:p>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VIDEO – Spiritual Gifts Assessment.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buNone/>
            </a:pPr>
            <a:r>
              <a:rPr lang="en-CA" sz="32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https://groupleaders.org/curriculum-feed/spiritual-gift-assessment</a:t>
            </a: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2400" dirty="0">
                <a:solidFill>
                  <a:srgbClr val="212121"/>
                </a:solidFill>
                <a:effectLst/>
                <a:latin typeface="Calibri" panose="020F0502020204030204" pitchFamily="34" charset="0"/>
                <a:ea typeface="Times New Roman" panose="02020603050405020304" pitchFamily="18" charset="0"/>
              </a:rPr>
              <a:t>This video is a Spiritual Gifts Assessment for your group members.     </a:t>
            </a:r>
          </a:p>
          <a:p>
            <a:pPr marL="0" indent="0" algn="ctr">
              <a:buNone/>
            </a:pPr>
            <a:r>
              <a:rPr lang="en-CA" sz="2400" dirty="0">
                <a:solidFill>
                  <a:srgbClr val="212121"/>
                </a:solidFill>
                <a:effectLst/>
                <a:latin typeface="Calibri" panose="020F0502020204030204" pitchFamily="34" charset="0"/>
                <a:ea typeface="Times New Roman" panose="02020603050405020304" pitchFamily="18" charset="0"/>
              </a:rPr>
              <a:t>It is about 12 minutes long.   Take time in group to do this assessment together in group and score your answers on the chart in your handout.     After the assessment, meet with one other person in your group and discuss the following questions. </a:t>
            </a:r>
            <a:endParaRPr lang="en-CA" sz="2400" dirty="0">
              <a:effectLst/>
              <a:latin typeface="Times New Roman" panose="02020603050405020304" pitchFamily="18" charset="0"/>
              <a:ea typeface="Times New Roman" panose="02020603050405020304" pitchFamily="18" charset="0"/>
            </a:endParaRPr>
          </a:p>
          <a:p>
            <a:pPr marL="0" indent="0" algn="ctr">
              <a:buNone/>
            </a:pPr>
            <a:r>
              <a:rPr lang="en-CA" sz="2400" dirty="0">
                <a:solidFill>
                  <a:srgbClr val="212121"/>
                </a:solidFill>
                <a:effectLst/>
                <a:latin typeface="Calibri" panose="020F0502020204030204" pitchFamily="34" charset="0"/>
                <a:ea typeface="Times New Roman" panose="02020603050405020304" pitchFamily="18" charset="0"/>
              </a:rPr>
              <a:t> </a:t>
            </a:r>
            <a:endParaRPr lang="en-CA" sz="24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24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 you think of your results from this assessment?    </a:t>
            </a:r>
          </a:p>
          <a:p>
            <a:pPr marL="0" lvl="0" indent="0" algn="ctr">
              <a:buNone/>
            </a:pPr>
            <a:r>
              <a:rPr lang="en-CA" sz="24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Has this given you a fairly accurate assessment of your spiritual gifts?   Why or why not?</a:t>
            </a:r>
            <a:endParaRPr lang="en-CA"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2400" dirty="0">
                <a:solidFill>
                  <a:srgbClr val="212121"/>
                </a:solidFill>
                <a:effectLst/>
                <a:latin typeface="Calibri" panose="020F0502020204030204" pitchFamily="34" charset="0"/>
                <a:ea typeface="Times New Roman" panose="02020603050405020304" pitchFamily="18" charset="0"/>
              </a:rPr>
              <a:t> </a:t>
            </a:r>
            <a:endParaRPr lang="en-CA" sz="24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24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How has this exercise encouraged you about how God has wired you up to serve?   </a:t>
            </a:r>
          </a:p>
          <a:p>
            <a:pPr marL="0" lvl="0" indent="0" algn="ctr">
              <a:buNone/>
            </a:pPr>
            <a:r>
              <a:rPr lang="en-CA" sz="24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questions do you have?</a:t>
            </a:r>
            <a:endParaRPr lang="en-CA"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endParaRPr lang="en-CA" sz="3200" u="sng" dirty="0">
              <a:solidFill>
                <a:srgbClr val="212121"/>
              </a:solidFill>
              <a:latin typeface="Calibri" panose="020F0502020204030204" pitchFamily="34" charset="0"/>
              <a:ea typeface="Times New Roman" panose="02020603050405020304" pitchFamily="18" charset="0"/>
            </a:endParaRPr>
          </a:p>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288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E523C1-E587-1A44-B783-7D7A41412724}"/>
              </a:ext>
            </a:extLst>
          </p:cNvPr>
          <p:cNvSpPr>
            <a:spLocks noGrp="1"/>
          </p:cNvSpPr>
          <p:nvPr>
            <p:ph idx="1"/>
          </p:nvPr>
        </p:nvSpPr>
        <p:spPr>
          <a:xfrm>
            <a:off x="160020" y="205740"/>
            <a:ext cx="11841480" cy="6526530"/>
          </a:xfrm>
        </p:spPr>
        <p:txBody>
          <a:bodyPr>
            <a:normAutofit fontScale="85000" lnSpcReduction="20000"/>
          </a:bodyPr>
          <a:lstStyle/>
          <a:p>
            <a:pPr marL="0" indent="0" algn="ctr">
              <a:buNone/>
            </a:pPr>
            <a:endParaRPr lang="en-CA" sz="3500" b="1" baseline="30000" dirty="0">
              <a:solidFill>
                <a:srgbClr val="000000"/>
              </a:solidFill>
              <a:effectLst/>
              <a:latin typeface="Calibri" panose="020F0502020204030204" pitchFamily="34" charset="0"/>
              <a:ea typeface="Times New Roman" panose="02020603050405020304" pitchFamily="18" charset="0"/>
            </a:endParaRPr>
          </a:p>
          <a:p>
            <a:pPr marL="0" lvl="0" indent="0" algn="ctr">
              <a:buNone/>
            </a:pPr>
            <a:r>
              <a:rPr lang="en-CA"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GROUP EXERCISE</a:t>
            </a:r>
            <a:r>
              <a:rPr lang="en-CA"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 “This is what I see in you.”  (10 minutes)</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dirty="0">
                <a:solidFill>
                  <a:srgbClr val="212121"/>
                </a:solidFill>
                <a:effectLst/>
                <a:latin typeface="Calibri" panose="020F0502020204030204" pitchFamily="34"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marL="0" indent="0" algn="ctr">
              <a:buNone/>
            </a:pPr>
            <a:r>
              <a:rPr lang="en-CA" dirty="0">
                <a:solidFill>
                  <a:srgbClr val="212121"/>
                </a:solidFill>
                <a:effectLst/>
                <a:latin typeface="Calibri" panose="020F0502020204030204" pitchFamily="34" charset="0"/>
                <a:ea typeface="Times New Roman" panose="02020603050405020304" pitchFamily="18" charset="0"/>
              </a:rPr>
              <a:t>Stay together in pairs of two for this exercise and take 5 minutes each to share about the gift or gifts each of you see in the other person.    For example, John and Joe pair up for this exercise.     John may notice that Joe has a compassionate, caring heart for people.   Joe may notice that John regularly makes himself available to help others.   John and Joe each take a few minutes to share their insights with one another.     </a:t>
            </a:r>
          </a:p>
          <a:p>
            <a:pPr marL="0" indent="0" algn="ctr">
              <a:buNone/>
            </a:pPr>
            <a:endParaRPr lang="en-CA"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dirty="0">
                <a:solidFill>
                  <a:srgbClr val="212121"/>
                </a:solidFill>
                <a:effectLst/>
                <a:latin typeface="Calibri" panose="020F0502020204030204" pitchFamily="34" charset="0"/>
                <a:ea typeface="Times New Roman" panose="02020603050405020304" pitchFamily="18" charset="0"/>
              </a:rPr>
              <a:t>The goal of this exercise is that each of your group members </a:t>
            </a:r>
          </a:p>
          <a:p>
            <a:pPr marL="0" indent="0" algn="ctr">
              <a:buNone/>
            </a:pPr>
            <a:r>
              <a:rPr lang="en-CA" dirty="0">
                <a:solidFill>
                  <a:srgbClr val="212121"/>
                </a:solidFill>
                <a:effectLst/>
                <a:latin typeface="Calibri" panose="020F0502020204030204" pitchFamily="34" charset="0"/>
                <a:ea typeface="Times New Roman" panose="02020603050405020304" pitchFamily="18" charset="0"/>
              </a:rPr>
              <a:t>would be affirmed by a fellow group member about the gifts </a:t>
            </a:r>
          </a:p>
          <a:p>
            <a:pPr marL="0" indent="0" algn="ctr">
              <a:buNone/>
            </a:pPr>
            <a:r>
              <a:rPr lang="en-CA" dirty="0">
                <a:solidFill>
                  <a:srgbClr val="212121"/>
                </a:solidFill>
                <a:effectLst/>
                <a:latin typeface="Calibri" panose="020F0502020204030204" pitchFamily="34" charset="0"/>
                <a:ea typeface="Times New Roman" panose="02020603050405020304" pitchFamily="18" charset="0"/>
              </a:rPr>
              <a:t>the Spirit has given them and how they are using them to benefit others.    </a:t>
            </a:r>
          </a:p>
          <a:p>
            <a:pPr marL="0" indent="0" algn="ctr">
              <a:buNone/>
            </a:pPr>
            <a:endParaRPr lang="en-CA"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dirty="0">
                <a:solidFill>
                  <a:srgbClr val="212121"/>
                </a:solidFill>
                <a:effectLst/>
                <a:latin typeface="Calibri" panose="020F0502020204030204" pitchFamily="34" charset="0"/>
                <a:ea typeface="Times New Roman" panose="02020603050405020304" pitchFamily="18" charset="0"/>
              </a:rPr>
              <a:t>Note:   If some of your group members are new and don’t know one another well enough yet to have noticed the gifts in each other, take some time instead to have the group members share about their own experience.    “This is how I think God has gifted me.”</a:t>
            </a:r>
            <a:endParaRPr lang="en-CA" dirty="0">
              <a:effectLst/>
              <a:latin typeface="Times New Roman" panose="02020603050405020304" pitchFamily="18" charset="0"/>
              <a:ea typeface="Times New Roman" panose="02020603050405020304" pitchFamily="18" charset="0"/>
            </a:endParaRPr>
          </a:p>
          <a:p>
            <a:pPr marL="0" indent="0">
              <a:buNone/>
            </a:pPr>
            <a:r>
              <a:rPr lang="en-CA" sz="1800" dirty="0">
                <a:solidFill>
                  <a:srgbClr val="212121"/>
                </a:solidFill>
                <a:effectLst/>
                <a:latin typeface="Calibri" panose="020F0502020204030204" pitchFamily="34"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lgn="ctr">
              <a:buNone/>
            </a:pPr>
            <a:endParaRPr lang="en-US" sz="3500" dirty="0"/>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71717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81F017-34B3-E591-A752-199CE29F3686}"/>
              </a:ext>
            </a:extLst>
          </p:cNvPr>
          <p:cNvSpPr>
            <a:spLocks noGrp="1"/>
          </p:cNvSpPr>
          <p:nvPr>
            <p:ph idx="1"/>
          </p:nvPr>
        </p:nvSpPr>
        <p:spPr>
          <a:xfrm>
            <a:off x="0" y="80010"/>
            <a:ext cx="12104370" cy="6675120"/>
          </a:xfrm>
        </p:spPr>
        <p:txBody>
          <a:bodyPr>
            <a:normAutofit/>
          </a:bodyPr>
          <a:lstStyle/>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endParaRPr lang="en-CA" sz="5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5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Creekside has a statement “IN A GROUP and ON A TEAM”.     </a:t>
            </a:r>
          </a:p>
          <a:p>
            <a:pPr marL="0" indent="0" algn="ctr">
              <a:buNone/>
            </a:pPr>
            <a:endParaRPr lang="en-CA" sz="3200" b="1" dirty="0">
              <a:solidFill>
                <a:srgbClr val="212121"/>
              </a:solidFill>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What does this statement mean?</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5100" dirty="0">
                <a:solidFill>
                  <a:srgbClr val="212121"/>
                </a:solidFill>
                <a:effectLst/>
                <a:latin typeface="Calibri" panose="020F0502020204030204" pitchFamily="34" charset="0"/>
                <a:ea typeface="Calibri" panose="020F0502020204030204" pitchFamily="34" charset="0"/>
              </a:rPr>
              <a:t>   </a:t>
            </a:r>
            <a:endParaRPr lang="en-CA" sz="51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25338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4855</TotalTime>
  <Words>878</Words>
  <Application>Microsoft Macintosh PowerPoint</Application>
  <PresentationFormat>Widescreen</PresentationFormat>
  <Paragraphs>106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TO THE SPIRIT</dc:title>
  <dc:creator>Jeff Austen</dc:creator>
  <cp:lastModifiedBy>Jeff Austen</cp:lastModifiedBy>
  <cp:revision>33</cp:revision>
  <dcterms:created xsi:type="dcterms:W3CDTF">2024-01-09T13:58:19Z</dcterms:created>
  <dcterms:modified xsi:type="dcterms:W3CDTF">2024-02-07T20:16:08Z</dcterms:modified>
</cp:coreProperties>
</file>