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90FF5-5166-823A-CBC4-D5A5E8FC9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B3010-0121-4012-D4EB-83F151732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D34B1-1E63-EF9A-379C-8D25A8D2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41BC2-DB7C-0621-DE09-7A456390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FD453-32D2-9C37-A847-333FA02C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9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EEF3C-C31B-56AC-9412-3378A8207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33A77F-AF63-BBD0-D68D-6552E763E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BDA80-3543-6F65-C4B7-E5D2A4F89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36028-6F2F-5532-5A96-99EB8478F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1215-36F4-9649-7895-549930BA5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6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42FDF-1411-C043-2513-66DEB526B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D44EC5-60D8-E074-166D-454E9699C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CFC65-B9ED-940F-D831-9A618BD4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2D754-6246-2848-95F4-5F8B96AC1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3C35E-9594-EFBB-569A-29FB1BDD1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8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604C6-1236-9BEB-7C0E-A078BB383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3767B-6F94-A98D-A522-80CC24FEB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BFDE4-5BD3-FBC6-0A32-D58520725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E5316-B0F4-CB67-EBF3-8AA9E276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D4412-7858-82C0-7492-63AB3A3A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3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627C8-1E6C-D028-DA19-402C2CE3F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407D7-AB85-12B1-4402-8D8EE76AE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CFABC-F1DE-5952-3931-F1FE8F21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5DA27-5B7B-3FDD-7A70-0E2369C51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CB858-AD90-D2B2-E903-1EF897576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4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44FAB-1227-E99D-F081-D10B7FFA9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C6FE6-9A17-F26D-A117-363126E49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D24F0-A4B8-9E31-0502-B2374AC7B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20AB8-50D5-115C-8595-8F951AC5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68C3E-4236-1DF9-5C45-3C3F9A3D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57FCB-E05C-F09B-1AFC-12260383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2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0B02C-9F68-1753-D156-3214CF11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79266-3ACF-E840-981C-2A23C2752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3C447E-F59D-AF39-18E1-969B4E87A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0B30B-07B7-4531-2658-AACD360E1A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3A325-3A97-9E83-4F41-5FAD5FB084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DF5F3C-296C-53A0-A07A-4B922177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A003BA-3220-C7F8-3F3B-72E557FA1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B7BCAB-70A3-5D43-0245-EC96AF93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4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56F49-25C3-3741-DF0F-BD2846C7F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D57953-20DE-49C1-4B7E-59717E29D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188FE-DC93-57B2-BD9A-0075C821E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DDAAB8-23A7-3225-C78D-D7417F91C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584DE9-CD4D-1F6E-F3F8-C23A7E923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24FDB1-C3CA-F009-B31C-7A5B729B6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6EDF0A-ACFA-D451-425D-A679BA04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3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DB3D6-2972-4469-EAC0-9CA22DCD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20244-688D-165E-9134-5788F7D0C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E624D-7F23-C6E7-49ED-5EB5A17C6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C6EF8-DEF1-9E80-6F82-837097D39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741C9-4099-D782-F79C-BB2348B88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F021B-8952-A281-97FB-5C36C835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D7302-D747-BE9F-6614-E570DBFD0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045554-A5A6-3C4E-BB16-A6E691B96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FD7C2-6235-D7A4-085C-FEF27D106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D8D33-2D4F-D320-161C-5D50657C3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AB3DA-E9ED-3FF2-59CD-47376366A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2C381B-B90A-5A9D-ED8F-520C4A78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0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0E30FF-4219-F813-F86D-E8AF0F59E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DDA45-9B2F-819D-929D-9E7E3A069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D6121-2BF0-CEBA-0984-E8276B8093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FF574-530F-8A41-97CC-2A4989B1CD2B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23CF5-F3D9-F7B1-04A9-0EF246043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94B02-F4F4-8335-D77D-C230692087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5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Romans+8%3A14-15&amp;version=NIV#fen-NIV-28132b" TargetMode="External"/><Relationship Id="rId2" Type="http://schemas.openxmlformats.org/officeDocument/2006/relationships/hyperlink" Target="https://www.biblegateway.com/passage/?search=Romans+8%3A14-15&amp;version=NIV#fen-NIV-28132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Romans+8%3A1-2&amp;version=NIV#fen-NIV-28119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Romans+8%3A3-4&amp;version=NIV#fen-NIV-28120b" TargetMode="External"/><Relationship Id="rId2" Type="http://schemas.openxmlformats.org/officeDocument/2006/relationships/hyperlink" Target="https://www.biblegateway.com/passage/?search=Romans+8%3A3-4&amp;version=NIV#fen-NIV-28120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Romans+8%3A9-11&amp;version=NIV#fen-NIV-28128b" TargetMode="External"/><Relationship Id="rId2" Type="http://schemas.openxmlformats.org/officeDocument/2006/relationships/hyperlink" Target="https://www.biblegateway.com/passage/?search=Romans+8%3A9-11&amp;version=NIV#fen-NIV-28127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yellow and orange light&#10;&#10;Description automatically generated with medium confidence">
            <a:extLst>
              <a:ext uri="{FF2B5EF4-FFF2-40B4-BE49-F238E27FC236}">
                <a16:creationId xmlns:a16="http://schemas.microsoft.com/office/drawing/2014/main" id="{9E44DF60-C97B-F673-D0B3-D4CB55C2E5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66BA75-19B0-2F4F-81B4-17E011D2C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3752" y="5839059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OPEN TO TRANSFORMATION</a:t>
            </a:r>
          </a:p>
          <a:p>
            <a:r>
              <a:rPr lang="en-US" dirty="0">
                <a:solidFill>
                  <a:srgbClr val="FFFFFF"/>
                </a:solidFill>
              </a:rPr>
              <a:t>20240128</a:t>
            </a:r>
          </a:p>
        </p:txBody>
      </p:sp>
    </p:spTree>
    <p:extLst>
      <p:ext uri="{BB962C8B-B14F-4D97-AF65-F5344CB8AC3E}">
        <p14:creationId xmlns:p14="http://schemas.microsoft.com/office/powerpoint/2010/main" val="1604161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7B433-5DFA-55D8-A486-78A2D05C0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1470"/>
            <a:ext cx="10515600" cy="61493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Therefore, brothers and sisters, we have an obligation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—but it is not to the flesh, to live according to it.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if you live according to the flesh, you will die;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if by the Spirit you put to death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misdeeds of the body, you will live.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8:12-13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does it look like to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 … put to death the misdeeds of the body …”?</a:t>
            </a:r>
            <a:r>
              <a:rPr lang="en-CA" sz="3200" dirty="0">
                <a:effectLst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0002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680D8-A4D0-1184-6040-E9E8061B2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" y="262890"/>
            <a:ext cx="11818620" cy="637794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CA" sz="32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14 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those who are led by the Spirit of God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the children of God.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15 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Spirit you received does not make you slaves,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 that you live in fear again; rather,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Spirit you received brought about your adoption to sonship.</a:t>
            </a:r>
          </a:p>
          <a:p>
            <a:pPr marL="0" indent="0" algn="ctr">
              <a:buNone/>
            </a:pP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2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See footnote a"/>
              </a:rPr>
              <a:t>a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And by him we cry, </a:t>
            </a:r>
            <a:r>
              <a:rPr lang="en-CA" sz="3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“Abba,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2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See footnote b"/>
              </a:rPr>
              <a:t>b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Father.”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8:14-15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Here is another incredible transformation God has done for us.   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are no longer slaves of fear.    Instead, we are children of God!   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does it mean to you to be adopted into God’s family?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2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89D61-0DD1-E749-7324-5F47D1CB6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7835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16 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Spirit himself testifies with our spirit that we are God’s children. </a:t>
            </a: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17 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Now if we are children, then we are heirs—heirs of God and co-heirs with Christ, if indeed we share in his sufferings in order that we may also share in his glory.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8:16-17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these verses we read,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“Now if we are children, then we are heirs – “   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does it mean to be an heir of God?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49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780A1-EEC3-91B3-BEF7-40194D53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0" y="445770"/>
            <a:ext cx="11510010" cy="573119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CA" sz="3200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Fruit of the Spirit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One of the key means by which we are transformed by God’s Spirit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 His sanctifying work in us,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making us more and more like Jesus.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evidence of this work is what the Bible calls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Fruit of the Spirit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22 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the fruit of the Spirit is love, joy, peace, forbearance, kindness, goodness, faithfulness, </a:t>
            </a: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23 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gentleness and self-control. Against such things there is no law.  Galatians 5:22-23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would you describe the Fruit of the Spirit?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61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21D67-BF60-11A9-56D5-F747B628B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Read back through the Fruit of the Spirit list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Galatians 5:22-23.    </a:t>
            </a:r>
          </a:p>
          <a:p>
            <a:pPr marL="0" indent="0" algn="ctr">
              <a:buNone/>
            </a:pPr>
            <a:endParaRPr lang="en-CA" sz="3200" b="1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 of these do you have questions about?  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 do you hope to grow in?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152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CD615-C4CB-B5DB-A48E-36F7DC971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300788"/>
            <a:ext cx="11201400" cy="62804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PRAYER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Spend some time today thanking God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his transforming work in your life. 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Ask him to help you grow more and more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like his Son as you follow his lead.  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C6E4C-F952-07E8-4D16-BC1B4FCBD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445771"/>
            <a:ext cx="11353800" cy="61436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Welcome back to our study, Open to the Spirit.   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 the six weeks of our series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 are exploring who the Holy Spirit is,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He is at work in our lives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how we can follow his lead.  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this week, our topic is “Open to Transformation”.   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8 gives us insight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into how we are transformed by the power of the Spirit.    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our </a:t>
            </a:r>
            <a:r>
              <a:rPr lang="en-CA" sz="3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LifeGroup</a:t>
            </a:r>
            <a:r>
              <a:rPr lang="en-CA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study, let’s explore what that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transformation looks like. </a:t>
            </a:r>
            <a:endParaRPr lang="en-C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4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5EA34-6694-0B3D-1542-8341C2741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0"/>
            <a:ext cx="11010900" cy="675513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CA" sz="36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Changed Me!</a:t>
            </a:r>
            <a:endParaRPr lang="en-C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I was 21, I left my family home in London, </a:t>
            </a:r>
          </a:p>
          <a:p>
            <a:pPr marL="0" indent="0" algn="ctr">
              <a:buNone/>
            </a:pPr>
            <a:r>
              <a:rPr lang="en-CA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Ontario, to attend Bible College in Toccoa Falls College </a:t>
            </a:r>
          </a:p>
          <a:p>
            <a:pPr marL="0" indent="0" algn="ctr">
              <a:buNone/>
            </a:pPr>
            <a:r>
              <a:rPr lang="en-CA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(TFC) in Georgia.    </a:t>
            </a:r>
          </a:p>
          <a:p>
            <a:pPr marL="0" indent="0" algn="ctr">
              <a:buNone/>
            </a:pPr>
            <a:r>
              <a:rPr lang="en-CA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experience changed my life.    </a:t>
            </a:r>
          </a:p>
          <a:p>
            <a:pPr marL="0" indent="0" algn="ctr">
              <a:buNone/>
            </a:pPr>
            <a:r>
              <a:rPr lang="en-CA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was the first time I had been </a:t>
            </a:r>
          </a:p>
          <a:p>
            <a:pPr marL="0" indent="0" algn="ctr">
              <a:buNone/>
            </a:pPr>
            <a:r>
              <a:rPr lang="en-CA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away from home and out on my own.   </a:t>
            </a:r>
          </a:p>
          <a:p>
            <a:pPr marL="0" indent="0" algn="ctr">
              <a:buNone/>
            </a:pPr>
            <a:r>
              <a:rPr lang="en-CA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environment at TFC </a:t>
            </a:r>
          </a:p>
          <a:p>
            <a:pPr marL="0" indent="0" algn="ctr">
              <a:buNone/>
            </a:pPr>
            <a:r>
              <a:rPr lang="en-CA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was transformative in my walk with God.     </a:t>
            </a:r>
          </a:p>
          <a:p>
            <a:pPr marL="0" indent="0" algn="ctr">
              <a:buNone/>
            </a:pPr>
            <a:r>
              <a:rPr lang="en-CA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about you?   </a:t>
            </a:r>
          </a:p>
          <a:p>
            <a:pPr marL="0" indent="0" algn="ctr">
              <a:buNone/>
            </a:pPr>
            <a:r>
              <a:rPr lang="en-CA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experience have you had that has changed </a:t>
            </a:r>
          </a:p>
          <a:p>
            <a:pPr marL="0" indent="0" algn="ctr">
              <a:buNone/>
            </a:pPr>
            <a:r>
              <a:rPr lang="en-CA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 you are or the direction of your life?    </a:t>
            </a:r>
          </a:p>
          <a:p>
            <a:pPr marL="0" indent="0" algn="ctr">
              <a:buNone/>
            </a:pPr>
            <a:r>
              <a:rPr lang="en-C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Share your story with the group! </a:t>
            </a:r>
            <a:endParaRPr lang="en-CA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78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F3AE1-2787-4586-34F4-DE5AD0E3C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920"/>
            <a:ext cx="10515600" cy="56018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600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the first part of our study,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we’ll walk through the first 17 verses of Romans 8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see how God’s Spirit transforms us.      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your group reads through these verses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talks about the questions,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remember that God’s Spirit is at work in you!  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is transforming your heart and mind </a:t>
            </a:r>
          </a:p>
          <a:p>
            <a:pPr marL="0" indent="0" algn="ctr">
              <a:buNone/>
            </a:pPr>
            <a:r>
              <a:rPr lang="en-CA" sz="3600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you follow Him.</a:t>
            </a:r>
            <a:endParaRPr lang="en-C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600" u="none" strike="noStrike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8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29CF2-742B-8B8B-8D6C-2195FE4DA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721895"/>
            <a:ext cx="10953750" cy="54550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Therefore, there is now no condemnation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those who are in Christ Jesus,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because through Christ Jesus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law of the Spirit who gives life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has set you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2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See footnote a"/>
              </a:rPr>
              <a:t>a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free from the law of sin and death.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8:1-2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According to these verses,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has God’s Spirit transformed us?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03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2DFCF-AEB5-9FD8-51E3-360C40C6A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262890"/>
            <a:ext cx="12012929" cy="639057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5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3 </a:t>
            </a: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what the law was powerless to do </a:t>
            </a:r>
          </a:p>
          <a:p>
            <a:pPr marL="0" indent="0" algn="ctr">
              <a:buNone/>
            </a:pP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because it was weakened by the flesh,</a:t>
            </a:r>
          </a:p>
          <a:p>
            <a:pPr marL="0" indent="0" algn="ctr">
              <a:buNone/>
            </a:pPr>
            <a:r>
              <a:rPr lang="en-CA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5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See footnote a"/>
              </a:rPr>
              <a:t>a</a:t>
            </a:r>
            <a:r>
              <a:rPr lang="en-CA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God did by sending his own Son </a:t>
            </a:r>
          </a:p>
          <a:p>
            <a:pPr marL="0" indent="0" algn="ctr">
              <a:buNone/>
            </a:pP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the likeness of sinful flesh to be a sin offering.</a:t>
            </a:r>
          </a:p>
          <a:p>
            <a:pPr marL="0" indent="0" algn="ctr">
              <a:buNone/>
            </a:pPr>
            <a:r>
              <a:rPr lang="en-CA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5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See footnote b"/>
              </a:rPr>
              <a:t>b</a:t>
            </a:r>
            <a:r>
              <a:rPr lang="en-CA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And so he condemned sin in the flesh, </a:t>
            </a:r>
          </a:p>
          <a:p>
            <a:pPr marL="0" indent="0" algn="ctr">
              <a:buNone/>
            </a:pPr>
            <a:r>
              <a:rPr lang="en-CA" sz="35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4 </a:t>
            </a: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order that the righteous requirement of the law </a:t>
            </a:r>
          </a:p>
          <a:p>
            <a:pPr marL="0" indent="0" algn="ctr">
              <a:buNone/>
            </a:pP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might be fully met in us, </a:t>
            </a:r>
          </a:p>
          <a:p>
            <a:pPr marL="0" indent="0" algn="ctr">
              <a:buNone/>
            </a:pP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 do not live according to the flesh </a:t>
            </a:r>
          </a:p>
          <a:p>
            <a:pPr marL="0" indent="0" algn="ctr">
              <a:buNone/>
            </a:pP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according to the Spirit.  </a:t>
            </a:r>
          </a:p>
          <a:p>
            <a:pPr marL="0" indent="0" algn="ctr">
              <a:buNone/>
            </a:pPr>
            <a:r>
              <a:rPr lang="en-CA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8:3-4 NIV</a:t>
            </a:r>
            <a:endParaRPr lang="en-CA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500" b="1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does Paul contrast the law and the Spirit in these verses?</a:t>
            </a:r>
            <a:endParaRPr lang="en-CA" sz="3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8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1C79A-9AEC-A3AE-AD67-254E10FFC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620649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CA" sz="32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Those who live according to the flesh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have their minds set on what the flesh desires;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those who live in accordance with the Spirit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have their minds set on what the Spirit desires.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mind governed by the flesh is death,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the mind governed by the Spirit is life and peace.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8:5-6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differences do you see in these verses between living according to the flesh and living according to the Spirit?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88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523C1-E587-1A44-B783-7D7A41412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" y="205740"/>
            <a:ext cx="11841480" cy="652653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5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5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6 </a:t>
            </a: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mind governed by the flesh is death, </a:t>
            </a:r>
          </a:p>
          <a:p>
            <a:pPr marL="0" indent="0" algn="ctr">
              <a:buNone/>
            </a:pP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the mind governed by the Spirit is life and peace. </a:t>
            </a:r>
          </a:p>
          <a:p>
            <a:pPr marL="0" indent="0" algn="ctr">
              <a:buNone/>
            </a:pPr>
            <a:r>
              <a:rPr lang="en-CA" sz="35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7 </a:t>
            </a: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mind governed by the flesh is hostile to God; </a:t>
            </a:r>
          </a:p>
          <a:p>
            <a:pPr marL="0" indent="0" algn="ctr">
              <a:buNone/>
            </a:pP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does not submit to God’s law, nor can it do so.  </a:t>
            </a:r>
          </a:p>
          <a:p>
            <a:pPr marL="0" indent="0" algn="ctr">
              <a:buNone/>
            </a:pPr>
            <a:r>
              <a:rPr lang="en-CA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8:6-7 NIV</a:t>
            </a:r>
            <a:endParaRPr lang="en-CA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50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5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these verses Paul contrasts the mind governed </a:t>
            </a:r>
          </a:p>
          <a:p>
            <a:pPr marL="0" lvl="0" indent="0" algn="ctr">
              <a:buNone/>
            </a:pPr>
            <a:r>
              <a:rPr lang="en-CA" sz="35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the flesh to the mind governed by the Spirit.     </a:t>
            </a:r>
            <a:endParaRPr lang="en-CA" sz="3500" b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r>
              <a:rPr lang="en-CA" sz="35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does it mean to have our mind </a:t>
            </a:r>
          </a:p>
          <a:p>
            <a:pPr marL="0" lvl="0" indent="0" algn="ctr">
              <a:buNone/>
            </a:pPr>
            <a:r>
              <a:rPr lang="en-CA" sz="35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“governed by” the flesh or the Spirit?</a:t>
            </a:r>
            <a:endParaRPr lang="en-CA" sz="3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500" dirty="0"/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717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1F017-34B3-E591-A752-199CE29F3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0010"/>
            <a:ext cx="12104370" cy="667512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51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9 </a:t>
            </a: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You, however, are not in the realm of the flesh </a:t>
            </a:r>
          </a:p>
          <a:p>
            <a:pPr marL="0" indent="0" algn="ctr">
              <a:buNone/>
            </a:pP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are in the realm of the Spirit, if indeed the Spirit of God lives in you. </a:t>
            </a:r>
          </a:p>
          <a:p>
            <a:pPr marL="0" indent="0" algn="ctr">
              <a:buNone/>
            </a:pP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if anyone does not have the Spirit of Christ, they do not belong to Christ. </a:t>
            </a:r>
          </a:p>
          <a:p>
            <a:pPr marL="0" indent="0" algn="ctr">
              <a:buNone/>
            </a:pPr>
            <a:r>
              <a:rPr lang="en-CA" sz="51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10 </a:t>
            </a: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if Christ is in you, then even though your body </a:t>
            </a:r>
          </a:p>
          <a:p>
            <a:pPr marL="0" indent="0" algn="ctr">
              <a:buNone/>
            </a:pP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subject to death because of sin, </a:t>
            </a:r>
          </a:p>
          <a:p>
            <a:pPr marL="0" indent="0" algn="ctr">
              <a:buNone/>
            </a:pP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Spirit gives life</a:t>
            </a:r>
            <a:r>
              <a:rPr lang="en-CA" sz="51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51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See footnote a"/>
              </a:rPr>
              <a:t>a</a:t>
            </a:r>
            <a:r>
              <a:rPr lang="en-CA" sz="51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because of righteousness. </a:t>
            </a:r>
          </a:p>
          <a:p>
            <a:pPr marL="0" indent="0" algn="ctr">
              <a:buNone/>
            </a:pPr>
            <a:r>
              <a:rPr lang="en-CA" sz="51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11 </a:t>
            </a: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if the Spirit of him who raised Jesus from the dead is living in you, </a:t>
            </a:r>
          </a:p>
          <a:p>
            <a:pPr marL="0" indent="0" algn="ctr">
              <a:buNone/>
            </a:pP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who raised Christ from the dead will also give life </a:t>
            </a:r>
          </a:p>
          <a:p>
            <a:pPr marL="0" indent="0" algn="ctr">
              <a:buNone/>
            </a:pP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your mortal bodies because of</a:t>
            </a:r>
            <a:r>
              <a:rPr lang="en-CA" sz="51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51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See footnote b"/>
              </a:rPr>
              <a:t>b</a:t>
            </a:r>
            <a:r>
              <a:rPr lang="en-CA" sz="51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his Spirit who lives in you.  </a:t>
            </a:r>
          </a:p>
          <a:p>
            <a:pPr marL="0" indent="0" algn="ctr">
              <a:buNone/>
            </a:pP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8:9-11 NIV</a:t>
            </a:r>
            <a:endParaRPr lang="en-CA" sz="5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5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51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at the heart of our transformation?    </a:t>
            </a:r>
          </a:p>
          <a:p>
            <a:pPr marL="0" lvl="0" indent="0" algn="ctr">
              <a:buNone/>
            </a:pPr>
            <a:r>
              <a:rPr lang="en-CA" sz="51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is Christ living </a:t>
            </a:r>
            <a:r>
              <a:rPr lang="en-CA" sz="5100" i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</a:t>
            </a:r>
            <a:r>
              <a:rPr lang="en-CA" sz="51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you through the presence and power of his Spirit!  </a:t>
            </a:r>
          </a:p>
          <a:p>
            <a:pPr marL="0" lvl="0" indent="0" algn="ctr">
              <a:buNone/>
            </a:pPr>
            <a:r>
              <a:rPr lang="en-CA" sz="51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CA" sz="51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can you know that God’s Spirit is living in you?</a:t>
            </a:r>
            <a:endParaRPr lang="en-CA" sz="5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51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</a:t>
            </a:r>
            <a:endParaRPr lang="en-CA" sz="5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338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1184</Words>
  <Application>Microsoft Macintosh PowerPoint</Application>
  <PresentationFormat>Widescreen</PresentationFormat>
  <Paragraphs>157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TO THE SPIRIT</dc:title>
  <dc:creator>Jeff Austen</dc:creator>
  <cp:lastModifiedBy>Hayley Martin</cp:lastModifiedBy>
  <cp:revision>19</cp:revision>
  <dcterms:created xsi:type="dcterms:W3CDTF">2024-01-09T13:58:19Z</dcterms:created>
  <dcterms:modified xsi:type="dcterms:W3CDTF">2024-01-25T16:49:05Z</dcterms:modified>
</cp:coreProperties>
</file>