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827"/>
  </p:normalViewPr>
  <p:slideViewPr>
    <p:cSldViewPr snapToGrid="0">
      <p:cViewPr varScale="1">
        <p:scale>
          <a:sx n="128" d="100"/>
          <a:sy n="128" d="100"/>
        </p:scale>
        <p:origin x="480"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0FF5-5166-823A-CBC4-D5A5E8FC9D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3B3010-0121-4012-D4EB-83F151732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7D34B1-1E63-EF9A-379C-8D25A8D20B16}"/>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DAE41BC2-DB7C-0621-DE09-7A456390D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FD453-32D2-9C37-A847-333FA02C568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08799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EF3C-C31B-56AC-9412-3378A8207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33A77F-AF63-BBD0-D68D-6552E763E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BDA80-3543-6F65-C4B7-E5D2A4F89D99}"/>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98036028-6F2F-5532-5A96-99EB8478F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F1215-36F4-9649-7895-549930BA5BAF}"/>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12526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42FDF-1411-C043-2513-66DEB526B8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D44EC5-60D8-E074-166D-454E9699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CFC65-B9ED-940F-D831-9A618BD49695}"/>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ECD2D754-6246-2848-95F4-5F8B96AC1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3C35E-9594-EFBB-569A-29FB1BDD104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38238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604C6-1236-9BEB-7C0E-A078BB3837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13767B-6F94-A98D-A522-80CC24FEB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BFDE4-5BD3-FBC6-0A32-D5852072536F}"/>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632E5316-B0F4-CB67-EBF3-8AA9E276B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D4412-7858-82C0-7492-63AB3A3AD6E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65003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27C8-1E6C-D028-DA19-402C2CE3F2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A407D7-AB85-12B1-4402-8D8EE76AE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1CFABC-F1DE-5952-3931-F1FE8F2197F4}"/>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47B5DA27-5B7B-3FDD-7A70-0E2369C51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CB858-AD90-D2B2-E903-1EF89757614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90534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4FAB-1227-E99D-F081-D10B7FFA92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C6FE6-9A17-F26D-A117-363126E49A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BD24F0-A4B8-9E31-0502-B2374AC7B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020AB8-50D5-115C-8595-8F951AC5D63D}"/>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6" name="Footer Placeholder 5">
            <a:extLst>
              <a:ext uri="{FF2B5EF4-FFF2-40B4-BE49-F238E27FC236}">
                <a16:creationId xmlns:a16="http://schemas.microsoft.com/office/drawing/2014/main" id="{2D268C3E-4236-1DF9-5C45-3C3F9A3D67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157FCB-E05C-F09B-1AFC-12260383CAA6}"/>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378022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B02C-9F68-1753-D156-3214CF1117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79266-3ACF-E840-981C-2A23C2752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C447E-F59D-AF39-18E1-969B4E87A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0B30B-07B7-4531-2658-AACD360E1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3A325-3A97-9E83-4F41-5FAD5FB084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F5F3C-296C-53A0-A07A-4B9221779D0B}"/>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8" name="Footer Placeholder 7">
            <a:extLst>
              <a:ext uri="{FF2B5EF4-FFF2-40B4-BE49-F238E27FC236}">
                <a16:creationId xmlns:a16="http://schemas.microsoft.com/office/drawing/2014/main" id="{33A003BA-3220-C7F8-3F3B-72E557FA17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B7BCAB-70A3-5D43-0245-EC96AF933BA5}"/>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88574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6F49-25C3-3741-DF0F-BD2846C7F3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57953-20DE-49C1-4B7E-59717E29D6C6}"/>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4" name="Footer Placeholder 3">
            <a:extLst>
              <a:ext uri="{FF2B5EF4-FFF2-40B4-BE49-F238E27FC236}">
                <a16:creationId xmlns:a16="http://schemas.microsoft.com/office/drawing/2014/main" id="{7EB188FE-DC93-57B2-BD9A-0075C821E6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DDAAB8-23A7-3225-C78D-D7417F91CF81}"/>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41942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84DE9-CD4D-1F6E-F3F8-C23A7E923200}"/>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3" name="Footer Placeholder 2">
            <a:extLst>
              <a:ext uri="{FF2B5EF4-FFF2-40B4-BE49-F238E27FC236}">
                <a16:creationId xmlns:a16="http://schemas.microsoft.com/office/drawing/2014/main" id="{9024FDB1-C3CA-F009-B31C-7A5B729B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6EDF0A-ACFA-D451-425D-A679BA0482D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29373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DB3D6-2972-4469-EAC0-9CA22DCD9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B20244-688D-165E-9134-5788F7D0C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6E624D-7F23-C6E7-49ED-5EB5A17C6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C6EF8-DEF1-9E80-6F82-837097D39B65}"/>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6" name="Footer Placeholder 5">
            <a:extLst>
              <a:ext uri="{FF2B5EF4-FFF2-40B4-BE49-F238E27FC236}">
                <a16:creationId xmlns:a16="http://schemas.microsoft.com/office/drawing/2014/main" id="{F19741C9-4099-D782-F79C-BB2348B88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6F021B-8952-A281-97FB-5C36C835FEBC}"/>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7701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7302-D747-BE9F-6614-E570DBFD0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045554-A5A6-3C4E-BB16-A6E691B96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4FD7C2-6235-D7A4-085C-FEF27D106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FD8D33-2D4F-D320-161C-5D50657C31D0}"/>
              </a:ext>
            </a:extLst>
          </p:cNvPr>
          <p:cNvSpPr>
            <a:spLocks noGrp="1"/>
          </p:cNvSpPr>
          <p:nvPr>
            <p:ph type="dt" sz="half" idx="10"/>
          </p:nvPr>
        </p:nvSpPr>
        <p:spPr/>
        <p:txBody>
          <a:bodyPr/>
          <a:lstStyle/>
          <a:p>
            <a:fld id="{57BFF574-530F-8A41-97CC-2A4989B1CD2B}" type="datetimeFigureOut">
              <a:rPr lang="en-US" smtClean="0"/>
              <a:t>1/17/24</a:t>
            </a:fld>
            <a:endParaRPr lang="en-US"/>
          </a:p>
        </p:txBody>
      </p:sp>
      <p:sp>
        <p:nvSpPr>
          <p:cNvPr id="6" name="Footer Placeholder 5">
            <a:extLst>
              <a:ext uri="{FF2B5EF4-FFF2-40B4-BE49-F238E27FC236}">
                <a16:creationId xmlns:a16="http://schemas.microsoft.com/office/drawing/2014/main" id="{0E7AB3DA-E9ED-3FF2-59CD-47376366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C381B-B90A-5A9D-ED8F-520C4A78084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77780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E30FF-4219-F813-F86D-E8AF0F59E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DDA45-9B2F-819D-929D-9E7E3A069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D6121-2BF0-CEBA-0984-E8276B809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FF574-530F-8A41-97CC-2A4989B1CD2B}" type="datetimeFigureOut">
              <a:rPr lang="en-US" smtClean="0"/>
              <a:t>1/17/24</a:t>
            </a:fld>
            <a:endParaRPr lang="en-US"/>
          </a:p>
        </p:txBody>
      </p:sp>
      <p:sp>
        <p:nvSpPr>
          <p:cNvPr id="5" name="Footer Placeholder 4">
            <a:extLst>
              <a:ext uri="{FF2B5EF4-FFF2-40B4-BE49-F238E27FC236}">
                <a16:creationId xmlns:a16="http://schemas.microsoft.com/office/drawing/2014/main" id="{F9323CF5-F3D9-F7B1-04A9-0EF2460432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594B02-F4F4-8335-D77D-C23069208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3C5E7-235E-2C49-9B0F-6B0509401B82}" type="slidenum">
              <a:rPr lang="en-US" smtClean="0"/>
              <a:t>‹#›</a:t>
            </a:fld>
            <a:endParaRPr lang="en-US"/>
          </a:p>
        </p:txBody>
      </p:sp>
    </p:spTree>
    <p:extLst>
      <p:ext uri="{BB962C8B-B14F-4D97-AF65-F5344CB8AC3E}">
        <p14:creationId xmlns:p14="http://schemas.microsoft.com/office/powerpoint/2010/main" val="290995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Romans+9%3A5&amp;version=NIV#fen-NIV-28161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oNNZO9i1Gj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yellow and orange light&#10;&#10;Description automatically generated with medium confidence">
            <a:extLst>
              <a:ext uri="{FF2B5EF4-FFF2-40B4-BE49-F238E27FC236}">
                <a16:creationId xmlns:a16="http://schemas.microsoft.com/office/drawing/2014/main" id="{206B3755-F1DD-B769-571D-F2F5DFEB10F7}"/>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7066BA75-19B0-2F4F-81B4-17E011D2CDC4}"/>
              </a:ext>
            </a:extLst>
          </p:cNvPr>
          <p:cNvSpPr>
            <a:spLocks noGrp="1"/>
          </p:cNvSpPr>
          <p:nvPr>
            <p:ph type="subTitle" idx="1"/>
          </p:nvPr>
        </p:nvSpPr>
        <p:spPr>
          <a:xfrm>
            <a:off x="1364974" y="5609743"/>
            <a:ext cx="9144000" cy="1655762"/>
          </a:xfrm>
        </p:spPr>
        <p:txBody>
          <a:bodyPr/>
          <a:lstStyle/>
          <a:p>
            <a:r>
              <a:rPr lang="en-US" sz="4800" dirty="0">
                <a:solidFill>
                  <a:schemeClr val="bg1"/>
                </a:solidFill>
              </a:rPr>
              <a:t>A FORMAL INTRODUCTION</a:t>
            </a:r>
          </a:p>
          <a:p>
            <a:r>
              <a:rPr lang="en-US" dirty="0">
                <a:solidFill>
                  <a:schemeClr val="bg1"/>
                </a:solidFill>
              </a:rPr>
              <a:t>20240121</a:t>
            </a:r>
          </a:p>
        </p:txBody>
      </p:sp>
    </p:spTree>
    <p:extLst>
      <p:ext uri="{BB962C8B-B14F-4D97-AF65-F5344CB8AC3E}">
        <p14:creationId xmlns:p14="http://schemas.microsoft.com/office/powerpoint/2010/main" val="1604161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7B433-5DFA-55D8-A486-78A2D05C0DDF}"/>
              </a:ext>
            </a:extLst>
          </p:cNvPr>
          <p:cNvSpPr>
            <a:spLocks noGrp="1"/>
          </p:cNvSpPr>
          <p:nvPr>
            <p:ph idx="1"/>
          </p:nvPr>
        </p:nvSpPr>
        <p:spPr>
          <a:xfrm>
            <a:off x="838200" y="331470"/>
            <a:ext cx="10515600" cy="6149340"/>
          </a:xfrm>
        </p:spPr>
        <p:txBody>
          <a:bodyPr>
            <a:normAutofit fontScale="85000" lnSpcReduction="20000"/>
          </a:bodyPr>
          <a:lstStyle/>
          <a:p>
            <a:pPr marL="0" indent="0" algn="ctr">
              <a:buNone/>
            </a:pPr>
            <a:r>
              <a:rPr lang="en-CA" sz="3800" u="sng" dirty="0">
                <a:solidFill>
                  <a:srgbClr val="212121"/>
                </a:solidFill>
                <a:effectLst/>
                <a:latin typeface="Calibri" panose="020F0502020204030204" pitchFamily="34" charset="0"/>
                <a:ea typeface="Times New Roman" panose="02020603050405020304" pitchFamily="18" charset="0"/>
              </a:rPr>
              <a:t>The Father is God</a:t>
            </a:r>
            <a:endParaRPr lang="en-CA" sz="3800" dirty="0">
              <a:effectLst/>
              <a:latin typeface="Times New Roman" panose="02020603050405020304" pitchFamily="18" charset="0"/>
              <a:ea typeface="Times New Roman" panose="02020603050405020304" pitchFamily="18" charset="0"/>
            </a:endParaRPr>
          </a:p>
          <a:p>
            <a:pPr marL="0" indent="0">
              <a:buNone/>
            </a:pPr>
            <a:endParaRPr lang="en-CA" sz="3200" b="1" baseline="30000"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27 </a:t>
            </a:r>
            <a:r>
              <a:rPr lang="en-CA" sz="3200" dirty="0">
                <a:solidFill>
                  <a:srgbClr val="000000"/>
                </a:solidFill>
                <a:effectLst/>
                <a:latin typeface="Calibri" panose="020F0502020204030204" pitchFamily="34" charset="0"/>
                <a:ea typeface="Times New Roman" panose="02020603050405020304" pitchFamily="18" charset="0"/>
              </a:rPr>
              <a:t>Do not work for food that spoils, but for food that endures to eternal life, which the Son of Man will give you. For on him God the Father has placed his seal of approval.  </a:t>
            </a:r>
            <a:r>
              <a:rPr lang="en-CA" dirty="0">
                <a:solidFill>
                  <a:srgbClr val="000000"/>
                </a:solidFill>
                <a:effectLst/>
                <a:latin typeface="Calibri" panose="020F0502020204030204" pitchFamily="34" charset="0"/>
                <a:ea typeface="Times New Roman" panose="02020603050405020304" pitchFamily="18" charset="0"/>
              </a:rPr>
              <a:t>John 6:27. NIV</a:t>
            </a:r>
            <a:endParaRPr lang="en-CA" dirty="0">
              <a:latin typeface="Times New Roman" panose="02020603050405020304" pitchFamily="18" charset="0"/>
              <a:ea typeface="Times New Roman" panose="02020603050405020304" pitchFamily="18" charset="0"/>
            </a:endParaRPr>
          </a:p>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7 </a:t>
            </a:r>
            <a:r>
              <a:rPr lang="en-CA" sz="3200" dirty="0">
                <a:solidFill>
                  <a:srgbClr val="000000"/>
                </a:solidFill>
                <a:effectLst/>
                <a:latin typeface="Calibri" panose="020F0502020204030204" pitchFamily="34" charset="0"/>
                <a:ea typeface="Times New Roman" panose="02020603050405020304" pitchFamily="18" charset="0"/>
              </a:rPr>
              <a:t>To all in Rome who are loved by God and called to be his holy people:  Grace and peace to you from God our Father and from the Lord Jesus Christ.  </a:t>
            </a:r>
            <a:r>
              <a:rPr lang="en-CA" dirty="0">
                <a:solidFill>
                  <a:srgbClr val="000000"/>
                </a:solidFill>
                <a:effectLst/>
                <a:latin typeface="Calibri" panose="020F0502020204030204" pitchFamily="34" charset="0"/>
                <a:ea typeface="Times New Roman" panose="02020603050405020304" pitchFamily="18" charset="0"/>
              </a:rPr>
              <a:t>Romans 1:7 NIV</a:t>
            </a:r>
            <a:endParaRPr lang="en-CA" dirty="0">
              <a:effectLst/>
              <a:latin typeface="Times New Roman" panose="02020603050405020304" pitchFamily="18" charset="0"/>
              <a:ea typeface="Times New Roman" panose="02020603050405020304" pitchFamily="18" charset="0"/>
            </a:endParaRPr>
          </a:p>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2 </a:t>
            </a:r>
            <a:r>
              <a:rPr lang="en-CA" sz="3200" dirty="0">
                <a:solidFill>
                  <a:srgbClr val="000000"/>
                </a:solidFill>
                <a:effectLst/>
                <a:latin typeface="Calibri" panose="020F0502020204030204" pitchFamily="34" charset="0"/>
                <a:ea typeface="Times New Roman" panose="02020603050405020304" pitchFamily="18" charset="0"/>
              </a:rPr>
              <a:t>who have been chosen according to the foreknowledge of God the Father, through the sanctifying work of the Spirit, to be obedient to Jesus Christ and sprinkled with his blood:  Grace and peace be yours in abundance.  </a:t>
            </a:r>
            <a:r>
              <a:rPr lang="en-CA" dirty="0">
                <a:solidFill>
                  <a:srgbClr val="000000"/>
                </a:solidFill>
                <a:effectLst/>
                <a:latin typeface="Calibri" panose="020F0502020204030204" pitchFamily="34" charset="0"/>
                <a:ea typeface="Times New Roman" panose="02020603050405020304" pitchFamily="18" charset="0"/>
              </a:rPr>
              <a:t>1 Peter 1:2 NIV</a:t>
            </a:r>
            <a:endParaRPr lang="en-CA" dirty="0">
              <a:effectLst/>
              <a:latin typeface="Times New Roman" panose="02020603050405020304" pitchFamily="18" charset="0"/>
              <a:ea typeface="Times New Roman" panose="02020603050405020304" pitchFamily="18" charset="0"/>
            </a:endParaRPr>
          </a:p>
          <a:p>
            <a:pPr marL="0" indent="0">
              <a:buNone/>
            </a:pPr>
            <a:endParaRPr lang="en-US" sz="3200" dirty="0"/>
          </a:p>
          <a:p>
            <a:pPr marL="0" indent="0" algn="ctr">
              <a:buNone/>
            </a:pPr>
            <a:r>
              <a:rPr lang="en-CA" sz="3200" b="1" dirty="0">
                <a:solidFill>
                  <a:srgbClr val="000000"/>
                </a:solidFill>
                <a:effectLst/>
                <a:latin typeface="Calibri" panose="020F0502020204030204" pitchFamily="34" charset="0"/>
                <a:ea typeface="Times New Roman" panose="02020603050405020304" pitchFamily="18" charset="0"/>
              </a:rPr>
              <a:t>What do you notice in these verses </a:t>
            </a:r>
          </a:p>
          <a:p>
            <a:pPr marL="0" indent="0" algn="ctr">
              <a:buNone/>
            </a:pPr>
            <a:r>
              <a:rPr lang="en-CA" sz="3200" b="1" dirty="0">
                <a:solidFill>
                  <a:srgbClr val="000000"/>
                </a:solidFill>
                <a:effectLst/>
                <a:latin typeface="Calibri" panose="020F0502020204030204" pitchFamily="34" charset="0"/>
                <a:ea typeface="Times New Roman" panose="02020603050405020304" pitchFamily="18" charset="0"/>
              </a:rPr>
              <a:t>about some of the activities of God the Father?</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4000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0680D8-A4D0-1184-6040-E9E8061B2CB4}"/>
              </a:ext>
            </a:extLst>
          </p:cNvPr>
          <p:cNvSpPr>
            <a:spLocks noGrp="1"/>
          </p:cNvSpPr>
          <p:nvPr>
            <p:ph idx="1"/>
          </p:nvPr>
        </p:nvSpPr>
        <p:spPr>
          <a:xfrm>
            <a:off x="838200" y="262890"/>
            <a:ext cx="10515600" cy="6377940"/>
          </a:xfrm>
        </p:spPr>
        <p:txBody>
          <a:bodyPr>
            <a:normAutofit fontScale="85000" lnSpcReduction="10000"/>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The Son is God</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a:t>
            </a:r>
            <a:r>
              <a:rPr lang="en-CA" sz="3200" dirty="0">
                <a:solidFill>
                  <a:srgbClr val="000000"/>
                </a:solidFill>
                <a:effectLst/>
                <a:latin typeface="Calibri" panose="020F0502020204030204" pitchFamily="34" charset="0"/>
                <a:ea typeface="Times New Roman" panose="02020603050405020304" pitchFamily="18" charset="0"/>
              </a:rPr>
              <a:t>In the beginning was the Word, and the Word was with God, and the Word was God.  </a:t>
            </a:r>
            <a:r>
              <a:rPr lang="en-CA" sz="3200" b="1" baseline="30000" dirty="0">
                <a:solidFill>
                  <a:srgbClr val="000000"/>
                </a:solidFill>
                <a:effectLst/>
                <a:latin typeface="Calibri" panose="020F0502020204030204" pitchFamily="34" charset="0"/>
                <a:ea typeface="Times New Roman" panose="02020603050405020304" pitchFamily="18" charset="0"/>
              </a:rPr>
              <a:t>14 </a:t>
            </a:r>
            <a:r>
              <a:rPr lang="en-CA" sz="3200" dirty="0">
                <a:solidFill>
                  <a:srgbClr val="000000"/>
                </a:solidFill>
                <a:effectLst/>
                <a:latin typeface="Calibri" panose="020F0502020204030204" pitchFamily="34" charset="0"/>
                <a:ea typeface="Times New Roman" panose="02020603050405020304" pitchFamily="18" charset="0"/>
              </a:rPr>
              <a:t>The Word became flesh and made his dwelling among us. We have seen his glory, the glory of the one and only Son, who came from the Father, full of grace and truth.  John 1:1, 14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5 </a:t>
            </a:r>
            <a:r>
              <a:rPr lang="en-CA" sz="3200" dirty="0">
                <a:solidFill>
                  <a:srgbClr val="000000"/>
                </a:solidFill>
                <a:effectLst/>
                <a:latin typeface="Calibri" panose="020F0502020204030204" pitchFamily="34" charset="0"/>
                <a:ea typeface="Times New Roman" panose="02020603050405020304" pitchFamily="18" charset="0"/>
              </a:rPr>
              <a:t>Theirs are the patriarchs, and from them is traced the human ancestry of the Messiah, who is God over all, forever praised!</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u="sng" baseline="30000" dirty="0">
                <a:solidFill>
                  <a:srgbClr val="4A4A4A"/>
                </a:solidFill>
                <a:effectLst/>
                <a:latin typeface="Calibri" panose="020F0502020204030204" pitchFamily="34" charset="0"/>
                <a:ea typeface="Times New Roman" panose="02020603050405020304" pitchFamily="18" charset="0"/>
                <a:hlinkClick r:id="rId2" tooltip="See footnote a"/>
              </a:rPr>
              <a:t>a</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 Amen.  </a:t>
            </a:r>
          </a:p>
          <a:p>
            <a:pPr marL="0" indent="0" algn="ctr">
              <a:buNone/>
            </a:pPr>
            <a:r>
              <a:rPr lang="en-CA" sz="3100" dirty="0">
                <a:solidFill>
                  <a:srgbClr val="000000"/>
                </a:solidFill>
                <a:effectLst/>
                <a:latin typeface="Calibri" panose="020F0502020204030204" pitchFamily="34" charset="0"/>
                <a:ea typeface="Times New Roman" panose="02020603050405020304" pitchFamily="18" charset="0"/>
              </a:rPr>
              <a:t>Romans 9:15 NIV</a:t>
            </a:r>
            <a:endParaRPr lang="en-CA" sz="31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8 </a:t>
            </a:r>
            <a:r>
              <a:rPr lang="en-CA" sz="3200" dirty="0">
                <a:solidFill>
                  <a:srgbClr val="000000"/>
                </a:solidFill>
                <a:effectLst/>
                <a:latin typeface="Calibri" panose="020F0502020204030204" pitchFamily="34" charset="0"/>
                <a:ea typeface="Times New Roman" panose="02020603050405020304" pitchFamily="18" charset="0"/>
              </a:rPr>
              <a:t>But about the Son he says, “Your throne, O God, will last for ever and ever; a scepter of justice will be the scepter of your kingdom.  </a:t>
            </a:r>
          </a:p>
          <a:p>
            <a:pPr marL="0" indent="0" algn="ctr">
              <a:buNone/>
            </a:pPr>
            <a:r>
              <a:rPr lang="en-CA" dirty="0">
                <a:solidFill>
                  <a:srgbClr val="000000"/>
                </a:solidFill>
                <a:effectLst/>
                <a:latin typeface="Calibri" panose="020F0502020204030204" pitchFamily="34" charset="0"/>
                <a:ea typeface="Times New Roman" panose="02020603050405020304" pitchFamily="18" charset="0"/>
              </a:rPr>
              <a:t>Hebrews 1:8 NIV</a:t>
            </a:r>
            <a:endParaRPr lang="en-CA" dirty="0">
              <a:effectLst/>
              <a:latin typeface="Times New Roman" panose="02020603050405020304" pitchFamily="18" charset="0"/>
              <a:ea typeface="Times New Roman" panose="02020603050405020304" pitchFamily="18" charset="0"/>
            </a:endParaRPr>
          </a:p>
          <a:p>
            <a:pPr marL="0" lv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can we learn from these verses about Jesus, God the Son?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Times New Roman" panose="02020603050405020304" pitchFamily="18" charset="0"/>
                <a:ea typeface="Times New Roman" panose="02020603050405020304" pitchFamily="18" charset="0"/>
                <a:cs typeface="Calibri" panose="020F0502020204030204" pitchFamily="34" charset="0"/>
              </a:rPr>
              <a:t>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9772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89D61-0DD1-E749-7324-5F47D1CB6F74}"/>
              </a:ext>
            </a:extLst>
          </p:cNvPr>
          <p:cNvSpPr>
            <a:spLocks noGrp="1"/>
          </p:cNvSpPr>
          <p:nvPr>
            <p:ph idx="1"/>
          </p:nvPr>
        </p:nvSpPr>
        <p:spPr>
          <a:xfrm>
            <a:off x="838200" y="640080"/>
            <a:ext cx="10515600" cy="5783580"/>
          </a:xfrm>
        </p:spPr>
        <p:txBody>
          <a:bodyPr>
            <a:normAutofit fontScale="92500" lnSpcReduction="20000"/>
          </a:bodyPr>
          <a:lstStyle/>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The Holy Spirit is God</a:t>
            </a:r>
            <a:endParaRPr lang="en-CA" sz="3200" u="sng" dirty="0">
              <a:latin typeface="Times New Roman" panose="02020603050405020304" pitchFamily="18" charset="0"/>
              <a:ea typeface="Times New Roman" panose="02020603050405020304" pitchFamily="18" charset="0"/>
            </a:endParaRPr>
          </a:p>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3 </a:t>
            </a:r>
            <a:r>
              <a:rPr lang="en-CA" sz="3200" dirty="0">
                <a:solidFill>
                  <a:srgbClr val="000000"/>
                </a:solidFill>
                <a:effectLst/>
                <a:latin typeface="Calibri" panose="020F0502020204030204" pitchFamily="34" charset="0"/>
                <a:ea typeface="Times New Roman" panose="02020603050405020304" pitchFamily="18" charset="0"/>
              </a:rPr>
              <a:t>Then Peter said, “Ananias, how is it that Satan has so filled your heart that you have lied to the Holy Spirit and have kept for yourself some of the money you received for the land? </a:t>
            </a:r>
            <a:r>
              <a:rPr lang="en-CA" sz="3200" b="1" baseline="30000" dirty="0">
                <a:solidFill>
                  <a:srgbClr val="000000"/>
                </a:solidFill>
                <a:effectLst/>
                <a:latin typeface="Calibri" panose="020F0502020204030204" pitchFamily="34" charset="0"/>
                <a:ea typeface="Times New Roman" panose="02020603050405020304" pitchFamily="18" charset="0"/>
              </a:rPr>
              <a:t>4 </a:t>
            </a:r>
            <a:r>
              <a:rPr lang="en-CA" sz="3200" dirty="0">
                <a:solidFill>
                  <a:srgbClr val="000000"/>
                </a:solidFill>
                <a:effectLst/>
                <a:latin typeface="Calibri" panose="020F0502020204030204" pitchFamily="34" charset="0"/>
                <a:ea typeface="Times New Roman" panose="02020603050405020304" pitchFamily="18" charset="0"/>
              </a:rPr>
              <a:t>Didn’t it belong to you before it was sold? And after it was sold, wasn’t the money at your disposal? What made you think of doing such a thing? You have not lied just to human beings but to God.”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Acts 5:3-4 NIV</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b="1" baseline="30000" dirty="0">
              <a:solidFill>
                <a:srgbClr val="000000"/>
              </a:solidFill>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16 </a:t>
            </a:r>
            <a:r>
              <a:rPr lang="en-CA" sz="3200" dirty="0">
                <a:solidFill>
                  <a:srgbClr val="000000"/>
                </a:solidFill>
                <a:effectLst/>
                <a:latin typeface="Calibri" panose="020F0502020204030204" pitchFamily="34" charset="0"/>
                <a:ea typeface="Times New Roman" panose="02020603050405020304" pitchFamily="18" charset="0"/>
              </a:rPr>
              <a:t>Don’t you know that you yourselves are God’s temple and that God’s Spirit dwells in your midst?  1 Corinthians 3:16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Times New Roman" panose="02020603050405020304" pitchFamily="18" charset="0"/>
                <a:ea typeface="Times New Roman" panose="02020603050405020304" pitchFamily="18" charset="0"/>
                <a:cs typeface="Calibri" panose="020F0502020204030204" pitchFamily="34"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 we learn in these verses about the Spirit of God?</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10649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E780A1-EEC3-91B3-BEF7-40194D533C42}"/>
              </a:ext>
            </a:extLst>
          </p:cNvPr>
          <p:cNvSpPr>
            <a:spLocks noGrp="1"/>
          </p:cNvSpPr>
          <p:nvPr>
            <p:ph idx="1"/>
          </p:nvPr>
        </p:nvSpPr>
        <p:spPr>
          <a:xfrm>
            <a:off x="297180" y="445770"/>
            <a:ext cx="11510010" cy="5731193"/>
          </a:xfrm>
        </p:spPr>
        <p:txBody>
          <a:bodyPr>
            <a:normAutofit fontScale="92500" lnSpcReduction="10000"/>
          </a:bodyPr>
          <a:lstStyle/>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doctrine of the Trinity is not an explanation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but a definition of the being of God and life of God.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Trinity itself remains a mystery even to faith.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It reflects the truth that God is intelligible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but incomprehensible.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It bears witness to the affirmation that God is known truly,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but not exhaustively, in his self-revelation in Jesus Christ.”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Donald G. </a:t>
            </a:r>
            <a:r>
              <a:rPr lang="en-CA" sz="3200" dirty="0" err="1">
                <a:solidFill>
                  <a:srgbClr val="212121"/>
                </a:solidFill>
                <a:effectLst/>
                <a:latin typeface="Calibri" panose="020F0502020204030204" pitchFamily="34" charset="0"/>
                <a:ea typeface="Times New Roman" panose="02020603050405020304" pitchFamily="18" charset="0"/>
              </a:rPr>
              <a:t>Bloesch</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 you think of the idea that God, as revealed to us in the Trinity, is “intelligible but incomprehensible?”</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1936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CD615-C4CB-B5DB-A48E-36F7DC971E51}"/>
              </a:ext>
            </a:extLst>
          </p:cNvPr>
          <p:cNvSpPr>
            <a:spLocks noGrp="1"/>
          </p:cNvSpPr>
          <p:nvPr>
            <p:ph idx="1"/>
          </p:nvPr>
        </p:nvSpPr>
        <p:spPr>
          <a:xfrm>
            <a:off x="433137" y="300788"/>
            <a:ext cx="11201400" cy="6280485"/>
          </a:xfrm>
        </p:spPr>
        <p:txBody>
          <a:bodyPr>
            <a:normAutofit/>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today’s prayer, spend some time thanking God for how he has revealed himself to us as the Father, the Son and the Holy Spirit.       Thank him for what his Spirit is doing in your group members, shining his light in your hearts and showing you who he is.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978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C6E4C-F952-07E8-4D16-BC1B4FCBDF89}"/>
              </a:ext>
            </a:extLst>
          </p:cNvPr>
          <p:cNvSpPr>
            <a:spLocks noGrp="1"/>
          </p:cNvSpPr>
          <p:nvPr>
            <p:ph idx="1"/>
          </p:nvPr>
        </p:nvSpPr>
        <p:spPr>
          <a:xfrm>
            <a:off x="419100" y="417195"/>
            <a:ext cx="11353800" cy="6023609"/>
          </a:xfrm>
        </p:spPr>
        <p:txBody>
          <a:bodyPr>
            <a:normAutofit/>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Welcome back to our study, Open to the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Over the six weeks of our series we are exploring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who the Holy Spirit is, how He is at work in our lives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and how we can follow his lead.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this week, our topic is “A Formal Introduction”.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Who is the Holy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What does the Bible teach us about his identity within the Trinity?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 goal of today’s study is that we would have a formal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introduction to the Spirit of God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by learning what the Bible teaches about him.</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440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5EA34-6694-0B3D-1542-8341C2741678}"/>
              </a:ext>
            </a:extLst>
          </p:cNvPr>
          <p:cNvSpPr>
            <a:spLocks noGrp="1"/>
          </p:cNvSpPr>
          <p:nvPr>
            <p:ph idx="1"/>
          </p:nvPr>
        </p:nvSpPr>
        <p:spPr>
          <a:xfrm>
            <a:off x="838200" y="331470"/>
            <a:ext cx="10515600" cy="6400800"/>
          </a:xfrm>
        </p:spPr>
        <p:txBody>
          <a:bodyPr>
            <a:normAutofit fontScale="92500" lnSpcReduction="10000"/>
          </a:bodyPr>
          <a:lstStyle/>
          <a:p>
            <a:pPr marL="0" indent="0" algn="ctr">
              <a:buNone/>
            </a:pPr>
            <a:endParaRPr lang="en-CA" sz="3200" u="sng" dirty="0">
              <a:effectLst/>
              <a:latin typeface="Calibri" panose="020F0502020204030204" pitchFamily="34" charset="0"/>
              <a:ea typeface="Times New Roman" panose="02020603050405020304" pitchFamily="18" charset="0"/>
            </a:endParaRPr>
          </a:p>
          <a:p>
            <a:pPr marL="0" indent="0" algn="ctr">
              <a:buNone/>
            </a:pPr>
            <a:r>
              <a:rPr lang="en-CA" sz="3200" u="sng" dirty="0">
                <a:effectLst/>
                <a:latin typeface="Calibri" panose="020F0502020204030204" pitchFamily="34" charset="0"/>
                <a:ea typeface="Times New Roman" panose="02020603050405020304" pitchFamily="18" charset="0"/>
              </a:rPr>
              <a:t>That Famous Person I Met – Or Would Like to Meet!</a:t>
            </a: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Several years ago my wife (Merlene) and I </a:t>
            </a:r>
          </a:p>
          <a:p>
            <a:pPr marL="0" indent="0" algn="ctr">
              <a:buNone/>
            </a:pPr>
            <a:r>
              <a:rPr lang="en-CA" sz="3200" dirty="0">
                <a:effectLst/>
                <a:latin typeface="Calibri" panose="020F0502020204030204" pitchFamily="34" charset="0"/>
                <a:ea typeface="Times New Roman" panose="02020603050405020304" pitchFamily="18" charset="0"/>
              </a:rPr>
              <a:t>attended Saddleback Church in California, </a:t>
            </a:r>
          </a:p>
          <a:p>
            <a:pPr marL="0" indent="0" algn="ctr">
              <a:buNone/>
            </a:pPr>
            <a:r>
              <a:rPr lang="en-CA" sz="3200" dirty="0">
                <a:effectLst/>
                <a:latin typeface="Calibri" panose="020F0502020204030204" pitchFamily="34" charset="0"/>
                <a:ea typeface="Times New Roman" panose="02020603050405020304" pitchFamily="18" charset="0"/>
              </a:rPr>
              <a:t>where the well-known pastor and author, </a:t>
            </a:r>
          </a:p>
          <a:p>
            <a:pPr marL="0" indent="0" algn="ctr">
              <a:buNone/>
            </a:pPr>
            <a:r>
              <a:rPr lang="en-CA" sz="3200" dirty="0">
                <a:effectLst/>
                <a:latin typeface="Calibri" panose="020F0502020204030204" pitchFamily="34" charset="0"/>
                <a:ea typeface="Times New Roman" panose="02020603050405020304" pitchFamily="18" charset="0"/>
              </a:rPr>
              <a:t>Rick Warren, was pastor.     </a:t>
            </a:r>
          </a:p>
          <a:p>
            <a:pPr marL="0" indent="0" algn="ctr">
              <a:buNone/>
            </a:pPr>
            <a:r>
              <a:rPr lang="en-CA" sz="3200" dirty="0">
                <a:effectLst/>
                <a:latin typeface="Calibri" panose="020F0502020204030204" pitchFamily="34" charset="0"/>
                <a:ea typeface="Times New Roman" panose="02020603050405020304" pitchFamily="18" charset="0"/>
              </a:rPr>
              <a:t>At a break between the services, I was standing in line </a:t>
            </a:r>
          </a:p>
          <a:p>
            <a:pPr marL="0" indent="0" algn="ctr">
              <a:buNone/>
            </a:pPr>
            <a:r>
              <a:rPr lang="en-CA" sz="3200" dirty="0">
                <a:effectLst/>
                <a:latin typeface="Calibri" panose="020F0502020204030204" pitchFamily="34" charset="0"/>
                <a:ea typeface="Times New Roman" panose="02020603050405020304" pitchFamily="18" charset="0"/>
              </a:rPr>
              <a:t>to purchase a CD when Rick Warren showed up and said, </a:t>
            </a:r>
          </a:p>
          <a:p>
            <a:pPr marL="0" indent="0" algn="ctr">
              <a:buNone/>
            </a:pPr>
            <a:r>
              <a:rPr lang="en-CA" sz="3200" dirty="0">
                <a:effectLst/>
                <a:latin typeface="Calibri" panose="020F0502020204030204" pitchFamily="34" charset="0"/>
                <a:ea typeface="Times New Roman" panose="02020603050405020304" pitchFamily="18" charset="0"/>
              </a:rPr>
              <a:t>“I’m going to hug everybody in this line!”   </a:t>
            </a:r>
          </a:p>
          <a:p>
            <a:pPr marL="0" indent="0" algn="ctr">
              <a:buNone/>
            </a:pPr>
            <a:r>
              <a:rPr lang="en-CA" sz="3200" dirty="0">
                <a:effectLst/>
                <a:latin typeface="Calibri" panose="020F0502020204030204" pitchFamily="34" charset="0"/>
                <a:ea typeface="Times New Roman" panose="02020603050405020304" pitchFamily="18" charset="0"/>
              </a:rPr>
              <a:t>So, I can now say that I have been hugged by Rick Warren!   </a:t>
            </a:r>
            <a:r>
              <a:rPr lang="en-CA" sz="3200" dirty="0">
                <a:effectLst/>
                <a:latin typeface="Calibri" panose="020F0502020204030204" pitchFamily="34" charset="0"/>
                <a:ea typeface="Times New Roman" panose="02020603050405020304" pitchFamily="18" charset="0"/>
                <a:cs typeface="Calibri" panose="020F0502020204030204" pitchFamily="34" charset="0"/>
                <a:sym typeface="Wingdings" pitchFamily="2" charset="2"/>
              </a:rPr>
              <a:t></a:t>
            </a:r>
            <a:r>
              <a:rPr lang="en-CA" sz="3200" dirty="0">
                <a:effectLst/>
                <a:latin typeface="Calibri" panose="020F0502020204030204" pitchFamily="34" charset="0"/>
                <a:ea typeface="Times New Roman" panose="02020603050405020304" pitchFamily="18" charset="0"/>
              </a:rPr>
              <a:t>      </a:t>
            </a:r>
          </a:p>
          <a:p>
            <a:pPr marL="0" indent="0" algn="ctr">
              <a:buNone/>
            </a:pPr>
            <a:r>
              <a:rPr lang="en-CA" sz="3200" dirty="0">
                <a:effectLst/>
                <a:latin typeface="Calibri" panose="020F0502020204030204" pitchFamily="34" charset="0"/>
                <a:ea typeface="Times New Roman" panose="02020603050405020304" pitchFamily="18" charset="0"/>
              </a:rPr>
              <a:t>Who is someone famous you have met?   </a:t>
            </a:r>
          </a:p>
          <a:p>
            <a:pPr marL="0" indent="0" algn="ctr">
              <a:buNone/>
            </a:pPr>
            <a:r>
              <a:rPr lang="en-CA" sz="3200" dirty="0">
                <a:effectLst/>
                <a:latin typeface="Calibri" panose="020F0502020204030204" pitchFamily="34" charset="0"/>
                <a:ea typeface="Times New Roman" panose="02020603050405020304" pitchFamily="18" charset="0"/>
              </a:rPr>
              <a:t>Or, who would you like to meet?   </a:t>
            </a:r>
          </a:p>
          <a:p>
            <a:pPr marL="0" indent="0" algn="ctr">
              <a:buNone/>
            </a:pPr>
            <a:r>
              <a:rPr lang="en-CA" sz="3200" dirty="0">
                <a:effectLst/>
                <a:latin typeface="Calibri" panose="020F0502020204030204" pitchFamily="34" charset="0"/>
                <a:ea typeface="Times New Roman" panose="02020603050405020304" pitchFamily="18" charset="0"/>
              </a:rPr>
              <a:t>Share your story with the group!</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247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F3AE1-2787-4586-34F4-DE5AD0E3CA02}"/>
              </a:ext>
            </a:extLst>
          </p:cNvPr>
          <p:cNvSpPr>
            <a:spLocks noGrp="1"/>
          </p:cNvSpPr>
          <p:nvPr>
            <p:ph idx="1"/>
          </p:nvPr>
        </p:nvSpPr>
        <p:spPr>
          <a:xfrm>
            <a:off x="838200" y="502920"/>
            <a:ext cx="10515600" cy="5601853"/>
          </a:xfrm>
        </p:spPr>
        <p:txBody>
          <a:bodyPr>
            <a:normAutofit lnSpcReduction="10000"/>
          </a:bodyPr>
          <a:lstStyle/>
          <a:p>
            <a:pPr marL="0" indent="0" algn="ctr">
              <a:buNone/>
            </a:pPr>
            <a:r>
              <a:rPr lang="en-CA" sz="3200" u="sng" dirty="0">
                <a:solidFill>
                  <a:srgbClr val="4D4D4D"/>
                </a:solidFill>
                <a:effectLst/>
                <a:latin typeface="Calibri" panose="020F0502020204030204" pitchFamily="34" charset="0"/>
                <a:ea typeface="Times New Roman" panose="02020603050405020304" pitchFamily="18" charset="0"/>
              </a:rPr>
              <a:t>THE BIBLE PROJECT – THE HOLY SPIRIT THEME VIDEO</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4D4D4D"/>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In this video, the authors of The Bible Project </a:t>
            </a: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explore the original meaning of the biblical concept of “spirit” </a:t>
            </a: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and what it means that God </a:t>
            </a: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is physically present in all creation.     </a:t>
            </a: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Watch this video together </a:t>
            </a: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and then discuss the questions that follow.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4D4D4D"/>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u="sng" dirty="0">
                <a:solidFill>
                  <a:srgbClr val="0563C1"/>
                </a:solidFill>
                <a:effectLst/>
                <a:latin typeface="Calibri" panose="020F0502020204030204" pitchFamily="34" charset="0"/>
                <a:ea typeface="Times New Roman" panose="02020603050405020304" pitchFamily="18" charset="0"/>
                <a:hlinkClick r:id="rId2"/>
              </a:rPr>
              <a:t>https://www.youtube.com/watch?v=oNNZO9i1Gjc</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249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29CF2-742B-8B8B-8D6C-2195FE4DAA54}"/>
              </a:ext>
            </a:extLst>
          </p:cNvPr>
          <p:cNvSpPr>
            <a:spLocks noGrp="1"/>
          </p:cNvSpPr>
          <p:nvPr>
            <p:ph idx="1"/>
          </p:nvPr>
        </p:nvSpPr>
        <p:spPr>
          <a:xfrm>
            <a:off x="400050" y="721895"/>
            <a:ext cx="10953750" cy="5455068"/>
          </a:xfrm>
        </p:spPr>
        <p:txBody>
          <a:bodyPr>
            <a:normAutofit fontScale="92500" lnSpcReduction="20000"/>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“In the beginning God created the heavens and the earth. </a:t>
            </a: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2 </a:t>
            </a:r>
            <a:r>
              <a:rPr lang="en-CA" sz="3200" dirty="0">
                <a:solidFill>
                  <a:srgbClr val="000000"/>
                </a:solidFill>
                <a:effectLst/>
                <a:latin typeface="Calibri" panose="020F0502020204030204" pitchFamily="34" charset="0"/>
                <a:ea typeface="Times New Roman" panose="02020603050405020304" pitchFamily="18" charset="0"/>
              </a:rPr>
              <a:t>Now the earth was formless and empty,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darkness was over the surface of the deep,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and the Spirit of God was hovering over the waters.”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Genesis 1:1-2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In the first verses of the Bible we are introduced to the Spirit of God.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In the video, we learned the Hebrew word for Spirit is </a:t>
            </a:r>
            <a:r>
              <a:rPr lang="en-CA" sz="3200" i="1" dirty="0" err="1">
                <a:solidFill>
                  <a:srgbClr val="212121"/>
                </a:solidFill>
                <a:effectLst/>
                <a:latin typeface="Calibri" panose="020F0502020204030204" pitchFamily="34" charset="0"/>
                <a:ea typeface="Times New Roman" panose="02020603050405020304" pitchFamily="18" charset="0"/>
              </a:rPr>
              <a:t>Ruakh</a:t>
            </a: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did the authors tell us about the meaning of this word?</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503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2DFCF-AEB5-9FD8-51E3-360C40C6AECC}"/>
              </a:ext>
            </a:extLst>
          </p:cNvPr>
          <p:cNvSpPr>
            <a:spLocks noGrp="1"/>
          </p:cNvSpPr>
          <p:nvPr>
            <p:ph idx="1"/>
          </p:nvPr>
        </p:nvSpPr>
        <p:spPr>
          <a:xfrm>
            <a:off x="91440" y="300789"/>
            <a:ext cx="12012929" cy="6352674"/>
          </a:xfrm>
        </p:spPr>
        <p:txBody>
          <a:bodyPr>
            <a:normAutofit/>
          </a:bodyPr>
          <a:lstStyle/>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verse 2 we read that the earth was formless and empty (dark and chaotic) and the Spirit was there, hovering over the waters.     </a:t>
            </a:r>
          </a:p>
          <a:p>
            <a:pPr mar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is the significance of God’s Spirit being present in this situation?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the video, the author’s go on to talk about how the Spirit </a:t>
            </a: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would come upon certain people in the Old Testament </a:t>
            </a: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to equip them for a task.     </a:t>
            </a: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For example, the Spirit empowered the prophets </a:t>
            </a: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in the Old Testament to speak for God.      </a:t>
            </a:r>
          </a:p>
          <a:p>
            <a:pPr mar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was the message God gave them about a coming Messiah?</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3788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1C79A-9AEC-A3AE-AD67-254E10FFC578}"/>
              </a:ext>
            </a:extLst>
          </p:cNvPr>
          <p:cNvSpPr>
            <a:spLocks noGrp="1"/>
          </p:cNvSpPr>
          <p:nvPr>
            <p:ph idx="1"/>
          </p:nvPr>
        </p:nvSpPr>
        <p:spPr>
          <a:xfrm>
            <a:off x="838200" y="365760"/>
            <a:ext cx="10515600" cy="6206490"/>
          </a:xfrm>
        </p:spPr>
        <p:txBody>
          <a:bodyPr>
            <a:noAutofit/>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THE TRINITY – FATHER, SON AND HOLY SPIRIT</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In the Bible, we see God made known to us in three distinct persons, the Father, the Son and the Holy Spirit.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28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523C1-E587-1A44-B783-7D7A41412724}"/>
              </a:ext>
            </a:extLst>
          </p:cNvPr>
          <p:cNvSpPr>
            <a:spLocks noGrp="1"/>
          </p:cNvSpPr>
          <p:nvPr>
            <p:ph idx="1"/>
          </p:nvPr>
        </p:nvSpPr>
        <p:spPr>
          <a:xfrm>
            <a:off x="388620" y="205740"/>
            <a:ext cx="11407140" cy="6297930"/>
          </a:xfrm>
        </p:spPr>
        <p:txBody>
          <a:bodyPr>
            <a:normAutofit fontScale="77500" lnSpcReduction="20000"/>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800" u="sng" dirty="0">
                <a:solidFill>
                  <a:srgbClr val="212121"/>
                </a:solidFill>
                <a:effectLst/>
                <a:latin typeface="Calibri" panose="020F0502020204030204" pitchFamily="34" charset="0"/>
                <a:ea typeface="Times New Roman" panose="02020603050405020304" pitchFamily="18" charset="0"/>
              </a:rPr>
              <a:t>The Trinity at Jesus’ Baptism</a:t>
            </a:r>
            <a:endParaRPr lang="en-CA" sz="3800" dirty="0">
              <a:effectLst/>
              <a:latin typeface="Times New Roman" panose="02020603050405020304" pitchFamily="18" charset="0"/>
              <a:ea typeface="Times New Roman" panose="02020603050405020304" pitchFamily="18" charset="0"/>
            </a:endParaRPr>
          </a:p>
          <a:p>
            <a:pPr marL="0" indent="0" algn="ctr">
              <a:buNone/>
            </a:pPr>
            <a:r>
              <a:rPr lang="en-CA" sz="3800" dirty="0">
                <a:solidFill>
                  <a:srgbClr val="212121"/>
                </a:solidFill>
                <a:effectLst/>
                <a:latin typeface="Calibri" panose="020F0502020204030204" pitchFamily="34" charset="0"/>
                <a:ea typeface="Times New Roman" panose="02020603050405020304" pitchFamily="18" charset="0"/>
              </a:rPr>
              <a:t> </a:t>
            </a:r>
            <a:endParaRPr lang="en-CA" sz="3800" dirty="0">
              <a:effectLst/>
              <a:latin typeface="Times New Roman" panose="02020603050405020304" pitchFamily="18" charset="0"/>
              <a:ea typeface="Times New Roman" panose="02020603050405020304" pitchFamily="18" charset="0"/>
            </a:endParaRPr>
          </a:p>
          <a:p>
            <a:pPr marL="0" indent="0" algn="ctr">
              <a:buNone/>
            </a:pPr>
            <a:r>
              <a:rPr lang="en-CA" sz="3800" b="1" baseline="30000" dirty="0">
                <a:solidFill>
                  <a:srgbClr val="000000"/>
                </a:solidFill>
                <a:effectLst/>
                <a:latin typeface="Calibri" panose="020F0502020204030204" pitchFamily="34" charset="0"/>
                <a:ea typeface="Times New Roman" panose="02020603050405020304" pitchFamily="18" charset="0"/>
              </a:rPr>
              <a:t>16 </a:t>
            </a:r>
            <a:r>
              <a:rPr lang="en-CA" sz="3800" dirty="0">
                <a:solidFill>
                  <a:srgbClr val="000000"/>
                </a:solidFill>
                <a:effectLst/>
                <a:latin typeface="Calibri" panose="020F0502020204030204" pitchFamily="34" charset="0"/>
                <a:ea typeface="Times New Roman" panose="02020603050405020304" pitchFamily="18" charset="0"/>
              </a:rPr>
              <a:t>As soon as Jesus was baptized, he went up out of the water. </a:t>
            </a:r>
          </a:p>
          <a:p>
            <a:pPr marL="0" indent="0" algn="ctr">
              <a:buNone/>
            </a:pPr>
            <a:r>
              <a:rPr lang="en-CA" sz="3800" dirty="0">
                <a:solidFill>
                  <a:srgbClr val="000000"/>
                </a:solidFill>
                <a:effectLst/>
                <a:latin typeface="Calibri" panose="020F0502020204030204" pitchFamily="34" charset="0"/>
                <a:ea typeface="Times New Roman" panose="02020603050405020304" pitchFamily="18" charset="0"/>
              </a:rPr>
              <a:t>At that moment heaven was opened, </a:t>
            </a:r>
          </a:p>
          <a:p>
            <a:pPr marL="0" indent="0" algn="ctr">
              <a:buNone/>
            </a:pPr>
            <a:r>
              <a:rPr lang="en-CA" sz="3800" dirty="0">
                <a:solidFill>
                  <a:srgbClr val="000000"/>
                </a:solidFill>
                <a:effectLst/>
                <a:latin typeface="Calibri" panose="020F0502020204030204" pitchFamily="34" charset="0"/>
                <a:ea typeface="Times New Roman" panose="02020603050405020304" pitchFamily="18" charset="0"/>
              </a:rPr>
              <a:t>and he saw the Spirit of God descending like a dove </a:t>
            </a:r>
          </a:p>
          <a:p>
            <a:pPr marL="0" indent="0" algn="ctr">
              <a:buNone/>
            </a:pPr>
            <a:r>
              <a:rPr lang="en-CA" sz="3800" dirty="0">
                <a:solidFill>
                  <a:srgbClr val="000000"/>
                </a:solidFill>
                <a:effectLst/>
                <a:latin typeface="Calibri" panose="020F0502020204030204" pitchFamily="34" charset="0"/>
                <a:ea typeface="Times New Roman" panose="02020603050405020304" pitchFamily="18" charset="0"/>
              </a:rPr>
              <a:t>and alighting on him. </a:t>
            </a:r>
          </a:p>
          <a:p>
            <a:pPr marL="0" indent="0" algn="ctr">
              <a:buNone/>
            </a:pPr>
            <a:r>
              <a:rPr lang="en-CA" sz="3800" b="1" baseline="30000" dirty="0">
                <a:solidFill>
                  <a:srgbClr val="000000"/>
                </a:solidFill>
                <a:effectLst/>
                <a:latin typeface="Calibri" panose="020F0502020204030204" pitchFamily="34" charset="0"/>
                <a:ea typeface="Times New Roman" panose="02020603050405020304" pitchFamily="18" charset="0"/>
              </a:rPr>
              <a:t>17 </a:t>
            </a:r>
            <a:r>
              <a:rPr lang="en-CA" sz="3800" dirty="0">
                <a:solidFill>
                  <a:srgbClr val="000000"/>
                </a:solidFill>
                <a:effectLst/>
                <a:latin typeface="Calibri" panose="020F0502020204030204" pitchFamily="34" charset="0"/>
                <a:ea typeface="Times New Roman" panose="02020603050405020304" pitchFamily="18" charset="0"/>
              </a:rPr>
              <a:t>And a voice from heaven said, </a:t>
            </a:r>
          </a:p>
          <a:p>
            <a:pPr marL="0" indent="0" algn="ctr">
              <a:buNone/>
            </a:pPr>
            <a:r>
              <a:rPr lang="en-CA" sz="3800" dirty="0">
                <a:solidFill>
                  <a:srgbClr val="000000"/>
                </a:solidFill>
                <a:effectLst/>
                <a:latin typeface="Calibri" panose="020F0502020204030204" pitchFamily="34" charset="0"/>
                <a:ea typeface="Times New Roman" panose="02020603050405020304" pitchFamily="18" charset="0"/>
              </a:rPr>
              <a:t>“This is my Son, whom I love; with him I am well pleased.”</a:t>
            </a:r>
            <a:r>
              <a:rPr lang="en-CA" sz="3800" dirty="0">
                <a:effectLst/>
              </a:rPr>
              <a:t>  </a:t>
            </a:r>
          </a:p>
          <a:p>
            <a:pPr marL="0" indent="0" algn="ctr">
              <a:buNone/>
            </a:pPr>
            <a:r>
              <a:rPr lang="en-CA" sz="3100" dirty="0">
                <a:effectLst/>
              </a:rPr>
              <a:t>Matthew 3:16-17 NIV</a:t>
            </a:r>
          </a:p>
          <a:p>
            <a:pPr marL="0" indent="0" algn="ctr">
              <a:buNone/>
            </a:pPr>
            <a:endParaRPr lang="en-US" sz="2400" dirty="0"/>
          </a:p>
          <a:p>
            <a:pPr marL="0" indent="0" algn="ctr">
              <a:buNone/>
            </a:pPr>
            <a:r>
              <a:rPr lang="en-CA" sz="35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can we learn from these verses about how God is three distinct persons, </a:t>
            </a:r>
          </a:p>
          <a:p>
            <a:pPr marL="0" indent="0" algn="ctr">
              <a:buNone/>
            </a:pPr>
            <a:r>
              <a:rPr lang="en-CA" sz="35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the Father, the Son and the Holy Spirit?</a:t>
            </a:r>
            <a:endParaRPr lang="en-CA" sz="3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500" dirty="0"/>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171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1F017-34B3-E591-A752-199CE29F3686}"/>
              </a:ext>
            </a:extLst>
          </p:cNvPr>
          <p:cNvSpPr>
            <a:spLocks noGrp="1"/>
          </p:cNvSpPr>
          <p:nvPr>
            <p:ph idx="1"/>
          </p:nvPr>
        </p:nvSpPr>
        <p:spPr>
          <a:xfrm>
            <a:off x="838200" y="794084"/>
            <a:ext cx="10515600" cy="4985837"/>
          </a:xfrm>
        </p:spPr>
        <p:txBody>
          <a:bodyPr>
            <a:normAutofit/>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One God – Three Persons</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Trinity is the term we use to describe the Bible’s teaching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that there is one God in three distinct Persons.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In Scripture, we see the Father,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Son and the Spirit are each described to us as God.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25338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1254</Words>
  <Application>Microsoft Macintosh PowerPoint</Application>
  <PresentationFormat>Widescreen</PresentationFormat>
  <Paragraphs>129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TO THE SPIRIT</dc:title>
  <dc:creator>Jeff Austen</dc:creator>
  <cp:lastModifiedBy>Hayley Martin</cp:lastModifiedBy>
  <cp:revision>11</cp:revision>
  <dcterms:created xsi:type="dcterms:W3CDTF">2024-01-09T13:58:19Z</dcterms:created>
  <dcterms:modified xsi:type="dcterms:W3CDTF">2024-01-17T15:46:45Z</dcterms:modified>
</cp:coreProperties>
</file>