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827"/>
  </p:normalViewPr>
  <p:slideViewPr>
    <p:cSldViewPr snapToGrid="0">
      <p:cViewPr varScale="1">
        <p:scale>
          <a:sx n="104" d="100"/>
          <a:sy n="104" d="100"/>
        </p:scale>
        <p:origin x="232" y="7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85354-4ACF-9D80-201D-729688D1C3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A7EB44-8B2F-455C-A4CB-0F2F3BC008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EA3382-FAD8-E8CB-1C2D-F2FCA57899BE}"/>
              </a:ext>
            </a:extLst>
          </p:cNvPr>
          <p:cNvSpPr>
            <a:spLocks noGrp="1"/>
          </p:cNvSpPr>
          <p:nvPr>
            <p:ph type="dt" sz="half" idx="10"/>
          </p:nvPr>
        </p:nvSpPr>
        <p:spPr/>
        <p:txBody>
          <a:bodyPr/>
          <a:lstStyle/>
          <a:p>
            <a:fld id="{F8EB50DB-9292-D647-AC9E-CCFAD6BAD947}" type="datetimeFigureOut">
              <a:rPr lang="en-US" smtClean="0"/>
              <a:t>11/9/23</a:t>
            </a:fld>
            <a:endParaRPr lang="en-US"/>
          </a:p>
        </p:txBody>
      </p:sp>
      <p:sp>
        <p:nvSpPr>
          <p:cNvPr id="5" name="Footer Placeholder 4">
            <a:extLst>
              <a:ext uri="{FF2B5EF4-FFF2-40B4-BE49-F238E27FC236}">
                <a16:creationId xmlns:a16="http://schemas.microsoft.com/office/drawing/2014/main" id="{B1E85A1E-C83B-B3A4-9FD7-67165C14B1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C3ACE9-B587-E813-F284-9FD871FC3AD3}"/>
              </a:ext>
            </a:extLst>
          </p:cNvPr>
          <p:cNvSpPr>
            <a:spLocks noGrp="1"/>
          </p:cNvSpPr>
          <p:nvPr>
            <p:ph type="sldNum" sz="quarter" idx="12"/>
          </p:nvPr>
        </p:nvSpPr>
        <p:spPr/>
        <p:txBody>
          <a:bodyPr/>
          <a:lstStyle/>
          <a:p>
            <a:fld id="{8F8EB634-A107-2049-A11A-0BAEA5BB839C}" type="slidenum">
              <a:rPr lang="en-US" smtClean="0"/>
              <a:t>‹#›</a:t>
            </a:fld>
            <a:endParaRPr lang="en-US"/>
          </a:p>
        </p:txBody>
      </p:sp>
    </p:spTree>
    <p:extLst>
      <p:ext uri="{BB962C8B-B14F-4D97-AF65-F5344CB8AC3E}">
        <p14:creationId xmlns:p14="http://schemas.microsoft.com/office/powerpoint/2010/main" val="2530994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3B0E8-CA8E-1F8F-6340-DF564DDB99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F02A51-BB7A-0657-5334-2DEEA7C4B5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75C15-717D-1C1F-D1F2-174E52331C6C}"/>
              </a:ext>
            </a:extLst>
          </p:cNvPr>
          <p:cNvSpPr>
            <a:spLocks noGrp="1"/>
          </p:cNvSpPr>
          <p:nvPr>
            <p:ph type="dt" sz="half" idx="10"/>
          </p:nvPr>
        </p:nvSpPr>
        <p:spPr/>
        <p:txBody>
          <a:bodyPr/>
          <a:lstStyle/>
          <a:p>
            <a:fld id="{F8EB50DB-9292-D647-AC9E-CCFAD6BAD947}" type="datetimeFigureOut">
              <a:rPr lang="en-US" smtClean="0"/>
              <a:t>11/9/23</a:t>
            </a:fld>
            <a:endParaRPr lang="en-US"/>
          </a:p>
        </p:txBody>
      </p:sp>
      <p:sp>
        <p:nvSpPr>
          <p:cNvPr id="5" name="Footer Placeholder 4">
            <a:extLst>
              <a:ext uri="{FF2B5EF4-FFF2-40B4-BE49-F238E27FC236}">
                <a16:creationId xmlns:a16="http://schemas.microsoft.com/office/drawing/2014/main" id="{0AB45872-905D-77B6-7409-1F4378035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D7F23C-6052-426C-33B1-C65EB837EDA6}"/>
              </a:ext>
            </a:extLst>
          </p:cNvPr>
          <p:cNvSpPr>
            <a:spLocks noGrp="1"/>
          </p:cNvSpPr>
          <p:nvPr>
            <p:ph type="sldNum" sz="quarter" idx="12"/>
          </p:nvPr>
        </p:nvSpPr>
        <p:spPr/>
        <p:txBody>
          <a:bodyPr/>
          <a:lstStyle/>
          <a:p>
            <a:fld id="{8F8EB634-A107-2049-A11A-0BAEA5BB839C}" type="slidenum">
              <a:rPr lang="en-US" smtClean="0"/>
              <a:t>‹#›</a:t>
            </a:fld>
            <a:endParaRPr lang="en-US"/>
          </a:p>
        </p:txBody>
      </p:sp>
    </p:spTree>
    <p:extLst>
      <p:ext uri="{BB962C8B-B14F-4D97-AF65-F5344CB8AC3E}">
        <p14:creationId xmlns:p14="http://schemas.microsoft.com/office/powerpoint/2010/main" val="3814697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AE3451-B58C-A353-9E8E-DBF0DB1DBD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93CA4F-3AC0-B15F-3AE6-C636AF1A9C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6FDEFB-0668-CA54-DF1A-28F1EAC497C5}"/>
              </a:ext>
            </a:extLst>
          </p:cNvPr>
          <p:cNvSpPr>
            <a:spLocks noGrp="1"/>
          </p:cNvSpPr>
          <p:nvPr>
            <p:ph type="dt" sz="half" idx="10"/>
          </p:nvPr>
        </p:nvSpPr>
        <p:spPr/>
        <p:txBody>
          <a:bodyPr/>
          <a:lstStyle/>
          <a:p>
            <a:fld id="{F8EB50DB-9292-D647-AC9E-CCFAD6BAD947}" type="datetimeFigureOut">
              <a:rPr lang="en-US" smtClean="0"/>
              <a:t>11/9/23</a:t>
            </a:fld>
            <a:endParaRPr lang="en-US"/>
          </a:p>
        </p:txBody>
      </p:sp>
      <p:sp>
        <p:nvSpPr>
          <p:cNvPr id="5" name="Footer Placeholder 4">
            <a:extLst>
              <a:ext uri="{FF2B5EF4-FFF2-40B4-BE49-F238E27FC236}">
                <a16:creationId xmlns:a16="http://schemas.microsoft.com/office/drawing/2014/main" id="{0F5DB464-42DF-67D9-3167-28B3756DF9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768AF5-9255-0BE7-00FC-7905BE469EC0}"/>
              </a:ext>
            </a:extLst>
          </p:cNvPr>
          <p:cNvSpPr>
            <a:spLocks noGrp="1"/>
          </p:cNvSpPr>
          <p:nvPr>
            <p:ph type="sldNum" sz="quarter" idx="12"/>
          </p:nvPr>
        </p:nvSpPr>
        <p:spPr/>
        <p:txBody>
          <a:bodyPr/>
          <a:lstStyle/>
          <a:p>
            <a:fld id="{8F8EB634-A107-2049-A11A-0BAEA5BB839C}" type="slidenum">
              <a:rPr lang="en-US" smtClean="0"/>
              <a:t>‹#›</a:t>
            </a:fld>
            <a:endParaRPr lang="en-US"/>
          </a:p>
        </p:txBody>
      </p:sp>
    </p:spTree>
    <p:extLst>
      <p:ext uri="{BB962C8B-B14F-4D97-AF65-F5344CB8AC3E}">
        <p14:creationId xmlns:p14="http://schemas.microsoft.com/office/powerpoint/2010/main" val="1244461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622F2-3D8F-2F87-4288-AE924B0EBF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1AA601-AB0A-C10E-DA2B-D3B64D1AF1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DFF4EC-1412-B72C-EC33-F79EB5362653}"/>
              </a:ext>
            </a:extLst>
          </p:cNvPr>
          <p:cNvSpPr>
            <a:spLocks noGrp="1"/>
          </p:cNvSpPr>
          <p:nvPr>
            <p:ph type="dt" sz="half" idx="10"/>
          </p:nvPr>
        </p:nvSpPr>
        <p:spPr/>
        <p:txBody>
          <a:bodyPr/>
          <a:lstStyle/>
          <a:p>
            <a:fld id="{F8EB50DB-9292-D647-AC9E-CCFAD6BAD947}" type="datetimeFigureOut">
              <a:rPr lang="en-US" smtClean="0"/>
              <a:t>11/9/23</a:t>
            </a:fld>
            <a:endParaRPr lang="en-US"/>
          </a:p>
        </p:txBody>
      </p:sp>
      <p:sp>
        <p:nvSpPr>
          <p:cNvPr id="5" name="Footer Placeholder 4">
            <a:extLst>
              <a:ext uri="{FF2B5EF4-FFF2-40B4-BE49-F238E27FC236}">
                <a16:creationId xmlns:a16="http://schemas.microsoft.com/office/drawing/2014/main" id="{E0B10198-EFBE-D374-A054-B57AE9AA66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B63064-8DB5-CFAF-C230-780E5F885148}"/>
              </a:ext>
            </a:extLst>
          </p:cNvPr>
          <p:cNvSpPr>
            <a:spLocks noGrp="1"/>
          </p:cNvSpPr>
          <p:nvPr>
            <p:ph type="sldNum" sz="quarter" idx="12"/>
          </p:nvPr>
        </p:nvSpPr>
        <p:spPr/>
        <p:txBody>
          <a:bodyPr/>
          <a:lstStyle/>
          <a:p>
            <a:fld id="{8F8EB634-A107-2049-A11A-0BAEA5BB839C}" type="slidenum">
              <a:rPr lang="en-US" smtClean="0"/>
              <a:t>‹#›</a:t>
            </a:fld>
            <a:endParaRPr lang="en-US"/>
          </a:p>
        </p:txBody>
      </p:sp>
    </p:spTree>
    <p:extLst>
      <p:ext uri="{BB962C8B-B14F-4D97-AF65-F5344CB8AC3E}">
        <p14:creationId xmlns:p14="http://schemas.microsoft.com/office/powerpoint/2010/main" val="464679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51D1B-42F2-175A-8C3E-D647BED57F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02CF58-6A95-C144-B4B7-B012987D38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545F22-B09A-7209-4539-5BD0C92EAD35}"/>
              </a:ext>
            </a:extLst>
          </p:cNvPr>
          <p:cNvSpPr>
            <a:spLocks noGrp="1"/>
          </p:cNvSpPr>
          <p:nvPr>
            <p:ph type="dt" sz="half" idx="10"/>
          </p:nvPr>
        </p:nvSpPr>
        <p:spPr/>
        <p:txBody>
          <a:bodyPr/>
          <a:lstStyle/>
          <a:p>
            <a:fld id="{F8EB50DB-9292-D647-AC9E-CCFAD6BAD947}" type="datetimeFigureOut">
              <a:rPr lang="en-US" smtClean="0"/>
              <a:t>11/9/23</a:t>
            </a:fld>
            <a:endParaRPr lang="en-US"/>
          </a:p>
        </p:txBody>
      </p:sp>
      <p:sp>
        <p:nvSpPr>
          <p:cNvPr id="5" name="Footer Placeholder 4">
            <a:extLst>
              <a:ext uri="{FF2B5EF4-FFF2-40B4-BE49-F238E27FC236}">
                <a16:creationId xmlns:a16="http://schemas.microsoft.com/office/drawing/2014/main" id="{A040B53C-E576-55D7-20D7-2BC5F57592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DF46A8-0190-E03B-6115-ACDC390D4449}"/>
              </a:ext>
            </a:extLst>
          </p:cNvPr>
          <p:cNvSpPr>
            <a:spLocks noGrp="1"/>
          </p:cNvSpPr>
          <p:nvPr>
            <p:ph type="sldNum" sz="quarter" idx="12"/>
          </p:nvPr>
        </p:nvSpPr>
        <p:spPr/>
        <p:txBody>
          <a:bodyPr/>
          <a:lstStyle/>
          <a:p>
            <a:fld id="{8F8EB634-A107-2049-A11A-0BAEA5BB839C}" type="slidenum">
              <a:rPr lang="en-US" smtClean="0"/>
              <a:t>‹#›</a:t>
            </a:fld>
            <a:endParaRPr lang="en-US"/>
          </a:p>
        </p:txBody>
      </p:sp>
    </p:spTree>
    <p:extLst>
      <p:ext uri="{BB962C8B-B14F-4D97-AF65-F5344CB8AC3E}">
        <p14:creationId xmlns:p14="http://schemas.microsoft.com/office/powerpoint/2010/main" val="4088441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17CB6-E04F-1F50-A0B0-355328167E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6FCB22-89C2-BC8D-BCDC-F94C286624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CD7451-ECC8-7824-5D95-F7D1D144FB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762552-96DB-FC95-A513-0AE59CF810AA}"/>
              </a:ext>
            </a:extLst>
          </p:cNvPr>
          <p:cNvSpPr>
            <a:spLocks noGrp="1"/>
          </p:cNvSpPr>
          <p:nvPr>
            <p:ph type="dt" sz="half" idx="10"/>
          </p:nvPr>
        </p:nvSpPr>
        <p:spPr/>
        <p:txBody>
          <a:bodyPr/>
          <a:lstStyle/>
          <a:p>
            <a:fld id="{F8EB50DB-9292-D647-AC9E-CCFAD6BAD947}" type="datetimeFigureOut">
              <a:rPr lang="en-US" smtClean="0"/>
              <a:t>11/9/23</a:t>
            </a:fld>
            <a:endParaRPr lang="en-US"/>
          </a:p>
        </p:txBody>
      </p:sp>
      <p:sp>
        <p:nvSpPr>
          <p:cNvPr id="6" name="Footer Placeholder 5">
            <a:extLst>
              <a:ext uri="{FF2B5EF4-FFF2-40B4-BE49-F238E27FC236}">
                <a16:creationId xmlns:a16="http://schemas.microsoft.com/office/drawing/2014/main" id="{35D472EA-E72F-F4C4-3719-E5D1322DEE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938616-701D-D2DC-D304-804B2F1AA5CB}"/>
              </a:ext>
            </a:extLst>
          </p:cNvPr>
          <p:cNvSpPr>
            <a:spLocks noGrp="1"/>
          </p:cNvSpPr>
          <p:nvPr>
            <p:ph type="sldNum" sz="quarter" idx="12"/>
          </p:nvPr>
        </p:nvSpPr>
        <p:spPr/>
        <p:txBody>
          <a:bodyPr/>
          <a:lstStyle/>
          <a:p>
            <a:fld id="{8F8EB634-A107-2049-A11A-0BAEA5BB839C}" type="slidenum">
              <a:rPr lang="en-US" smtClean="0"/>
              <a:t>‹#›</a:t>
            </a:fld>
            <a:endParaRPr lang="en-US"/>
          </a:p>
        </p:txBody>
      </p:sp>
    </p:spTree>
    <p:extLst>
      <p:ext uri="{BB962C8B-B14F-4D97-AF65-F5344CB8AC3E}">
        <p14:creationId xmlns:p14="http://schemas.microsoft.com/office/powerpoint/2010/main" val="1324138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EB495-4A09-CF16-09E2-47F9010D7B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754E66-0394-F525-66C0-CCB56008DF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DC6F6C-04DA-0871-72EB-B55E9EA98E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40D0B1-CABB-24E9-4383-FAF1D45517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974D27-F5F2-2F2B-B621-1CC210491D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600473-6613-D03C-3A15-D66D1570EF67}"/>
              </a:ext>
            </a:extLst>
          </p:cNvPr>
          <p:cNvSpPr>
            <a:spLocks noGrp="1"/>
          </p:cNvSpPr>
          <p:nvPr>
            <p:ph type="dt" sz="half" idx="10"/>
          </p:nvPr>
        </p:nvSpPr>
        <p:spPr/>
        <p:txBody>
          <a:bodyPr/>
          <a:lstStyle/>
          <a:p>
            <a:fld id="{F8EB50DB-9292-D647-AC9E-CCFAD6BAD947}" type="datetimeFigureOut">
              <a:rPr lang="en-US" smtClean="0"/>
              <a:t>11/9/23</a:t>
            </a:fld>
            <a:endParaRPr lang="en-US"/>
          </a:p>
        </p:txBody>
      </p:sp>
      <p:sp>
        <p:nvSpPr>
          <p:cNvPr id="8" name="Footer Placeholder 7">
            <a:extLst>
              <a:ext uri="{FF2B5EF4-FFF2-40B4-BE49-F238E27FC236}">
                <a16:creationId xmlns:a16="http://schemas.microsoft.com/office/drawing/2014/main" id="{BAF291AC-6AF7-B917-288A-52BEB3061D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BA55C8-0B9C-DB1D-00FF-831BF5D6A352}"/>
              </a:ext>
            </a:extLst>
          </p:cNvPr>
          <p:cNvSpPr>
            <a:spLocks noGrp="1"/>
          </p:cNvSpPr>
          <p:nvPr>
            <p:ph type="sldNum" sz="quarter" idx="12"/>
          </p:nvPr>
        </p:nvSpPr>
        <p:spPr/>
        <p:txBody>
          <a:bodyPr/>
          <a:lstStyle/>
          <a:p>
            <a:fld id="{8F8EB634-A107-2049-A11A-0BAEA5BB839C}" type="slidenum">
              <a:rPr lang="en-US" smtClean="0"/>
              <a:t>‹#›</a:t>
            </a:fld>
            <a:endParaRPr lang="en-US"/>
          </a:p>
        </p:txBody>
      </p:sp>
    </p:spTree>
    <p:extLst>
      <p:ext uri="{BB962C8B-B14F-4D97-AF65-F5344CB8AC3E}">
        <p14:creationId xmlns:p14="http://schemas.microsoft.com/office/powerpoint/2010/main" val="2595179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2194F-5530-D376-6FBA-1A9471D02E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B92639-81D0-A79D-0FC7-D278ABFB12B8}"/>
              </a:ext>
            </a:extLst>
          </p:cNvPr>
          <p:cNvSpPr>
            <a:spLocks noGrp="1"/>
          </p:cNvSpPr>
          <p:nvPr>
            <p:ph type="dt" sz="half" idx="10"/>
          </p:nvPr>
        </p:nvSpPr>
        <p:spPr/>
        <p:txBody>
          <a:bodyPr/>
          <a:lstStyle/>
          <a:p>
            <a:fld id="{F8EB50DB-9292-D647-AC9E-CCFAD6BAD947}" type="datetimeFigureOut">
              <a:rPr lang="en-US" smtClean="0"/>
              <a:t>11/9/23</a:t>
            </a:fld>
            <a:endParaRPr lang="en-US"/>
          </a:p>
        </p:txBody>
      </p:sp>
      <p:sp>
        <p:nvSpPr>
          <p:cNvPr id="4" name="Footer Placeholder 3">
            <a:extLst>
              <a:ext uri="{FF2B5EF4-FFF2-40B4-BE49-F238E27FC236}">
                <a16:creationId xmlns:a16="http://schemas.microsoft.com/office/drawing/2014/main" id="{A78FE932-C33A-30DC-DED7-3A6DD2E7E9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A870CA-1669-E59C-E072-CF2CF6907A8F}"/>
              </a:ext>
            </a:extLst>
          </p:cNvPr>
          <p:cNvSpPr>
            <a:spLocks noGrp="1"/>
          </p:cNvSpPr>
          <p:nvPr>
            <p:ph type="sldNum" sz="quarter" idx="12"/>
          </p:nvPr>
        </p:nvSpPr>
        <p:spPr/>
        <p:txBody>
          <a:bodyPr/>
          <a:lstStyle/>
          <a:p>
            <a:fld id="{8F8EB634-A107-2049-A11A-0BAEA5BB839C}" type="slidenum">
              <a:rPr lang="en-US" smtClean="0"/>
              <a:t>‹#›</a:t>
            </a:fld>
            <a:endParaRPr lang="en-US"/>
          </a:p>
        </p:txBody>
      </p:sp>
    </p:spTree>
    <p:extLst>
      <p:ext uri="{BB962C8B-B14F-4D97-AF65-F5344CB8AC3E}">
        <p14:creationId xmlns:p14="http://schemas.microsoft.com/office/powerpoint/2010/main" val="674462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84DF87-9387-9801-1DBC-90F97BBFAFDB}"/>
              </a:ext>
            </a:extLst>
          </p:cNvPr>
          <p:cNvSpPr>
            <a:spLocks noGrp="1"/>
          </p:cNvSpPr>
          <p:nvPr>
            <p:ph type="dt" sz="half" idx="10"/>
          </p:nvPr>
        </p:nvSpPr>
        <p:spPr/>
        <p:txBody>
          <a:bodyPr/>
          <a:lstStyle/>
          <a:p>
            <a:fld id="{F8EB50DB-9292-D647-AC9E-CCFAD6BAD947}" type="datetimeFigureOut">
              <a:rPr lang="en-US" smtClean="0"/>
              <a:t>11/9/23</a:t>
            </a:fld>
            <a:endParaRPr lang="en-US"/>
          </a:p>
        </p:txBody>
      </p:sp>
      <p:sp>
        <p:nvSpPr>
          <p:cNvPr id="3" name="Footer Placeholder 2">
            <a:extLst>
              <a:ext uri="{FF2B5EF4-FFF2-40B4-BE49-F238E27FC236}">
                <a16:creationId xmlns:a16="http://schemas.microsoft.com/office/drawing/2014/main" id="{4F07C2CF-C451-7231-C793-CA0484BD23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11742E-B048-20FE-5494-52F3DF799789}"/>
              </a:ext>
            </a:extLst>
          </p:cNvPr>
          <p:cNvSpPr>
            <a:spLocks noGrp="1"/>
          </p:cNvSpPr>
          <p:nvPr>
            <p:ph type="sldNum" sz="quarter" idx="12"/>
          </p:nvPr>
        </p:nvSpPr>
        <p:spPr/>
        <p:txBody>
          <a:bodyPr/>
          <a:lstStyle/>
          <a:p>
            <a:fld id="{8F8EB634-A107-2049-A11A-0BAEA5BB839C}" type="slidenum">
              <a:rPr lang="en-US" smtClean="0"/>
              <a:t>‹#›</a:t>
            </a:fld>
            <a:endParaRPr lang="en-US"/>
          </a:p>
        </p:txBody>
      </p:sp>
    </p:spTree>
    <p:extLst>
      <p:ext uri="{BB962C8B-B14F-4D97-AF65-F5344CB8AC3E}">
        <p14:creationId xmlns:p14="http://schemas.microsoft.com/office/powerpoint/2010/main" val="208131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8F80E-FB6C-FA25-12C9-13DB544955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E15211-898B-FE54-AC39-93BCF066DF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22DC57-92A0-4369-E69C-84BD517D4B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123FDB-1822-EE69-B488-8FD0A7AADD99}"/>
              </a:ext>
            </a:extLst>
          </p:cNvPr>
          <p:cNvSpPr>
            <a:spLocks noGrp="1"/>
          </p:cNvSpPr>
          <p:nvPr>
            <p:ph type="dt" sz="half" idx="10"/>
          </p:nvPr>
        </p:nvSpPr>
        <p:spPr/>
        <p:txBody>
          <a:bodyPr/>
          <a:lstStyle/>
          <a:p>
            <a:fld id="{F8EB50DB-9292-D647-AC9E-CCFAD6BAD947}" type="datetimeFigureOut">
              <a:rPr lang="en-US" smtClean="0"/>
              <a:t>11/9/23</a:t>
            </a:fld>
            <a:endParaRPr lang="en-US"/>
          </a:p>
        </p:txBody>
      </p:sp>
      <p:sp>
        <p:nvSpPr>
          <p:cNvPr id="6" name="Footer Placeholder 5">
            <a:extLst>
              <a:ext uri="{FF2B5EF4-FFF2-40B4-BE49-F238E27FC236}">
                <a16:creationId xmlns:a16="http://schemas.microsoft.com/office/drawing/2014/main" id="{C335C423-2235-A993-362B-57EB2FBB04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F35007-9889-E1F7-84A3-EAE27D35FD56}"/>
              </a:ext>
            </a:extLst>
          </p:cNvPr>
          <p:cNvSpPr>
            <a:spLocks noGrp="1"/>
          </p:cNvSpPr>
          <p:nvPr>
            <p:ph type="sldNum" sz="quarter" idx="12"/>
          </p:nvPr>
        </p:nvSpPr>
        <p:spPr/>
        <p:txBody>
          <a:bodyPr/>
          <a:lstStyle/>
          <a:p>
            <a:fld id="{8F8EB634-A107-2049-A11A-0BAEA5BB839C}" type="slidenum">
              <a:rPr lang="en-US" smtClean="0"/>
              <a:t>‹#›</a:t>
            </a:fld>
            <a:endParaRPr lang="en-US"/>
          </a:p>
        </p:txBody>
      </p:sp>
    </p:spTree>
    <p:extLst>
      <p:ext uri="{BB962C8B-B14F-4D97-AF65-F5344CB8AC3E}">
        <p14:creationId xmlns:p14="http://schemas.microsoft.com/office/powerpoint/2010/main" val="1658346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F2081-8EF6-C67D-073D-5B49152597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A66F26-7AB9-8AFB-A266-245C78B970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DB6659-82D8-E54D-09D1-BABDE319A5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7D2B82-011D-8558-1589-44B530DD9D4F}"/>
              </a:ext>
            </a:extLst>
          </p:cNvPr>
          <p:cNvSpPr>
            <a:spLocks noGrp="1"/>
          </p:cNvSpPr>
          <p:nvPr>
            <p:ph type="dt" sz="half" idx="10"/>
          </p:nvPr>
        </p:nvSpPr>
        <p:spPr/>
        <p:txBody>
          <a:bodyPr/>
          <a:lstStyle/>
          <a:p>
            <a:fld id="{F8EB50DB-9292-D647-AC9E-CCFAD6BAD947}" type="datetimeFigureOut">
              <a:rPr lang="en-US" smtClean="0"/>
              <a:t>11/9/23</a:t>
            </a:fld>
            <a:endParaRPr lang="en-US"/>
          </a:p>
        </p:txBody>
      </p:sp>
      <p:sp>
        <p:nvSpPr>
          <p:cNvPr id="6" name="Footer Placeholder 5">
            <a:extLst>
              <a:ext uri="{FF2B5EF4-FFF2-40B4-BE49-F238E27FC236}">
                <a16:creationId xmlns:a16="http://schemas.microsoft.com/office/drawing/2014/main" id="{E6F172B8-29E3-8C5B-C8B8-C67F58F9A9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CD9C49-17CE-9332-BBC7-903593CC5595}"/>
              </a:ext>
            </a:extLst>
          </p:cNvPr>
          <p:cNvSpPr>
            <a:spLocks noGrp="1"/>
          </p:cNvSpPr>
          <p:nvPr>
            <p:ph type="sldNum" sz="quarter" idx="12"/>
          </p:nvPr>
        </p:nvSpPr>
        <p:spPr/>
        <p:txBody>
          <a:bodyPr/>
          <a:lstStyle/>
          <a:p>
            <a:fld id="{8F8EB634-A107-2049-A11A-0BAEA5BB839C}" type="slidenum">
              <a:rPr lang="en-US" smtClean="0"/>
              <a:t>‹#›</a:t>
            </a:fld>
            <a:endParaRPr lang="en-US"/>
          </a:p>
        </p:txBody>
      </p:sp>
    </p:spTree>
    <p:extLst>
      <p:ext uri="{BB962C8B-B14F-4D97-AF65-F5344CB8AC3E}">
        <p14:creationId xmlns:p14="http://schemas.microsoft.com/office/powerpoint/2010/main" val="418146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F30794-7A12-4990-9D5D-03965C7513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57DA5A-B19C-81E6-BDAB-2461692782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4AE112-BCC4-45D3-7E45-8DF7CC2447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EB50DB-9292-D647-AC9E-CCFAD6BAD947}" type="datetimeFigureOut">
              <a:rPr lang="en-US" smtClean="0"/>
              <a:t>11/9/23</a:t>
            </a:fld>
            <a:endParaRPr lang="en-US"/>
          </a:p>
        </p:txBody>
      </p:sp>
      <p:sp>
        <p:nvSpPr>
          <p:cNvPr id="5" name="Footer Placeholder 4">
            <a:extLst>
              <a:ext uri="{FF2B5EF4-FFF2-40B4-BE49-F238E27FC236}">
                <a16:creationId xmlns:a16="http://schemas.microsoft.com/office/drawing/2014/main" id="{0809C92C-2DDE-A051-457B-06DB827203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2CDF39-2199-1A6D-E570-EF53E09A5F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8EB634-A107-2049-A11A-0BAEA5BB839C}" type="slidenum">
              <a:rPr lang="en-US" smtClean="0"/>
              <a:t>‹#›</a:t>
            </a:fld>
            <a:endParaRPr lang="en-US"/>
          </a:p>
        </p:txBody>
      </p:sp>
    </p:spTree>
    <p:extLst>
      <p:ext uri="{BB962C8B-B14F-4D97-AF65-F5344CB8AC3E}">
        <p14:creationId xmlns:p14="http://schemas.microsoft.com/office/powerpoint/2010/main" val="1590296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biblegateway.com/passage/?search=Mark+12%3A28-31&amp;version=NIV#fen-NIV-24704b" TargetMode="External"/><Relationship Id="rId2" Type="http://schemas.openxmlformats.org/officeDocument/2006/relationships/hyperlink" Target="https://www.biblegateway.com/passage/?search=Mark+12%3A28-31&amp;version=NIV#fen-NIV-24703a" TargetMode="External"/><Relationship Id="rId1" Type="http://schemas.openxmlformats.org/officeDocument/2006/relationships/slideLayout" Target="../slideLayouts/slideLayout2.xml"/><Relationship Id="rId4" Type="http://schemas.openxmlformats.org/officeDocument/2006/relationships/hyperlink" Target="https://www.biblegateway.com/passage/?search=Mark+12%3A28-31&amp;version=NIV#fen-NIV-24705c"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biblegateway.com/passage/?search=Matthew+16%3A24-26&amp;version=NIV#fen-NIV-23698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white crumpled paper&#10;&#10;Description automatically generated">
            <a:extLst>
              <a:ext uri="{FF2B5EF4-FFF2-40B4-BE49-F238E27FC236}">
                <a16:creationId xmlns:a16="http://schemas.microsoft.com/office/drawing/2014/main" id="{1F6ACF4A-46DD-86F5-2F68-00A885743DDD}"/>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2060AF26-0B90-5B09-270F-49517A14E070}"/>
              </a:ext>
            </a:extLst>
          </p:cNvPr>
          <p:cNvSpPr>
            <a:spLocks noGrp="1"/>
          </p:cNvSpPr>
          <p:nvPr>
            <p:ph type="subTitle" idx="1"/>
          </p:nvPr>
        </p:nvSpPr>
        <p:spPr>
          <a:xfrm>
            <a:off x="1523999" y="4905985"/>
            <a:ext cx="9144000" cy="2421572"/>
          </a:xfrm>
        </p:spPr>
        <p:txBody>
          <a:bodyPr>
            <a:normAutofit/>
          </a:bodyPr>
          <a:lstStyle/>
          <a:p>
            <a:endParaRPr lang="en-US" dirty="0"/>
          </a:p>
          <a:p>
            <a:r>
              <a:rPr lang="en-US" dirty="0"/>
              <a:t>20231112</a:t>
            </a:r>
          </a:p>
          <a:p>
            <a:r>
              <a:rPr lang="en-US" dirty="0"/>
              <a:t>THE KINGDOM OF </a:t>
            </a:r>
            <a:r>
              <a:rPr lang="en-US" i="1" dirty="0"/>
              <a:t>ME</a:t>
            </a:r>
          </a:p>
        </p:txBody>
      </p:sp>
      <p:pic>
        <p:nvPicPr>
          <p:cNvPr id="10" name="Picture 9" descr="A heart shaped post it notes&#10;&#10;Description automatically generated">
            <a:extLst>
              <a:ext uri="{FF2B5EF4-FFF2-40B4-BE49-F238E27FC236}">
                <a16:creationId xmlns:a16="http://schemas.microsoft.com/office/drawing/2014/main" id="{53C71E37-00A0-2166-9560-CBD1534C9549}"/>
              </a:ext>
            </a:extLst>
          </p:cNvPr>
          <p:cNvPicPr>
            <a:picLocks noChangeAspect="1"/>
          </p:cNvPicPr>
          <p:nvPr/>
        </p:nvPicPr>
        <p:blipFill>
          <a:blip r:embed="rId3"/>
          <a:stretch>
            <a:fillRect/>
          </a:stretch>
        </p:blipFill>
        <p:spPr>
          <a:xfrm>
            <a:off x="3487086" y="506979"/>
            <a:ext cx="5217825" cy="4831492"/>
          </a:xfrm>
          <a:prstGeom prst="rect">
            <a:avLst/>
          </a:prstGeom>
        </p:spPr>
      </p:pic>
    </p:spTree>
    <p:extLst>
      <p:ext uri="{BB962C8B-B14F-4D97-AF65-F5344CB8AC3E}">
        <p14:creationId xmlns:p14="http://schemas.microsoft.com/office/powerpoint/2010/main" val="2410614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77A49A-CA61-3B66-6023-AA7408F6ACA4}"/>
              </a:ext>
            </a:extLst>
          </p:cNvPr>
          <p:cNvSpPr>
            <a:spLocks noGrp="1"/>
          </p:cNvSpPr>
          <p:nvPr>
            <p:ph idx="1"/>
          </p:nvPr>
        </p:nvSpPr>
        <p:spPr>
          <a:xfrm>
            <a:off x="400050" y="900985"/>
            <a:ext cx="11601450" cy="5056029"/>
          </a:xfrm>
        </p:spPr>
        <p:txBody>
          <a:bodyPr>
            <a:normAutofit fontScale="92500"/>
          </a:bodyPr>
          <a:lstStyle/>
          <a:p>
            <a:pPr marL="0" lvl="0" indent="0">
              <a:buNone/>
            </a:pPr>
            <a:r>
              <a:rPr lang="en-CA"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CA" sz="1800" dirty="0">
              <a:effectLst/>
              <a:latin typeface="Times New Roman" panose="02020603050405020304" pitchFamily="18" charset="0"/>
              <a:ea typeface="Times New Roman" panose="02020603050405020304" pitchFamily="18" charset="0"/>
            </a:endParaRPr>
          </a:p>
          <a:p>
            <a:pPr marL="0" indent="0" algn="ctr">
              <a:buNone/>
            </a:pPr>
            <a:r>
              <a:rPr lang="en-CA" b="1" baseline="30000" dirty="0">
                <a:solidFill>
                  <a:srgbClr val="000000"/>
                </a:solidFill>
                <a:effectLst/>
                <a:latin typeface="Calibri" panose="020F0502020204030204" pitchFamily="34" charset="0"/>
                <a:ea typeface="Times New Roman" panose="02020603050405020304" pitchFamily="18" charset="0"/>
              </a:rPr>
              <a:t>25 </a:t>
            </a:r>
            <a:r>
              <a:rPr lang="en-CA" dirty="0">
                <a:solidFill>
                  <a:srgbClr val="000000"/>
                </a:solidFill>
                <a:effectLst/>
                <a:latin typeface="Calibri" panose="020F0502020204030204" pitchFamily="34" charset="0"/>
                <a:ea typeface="Times New Roman" panose="02020603050405020304" pitchFamily="18" charset="0"/>
              </a:rPr>
              <a:t>Anyone who loves their life will lose it, </a:t>
            </a:r>
          </a:p>
          <a:p>
            <a:pPr marL="0" indent="0" algn="ctr">
              <a:buNone/>
            </a:pPr>
            <a:r>
              <a:rPr lang="en-CA" dirty="0">
                <a:solidFill>
                  <a:srgbClr val="000000"/>
                </a:solidFill>
                <a:effectLst/>
                <a:latin typeface="Calibri" panose="020F0502020204030204" pitchFamily="34" charset="0"/>
                <a:ea typeface="Times New Roman" panose="02020603050405020304" pitchFamily="18" charset="0"/>
              </a:rPr>
              <a:t>while anyone who hates their life in this world will keep it for eternal life.   </a:t>
            </a:r>
          </a:p>
          <a:p>
            <a:pPr marL="0" indent="0" algn="ctr">
              <a:buNone/>
            </a:pPr>
            <a:r>
              <a:rPr lang="en-CA" sz="2400" dirty="0">
                <a:solidFill>
                  <a:srgbClr val="000000"/>
                </a:solidFill>
                <a:effectLst/>
                <a:latin typeface="Calibri" panose="020F0502020204030204" pitchFamily="34" charset="0"/>
                <a:ea typeface="Times New Roman" panose="02020603050405020304" pitchFamily="18" charset="0"/>
              </a:rPr>
              <a:t>John 12:25 NIV</a:t>
            </a:r>
            <a:endParaRPr lang="en-CA" sz="2400" dirty="0">
              <a:effectLst/>
              <a:latin typeface="Times New Roman" panose="02020603050405020304" pitchFamily="18" charset="0"/>
              <a:ea typeface="Times New Roman" panose="02020603050405020304" pitchFamily="18" charset="0"/>
            </a:endParaRPr>
          </a:p>
          <a:p>
            <a:pPr marL="0" indent="0" algn="ctr">
              <a:buNone/>
            </a:pPr>
            <a:r>
              <a:rPr lang="en-CA" dirty="0">
                <a:solidFill>
                  <a:srgbClr val="000000"/>
                </a:solidFill>
                <a:effectLst/>
                <a:latin typeface="Calibri" panose="020F0502020204030204" pitchFamily="34" charset="0"/>
                <a:ea typeface="Times New Roman" panose="02020603050405020304" pitchFamily="18" charset="0"/>
              </a:rPr>
              <a:t> </a:t>
            </a:r>
            <a:endParaRPr lang="en-CA" dirty="0">
              <a:effectLst/>
              <a:latin typeface="Times New Roman" panose="02020603050405020304" pitchFamily="18" charset="0"/>
              <a:ea typeface="Times New Roman" panose="02020603050405020304" pitchFamily="18" charset="0"/>
            </a:endParaRPr>
          </a:p>
          <a:p>
            <a:pPr marL="342900" lvl="0" indent="-342900" algn="ctr">
              <a:buFont typeface="Calibri" panose="020F0502020204030204" pitchFamily="34" charset="0"/>
              <a:buChar char="-"/>
            </a:pPr>
            <a:r>
              <a:rPr lang="en-C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Jesus said, “Anyone who loves their life will lose it …”.   </a:t>
            </a:r>
            <a:endParaRPr lang="en-CA"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lvl="0" indent="0" algn="ctr">
              <a:buNone/>
            </a:pPr>
            <a:r>
              <a:rPr lang="en-CA"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does He mean by this?</a:t>
            </a:r>
          </a:p>
          <a:p>
            <a:pPr marL="0" lvl="0" indent="0" algn="ctr">
              <a:buNone/>
            </a:pPr>
            <a:endParaRPr lang="en-CA"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ctr">
              <a:buNone/>
            </a:pPr>
            <a:r>
              <a:rPr lang="en-C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Jesus went on to say, “… anyone who hates their life in this world will keep it …”   </a:t>
            </a:r>
          </a:p>
          <a:p>
            <a:pPr marL="0" indent="0" algn="ctr">
              <a:buNone/>
            </a:pPr>
            <a:r>
              <a:rPr lang="en-CA"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does it mean to “hate” our life?</a:t>
            </a:r>
            <a:endParaRPr lang="en-CA"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093193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A1BD71-049A-E004-DFCF-CF3C6C620214}"/>
              </a:ext>
            </a:extLst>
          </p:cNvPr>
          <p:cNvSpPr>
            <a:spLocks noGrp="1"/>
          </p:cNvSpPr>
          <p:nvPr>
            <p:ph idx="1"/>
          </p:nvPr>
        </p:nvSpPr>
        <p:spPr>
          <a:xfrm>
            <a:off x="838200" y="1356995"/>
            <a:ext cx="10515600" cy="4351338"/>
          </a:xfrm>
        </p:spPr>
        <p:txBody>
          <a:bodyPr/>
          <a:lstStyle/>
          <a:p>
            <a:pPr marL="0" indent="0" algn="ctr">
              <a:buNone/>
            </a:pPr>
            <a:r>
              <a:rPr lang="en-CA" u="sng" dirty="0">
                <a:solidFill>
                  <a:srgbClr val="000000"/>
                </a:solidFill>
                <a:effectLst/>
                <a:latin typeface="Calibri" panose="020F0502020204030204" pitchFamily="34" charset="0"/>
                <a:ea typeface="Times New Roman" panose="02020603050405020304" pitchFamily="18" charset="0"/>
              </a:rPr>
              <a:t>Technology and the Kingdom of ME.</a:t>
            </a:r>
            <a:endParaRPr lang="en-CA" dirty="0">
              <a:effectLst/>
              <a:latin typeface="Times New Roman" panose="02020603050405020304" pitchFamily="18" charset="0"/>
              <a:ea typeface="Times New Roman" panose="02020603050405020304" pitchFamily="18" charset="0"/>
            </a:endParaRPr>
          </a:p>
          <a:p>
            <a:pPr marL="0" indent="0" algn="ctr">
              <a:buNone/>
            </a:pPr>
            <a:r>
              <a:rPr lang="en-CA" dirty="0">
                <a:solidFill>
                  <a:srgbClr val="000000"/>
                </a:solidFill>
                <a:effectLst/>
                <a:latin typeface="Calibri" panose="020F0502020204030204" pitchFamily="34" charset="0"/>
                <a:ea typeface="Times New Roman" panose="02020603050405020304" pitchFamily="18" charset="0"/>
              </a:rPr>
              <a:t> </a:t>
            </a:r>
            <a:endParaRPr lang="en-CA" dirty="0">
              <a:effectLst/>
              <a:latin typeface="Times New Roman" panose="02020603050405020304" pitchFamily="18" charset="0"/>
              <a:ea typeface="Times New Roman" panose="02020603050405020304" pitchFamily="18" charset="0"/>
            </a:endParaRPr>
          </a:p>
          <a:p>
            <a:pPr marL="0" indent="0" algn="ctr">
              <a:buNone/>
            </a:pPr>
            <a:r>
              <a:rPr lang="en-CA" dirty="0">
                <a:solidFill>
                  <a:srgbClr val="000000"/>
                </a:solidFill>
                <a:effectLst/>
                <a:latin typeface="Calibri" panose="020F0502020204030204" pitchFamily="34" charset="0"/>
                <a:ea typeface="Times New Roman" panose="02020603050405020304" pitchFamily="18" charset="0"/>
              </a:rPr>
              <a:t>On Sunday, we considered the potential of digital technology, particularly our phones, social media and the internet, to orient us toward the Kingdom of ME.    </a:t>
            </a:r>
            <a:endParaRPr lang="en-CA" dirty="0">
              <a:effectLst/>
              <a:latin typeface="Times New Roman" panose="02020603050405020304" pitchFamily="18" charset="0"/>
              <a:ea typeface="Times New Roman" panose="02020603050405020304" pitchFamily="18" charset="0"/>
            </a:endParaRPr>
          </a:p>
          <a:p>
            <a:pPr marL="0" indent="0" algn="ctr">
              <a:buNone/>
            </a:pPr>
            <a:r>
              <a:rPr lang="en-CA" dirty="0">
                <a:solidFill>
                  <a:srgbClr val="000000"/>
                </a:solidFill>
                <a:effectLst/>
                <a:latin typeface="Calibri" panose="020F0502020204030204" pitchFamily="34" charset="0"/>
                <a:ea typeface="Times New Roman" panose="02020603050405020304" pitchFamily="18" charset="0"/>
              </a:rPr>
              <a:t> </a:t>
            </a:r>
            <a:endParaRPr lang="en-CA" dirty="0">
              <a:effectLst/>
              <a:latin typeface="Times New Roman" panose="02020603050405020304" pitchFamily="18" charset="0"/>
              <a:ea typeface="Times New Roman" panose="02020603050405020304" pitchFamily="18" charset="0"/>
            </a:endParaRPr>
          </a:p>
          <a:p>
            <a:pPr marL="0" indent="0" algn="ctr">
              <a:buNone/>
            </a:pPr>
            <a:r>
              <a:rPr lang="en-CA" dirty="0">
                <a:solidFill>
                  <a:srgbClr val="000000"/>
                </a:solidFill>
                <a:effectLst/>
                <a:latin typeface="Calibri" panose="020F0502020204030204" pitchFamily="34" charset="0"/>
                <a:ea typeface="Times New Roman" panose="02020603050405020304" pitchFamily="18" charset="0"/>
              </a:rPr>
              <a:t>In his article, “You Become </a:t>
            </a:r>
            <a:r>
              <a:rPr lang="en-CA" i="1" dirty="0">
                <a:solidFill>
                  <a:srgbClr val="000000"/>
                </a:solidFill>
                <a:effectLst/>
                <a:latin typeface="Calibri" panose="020F0502020204030204" pitchFamily="34" charset="0"/>
                <a:ea typeface="Times New Roman" panose="02020603050405020304" pitchFamily="18" charset="0"/>
              </a:rPr>
              <a:t>Like</a:t>
            </a:r>
            <a:r>
              <a:rPr lang="en-CA" dirty="0">
                <a:solidFill>
                  <a:srgbClr val="000000"/>
                </a:solidFill>
                <a:effectLst/>
                <a:latin typeface="Calibri" panose="020F0502020204030204" pitchFamily="34" charset="0"/>
                <a:ea typeface="Times New Roman" panose="02020603050405020304" pitchFamily="18" charset="0"/>
              </a:rPr>
              <a:t> What You ‘</a:t>
            </a:r>
            <a:r>
              <a:rPr lang="en-CA" i="1" dirty="0">
                <a:solidFill>
                  <a:srgbClr val="000000"/>
                </a:solidFill>
                <a:effectLst/>
                <a:latin typeface="Calibri" panose="020F0502020204030204" pitchFamily="34" charset="0"/>
                <a:ea typeface="Times New Roman" panose="02020603050405020304" pitchFamily="18" charset="0"/>
              </a:rPr>
              <a:t>Like</a:t>
            </a:r>
            <a:r>
              <a:rPr lang="en-CA" dirty="0">
                <a:solidFill>
                  <a:srgbClr val="000000"/>
                </a:solidFill>
                <a:effectLst/>
                <a:latin typeface="Calibri" panose="020F0502020204030204" pitchFamily="34" charset="0"/>
                <a:ea typeface="Times New Roman" panose="02020603050405020304" pitchFamily="18" charset="0"/>
              </a:rPr>
              <a:t>”</a:t>
            </a:r>
            <a:r>
              <a:rPr lang="en-CA" i="1" dirty="0">
                <a:solidFill>
                  <a:srgbClr val="000000"/>
                </a:solidFill>
                <a:effectLst/>
                <a:latin typeface="Calibri" panose="020F0502020204030204" pitchFamily="34" charset="0"/>
                <a:ea typeface="Times New Roman" panose="02020603050405020304" pitchFamily="18" charset="0"/>
              </a:rPr>
              <a:t> </a:t>
            </a:r>
            <a:r>
              <a:rPr lang="en-CA" dirty="0">
                <a:solidFill>
                  <a:srgbClr val="000000"/>
                </a:solidFill>
                <a:effectLst/>
                <a:latin typeface="Calibri" panose="020F0502020204030204" pitchFamily="34" charset="0"/>
                <a:ea typeface="Times New Roman" panose="02020603050405020304" pitchFamily="18" charset="0"/>
              </a:rPr>
              <a:t>– Tony Reinke shares how digital technology has a powerful shaping influence in our lives.     We can become, he says, like the Greek folklore character, Narcissus.   </a:t>
            </a:r>
            <a:endParaRPr lang="en-CA"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187378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43803E-34F7-45C5-A4DC-DF6873D23CC2}"/>
              </a:ext>
            </a:extLst>
          </p:cNvPr>
          <p:cNvSpPr>
            <a:spLocks noGrp="1"/>
          </p:cNvSpPr>
          <p:nvPr>
            <p:ph idx="1"/>
          </p:nvPr>
        </p:nvSpPr>
        <p:spPr>
          <a:xfrm>
            <a:off x="285750" y="685800"/>
            <a:ext cx="11068050" cy="5737860"/>
          </a:xfrm>
        </p:spPr>
        <p:txBody>
          <a:bodyPr>
            <a:normAutofit lnSpcReduction="10000"/>
          </a:bodyPr>
          <a:lstStyle/>
          <a:p>
            <a:pPr marL="0" indent="0" algn="ctr">
              <a:buNone/>
            </a:pPr>
            <a:r>
              <a:rPr lang="en-CA" spc="25" dirty="0">
                <a:solidFill>
                  <a:srgbClr val="514D47"/>
                </a:solidFill>
                <a:effectLst/>
                <a:latin typeface="Calibri" panose="020F0502020204030204" pitchFamily="34" charset="0"/>
                <a:ea typeface="Times New Roman" panose="02020603050405020304" pitchFamily="18" charset="0"/>
              </a:rPr>
              <a:t>It’s awkward to say it this way, </a:t>
            </a:r>
          </a:p>
          <a:p>
            <a:pPr marL="0" indent="0" algn="ctr">
              <a:buNone/>
            </a:pPr>
            <a:r>
              <a:rPr lang="en-CA" spc="25" dirty="0">
                <a:solidFill>
                  <a:srgbClr val="514D47"/>
                </a:solidFill>
                <a:effectLst/>
                <a:latin typeface="Calibri" panose="020F0502020204030204" pitchFamily="34" charset="0"/>
                <a:ea typeface="Times New Roman" panose="02020603050405020304" pitchFamily="18" charset="0"/>
              </a:rPr>
              <a:t>but like Narcissus staring down into the water, enchanted with himself, </a:t>
            </a:r>
          </a:p>
          <a:p>
            <a:pPr marL="0" indent="0" algn="ctr">
              <a:buNone/>
            </a:pPr>
            <a:r>
              <a:rPr lang="en-CA" spc="25" dirty="0">
                <a:solidFill>
                  <a:srgbClr val="514D47"/>
                </a:solidFill>
                <a:effectLst/>
                <a:latin typeface="Calibri" panose="020F0502020204030204" pitchFamily="34" charset="0"/>
                <a:ea typeface="Times New Roman" panose="02020603050405020304" pitchFamily="18" charset="0"/>
              </a:rPr>
              <a:t>we bend over our phones</a:t>
            </a:r>
          </a:p>
          <a:p>
            <a:pPr marL="0" indent="0" algn="ctr">
              <a:buNone/>
            </a:pPr>
            <a:r>
              <a:rPr lang="en-CA" spc="25" dirty="0">
                <a:solidFill>
                  <a:srgbClr val="514D47"/>
                </a:solidFill>
                <a:effectLst/>
                <a:latin typeface="Calibri" panose="020F0502020204030204" pitchFamily="34" charset="0"/>
                <a:ea typeface="Times New Roman" panose="02020603050405020304" pitchFamily="18" charset="0"/>
              </a:rPr>
              <a:t>—and what most quickly captures our attention is our own reflection: </a:t>
            </a:r>
          </a:p>
          <a:p>
            <a:pPr marL="0" indent="0" algn="ctr">
              <a:buNone/>
            </a:pPr>
            <a:r>
              <a:rPr lang="en-CA" spc="25" dirty="0">
                <a:solidFill>
                  <a:srgbClr val="514D47"/>
                </a:solidFill>
                <a:effectLst/>
                <a:latin typeface="Calibri" panose="020F0502020204030204" pitchFamily="34" charset="0"/>
                <a:ea typeface="Times New Roman" panose="02020603050405020304" pitchFamily="18" charset="0"/>
              </a:rPr>
              <a:t>our replicated images, our tabulations of approval, </a:t>
            </a:r>
          </a:p>
          <a:p>
            <a:pPr marL="0" indent="0" algn="ctr">
              <a:buNone/>
            </a:pPr>
            <a:r>
              <a:rPr lang="en-CA" spc="25" dirty="0">
                <a:solidFill>
                  <a:srgbClr val="514D47"/>
                </a:solidFill>
                <a:effectLst/>
                <a:latin typeface="Calibri" panose="020F0502020204030204" pitchFamily="34" charset="0"/>
                <a:ea typeface="Times New Roman" panose="02020603050405020304" pitchFamily="18" charset="0"/>
              </a:rPr>
              <a:t>and our accumulated “likes.” </a:t>
            </a:r>
          </a:p>
          <a:p>
            <a:pPr marL="0" indent="0" algn="ctr">
              <a:buNone/>
            </a:pPr>
            <a:r>
              <a:rPr lang="en-CA" b="1" spc="25" dirty="0">
                <a:solidFill>
                  <a:srgbClr val="514D47"/>
                </a:solidFill>
                <a:effectLst/>
                <a:latin typeface="Calibri" panose="020F0502020204030204" pitchFamily="34" charset="0"/>
                <a:ea typeface="Times New Roman" panose="02020603050405020304" pitchFamily="18" charset="0"/>
              </a:rPr>
              <a:t>Social media has become the new PR firm of the brand Self</a:t>
            </a:r>
            <a:r>
              <a:rPr lang="en-CA" spc="25" dirty="0">
                <a:solidFill>
                  <a:srgbClr val="514D47"/>
                </a:solidFill>
                <a:effectLst/>
                <a:latin typeface="Calibri" panose="020F0502020204030204" pitchFamily="34" charset="0"/>
                <a:ea typeface="Times New Roman" panose="02020603050405020304" pitchFamily="18" charset="0"/>
              </a:rPr>
              <a:t>, </a:t>
            </a:r>
          </a:p>
          <a:p>
            <a:pPr marL="0" indent="0" algn="ctr">
              <a:buNone/>
            </a:pPr>
            <a:r>
              <a:rPr lang="en-CA" spc="25" dirty="0">
                <a:solidFill>
                  <a:srgbClr val="514D47"/>
                </a:solidFill>
                <a:effectLst/>
                <a:latin typeface="Calibri" panose="020F0502020204030204" pitchFamily="34" charset="0"/>
                <a:ea typeface="Times New Roman" panose="02020603050405020304" pitchFamily="18" charset="0"/>
              </a:rPr>
              <a:t>and we check our feeds compulsively and find it nearly impossible </a:t>
            </a:r>
          </a:p>
          <a:p>
            <a:pPr marL="0" indent="0" algn="ctr">
              <a:buNone/>
            </a:pPr>
            <a:r>
              <a:rPr lang="en-CA" spc="25" dirty="0">
                <a:solidFill>
                  <a:srgbClr val="514D47"/>
                </a:solidFill>
                <a:effectLst/>
                <a:latin typeface="Calibri" panose="020F0502020204030204" pitchFamily="34" charset="0"/>
                <a:ea typeface="Times New Roman" panose="02020603050405020304" pitchFamily="18" charset="0"/>
              </a:rPr>
              <a:t>to turn away from looking at—and loving—our “second self.”</a:t>
            </a:r>
            <a:r>
              <a:rPr lang="en-CA" spc="25" baseline="30000" dirty="0">
                <a:solidFill>
                  <a:srgbClr val="514D47"/>
                </a:solidFill>
                <a:effectLst/>
                <a:latin typeface="Calibri" panose="020F0502020204030204" pitchFamily="34" charset="0"/>
                <a:ea typeface="Times New Roman" panose="02020603050405020304" pitchFamily="18" charset="0"/>
              </a:rPr>
              <a:t>1</a:t>
            </a:r>
          </a:p>
          <a:p>
            <a:pPr marL="0" indent="0" algn="ctr">
              <a:buNone/>
            </a:pPr>
            <a:r>
              <a:rPr lang="en-CA" spc="25" dirty="0">
                <a:solidFill>
                  <a:srgbClr val="514D47"/>
                </a:solidFill>
                <a:effectLst/>
                <a:latin typeface="Calibri" panose="020F0502020204030204" pitchFamily="34" charset="0"/>
                <a:ea typeface="Times New Roman" panose="02020603050405020304" pitchFamily="18" charset="0"/>
              </a:rPr>
              <a:t>So when we talk about “smartphone addiction,” </a:t>
            </a:r>
          </a:p>
          <a:p>
            <a:pPr marL="0" indent="0" algn="ctr">
              <a:buNone/>
            </a:pPr>
            <a:r>
              <a:rPr lang="en-CA" spc="25" dirty="0">
                <a:solidFill>
                  <a:srgbClr val="514D47"/>
                </a:solidFill>
                <a:effectLst/>
                <a:latin typeface="Calibri" panose="020F0502020204030204" pitchFamily="34" charset="0"/>
                <a:ea typeface="Times New Roman" panose="02020603050405020304" pitchFamily="18" charset="0"/>
              </a:rPr>
              <a:t>often what we are talking about is the addiction of looking at ourselves</a:t>
            </a:r>
            <a:r>
              <a:rPr lang="en-CA" spc="25" dirty="0">
                <a:solidFill>
                  <a:srgbClr val="514D47"/>
                </a:solidFill>
                <a:effectLst/>
                <a:latin typeface="Times New Roman" panose="02020603050405020304" pitchFamily="18" charset="0"/>
                <a:ea typeface="Times New Roman" panose="02020603050405020304" pitchFamily="18" charset="0"/>
                <a:cs typeface="Calibri" panose="020F0502020204030204" pitchFamily="34" charset="0"/>
              </a:rPr>
              <a:t>.  </a:t>
            </a:r>
          </a:p>
          <a:p>
            <a:pPr marL="0" indent="0" algn="ctr">
              <a:buNone/>
            </a:pPr>
            <a:r>
              <a:rPr lang="en-CA" sz="2400" spc="25" dirty="0">
                <a:solidFill>
                  <a:srgbClr val="514D47"/>
                </a:solidFill>
                <a:effectLst/>
                <a:latin typeface="Calibri" panose="020F0502020204030204" pitchFamily="34" charset="0"/>
                <a:ea typeface="Times New Roman" panose="02020603050405020304" pitchFamily="18" charset="0"/>
              </a:rPr>
              <a:t>Tony Reinke – You Become Like What You “</a:t>
            </a:r>
            <a:r>
              <a:rPr lang="en-CA" sz="2400" i="1" spc="25" dirty="0">
                <a:solidFill>
                  <a:srgbClr val="514D47"/>
                </a:solidFill>
                <a:effectLst/>
                <a:latin typeface="Calibri" panose="020F0502020204030204" pitchFamily="34" charset="0"/>
                <a:ea typeface="Times New Roman" panose="02020603050405020304" pitchFamily="18" charset="0"/>
              </a:rPr>
              <a:t>Like”</a:t>
            </a:r>
            <a:endParaRPr lang="en-CA" sz="24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939779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A94FA3-4033-8F1F-11B3-7996FF77E0C5}"/>
              </a:ext>
            </a:extLst>
          </p:cNvPr>
          <p:cNvSpPr>
            <a:spLocks noGrp="1"/>
          </p:cNvSpPr>
          <p:nvPr>
            <p:ph idx="1"/>
          </p:nvPr>
        </p:nvSpPr>
        <p:spPr/>
        <p:txBody>
          <a:bodyPr/>
          <a:lstStyle/>
          <a:p>
            <a:pPr marL="0" indent="0" algn="ctr">
              <a:buNone/>
            </a:pPr>
            <a:endParaRPr lang="en-C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lgn="ctr">
              <a:buNone/>
            </a:pPr>
            <a:r>
              <a:rPr lang="en-C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“Social media has become the new PR firm of the brand Self.”    </a:t>
            </a:r>
          </a:p>
          <a:p>
            <a:pPr marL="0" indent="0" algn="ctr">
              <a:buNone/>
            </a:pPr>
            <a:r>
              <a:rPr lang="en-CA"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What do you think about Tony Reinke’s observation?    </a:t>
            </a:r>
          </a:p>
          <a:p>
            <a:pPr marL="0" indent="0" algn="ctr">
              <a:buNone/>
            </a:pPr>
            <a:r>
              <a:rPr lang="en-CA"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How have you seen this in your own life or the lives of your family?</a:t>
            </a:r>
            <a:endParaRPr lang="en-CA"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145560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22E732-1AD2-F898-6FEE-EA45B4486CD7}"/>
              </a:ext>
            </a:extLst>
          </p:cNvPr>
          <p:cNvSpPr>
            <a:spLocks noGrp="1"/>
          </p:cNvSpPr>
          <p:nvPr>
            <p:ph idx="1"/>
          </p:nvPr>
        </p:nvSpPr>
        <p:spPr/>
        <p:txBody>
          <a:bodyPr/>
          <a:lstStyle/>
          <a:p>
            <a:pPr marL="0" indent="0" algn="ctr">
              <a:buNone/>
            </a:pPr>
            <a:endParaRPr lang="en-CA" dirty="0">
              <a:solidFill>
                <a:srgbClr val="000000"/>
              </a:solidFill>
              <a:effectLst/>
              <a:latin typeface="Calibri" panose="020F0502020204030204" pitchFamily="34" charset="0"/>
              <a:ea typeface="Times New Roman" panose="02020603050405020304" pitchFamily="18" charset="0"/>
            </a:endParaRPr>
          </a:p>
          <a:p>
            <a:pPr marL="0" indent="0" algn="ctr">
              <a:buNone/>
            </a:pPr>
            <a:r>
              <a:rPr lang="en-CA" dirty="0">
                <a:solidFill>
                  <a:srgbClr val="000000"/>
                </a:solidFill>
                <a:effectLst/>
                <a:latin typeface="Calibri" panose="020F0502020204030204" pitchFamily="34" charset="0"/>
                <a:ea typeface="Times New Roman" panose="02020603050405020304" pitchFamily="18" charset="0"/>
              </a:rPr>
              <a:t>“When we look deeply into digital technology, </a:t>
            </a:r>
          </a:p>
          <a:p>
            <a:pPr marL="0" indent="0" algn="ctr">
              <a:buNone/>
            </a:pPr>
            <a:r>
              <a:rPr lang="en-CA" dirty="0">
                <a:solidFill>
                  <a:srgbClr val="000000"/>
                </a:solidFill>
                <a:effectLst/>
                <a:latin typeface="Calibri" panose="020F0502020204030204" pitchFamily="34" charset="0"/>
                <a:ea typeface="Times New Roman" panose="02020603050405020304" pitchFamily="18" charset="0"/>
              </a:rPr>
              <a:t>we see habits, beliefs, and desires that are constantly forming us.   </a:t>
            </a:r>
          </a:p>
          <a:p>
            <a:pPr marL="0" indent="0" algn="ctr">
              <a:buNone/>
            </a:pPr>
            <a:r>
              <a:rPr lang="en-CA" dirty="0">
                <a:solidFill>
                  <a:srgbClr val="000000"/>
                </a:solidFill>
                <a:effectLst/>
                <a:latin typeface="Calibri" panose="020F0502020204030204" pitchFamily="34" charset="0"/>
                <a:ea typeface="Times New Roman" panose="02020603050405020304" pitchFamily="18" charset="0"/>
              </a:rPr>
              <a:t>These habits, beliefs, and desires constitute digital liturgies </a:t>
            </a:r>
          </a:p>
          <a:p>
            <a:pPr marL="0" indent="0" algn="ctr">
              <a:buNone/>
            </a:pPr>
            <a:r>
              <a:rPr lang="en-CA" dirty="0">
                <a:solidFill>
                  <a:srgbClr val="000000"/>
                </a:solidFill>
                <a:effectLst/>
                <a:latin typeface="Calibri" panose="020F0502020204030204" pitchFamily="34" charset="0"/>
                <a:ea typeface="Times New Roman" panose="02020603050405020304" pitchFamily="18" charset="0"/>
              </a:rPr>
              <a:t>– ways of living that are centered on the good life.”   </a:t>
            </a:r>
          </a:p>
          <a:p>
            <a:pPr marL="0" indent="0" algn="ctr">
              <a:buNone/>
            </a:pPr>
            <a:r>
              <a:rPr lang="en-CA" dirty="0">
                <a:solidFill>
                  <a:srgbClr val="000000"/>
                </a:solidFill>
                <a:effectLst/>
                <a:latin typeface="Calibri" panose="020F0502020204030204" pitchFamily="34" charset="0"/>
                <a:ea typeface="Times New Roman" panose="02020603050405020304" pitchFamily="18" charset="0"/>
              </a:rPr>
              <a:t>Samuel D. James </a:t>
            </a:r>
            <a:r>
              <a:rPr lang="en-CA" u="sng" dirty="0">
                <a:solidFill>
                  <a:srgbClr val="000000"/>
                </a:solidFill>
                <a:effectLst/>
                <a:latin typeface="Calibri" panose="020F0502020204030204" pitchFamily="34" charset="0"/>
                <a:ea typeface="Times New Roman" panose="02020603050405020304" pitchFamily="18" charset="0"/>
              </a:rPr>
              <a:t>Digital Liturgies</a:t>
            </a:r>
            <a:endParaRPr lang="en-CA"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706456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35C594-983C-3E24-7AC1-1A09530A1B56}"/>
              </a:ext>
            </a:extLst>
          </p:cNvPr>
          <p:cNvSpPr>
            <a:spLocks noGrp="1"/>
          </p:cNvSpPr>
          <p:nvPr>
            <p:ph idx="1"/>
          </p:nvPr>
        </p:nvSpPr>
        <p:spPr>
          <a:xfrm>
            <a:off x="838200" y="1437005"/>
            <a:ext cx="10515600" cy="4351338"/>
          </a:xfrm>
        </p:spPr>
        <p:txBody>
          <a:bodyPr/>
          <a:lstStyle/>
          <a:p>
            <a:pPr marL="0" indent="0" algn="ctr">
              <a:buNone/>
            </a:pPr>
            <a:endParaRPr lang="en-CA"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lgn="ctr">
              <a:buNone/>
            </a:pPr>
            <a:endParaRPr lang="en-CA"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indent="0" algn="ctr">
              <a:buNone/>
            </a:pPr>
            <a:r>
              <a:rPr lang="en-CA"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What digital habits do you think are helpful </a:t>
            </a:r>
          </a:p>
          <a:p>
            <a:pPr marL="0" indent="0" algn="ctr">
              <a:buNone/>
            </a:pPr>
            <a:r>
              <a:rPr lang="en-CA"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your quest to love God and people?   </a:t>
            </a:r>
          </a:p>
          <a:p>
            <a:pPr marL="0" indent="0" algn="ctr">
              <a:buNone/>
            </a:pPr>
            <a:r>
              <a:rPr lang="en-CA"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What digital habits may be harming this quest?</a:t>
            </a:r>
            <a:endParaRPr lang="en-CA"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922017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620674-F318-F434-8C10-AC9D27E4180C}"/>
              </a:ext>
            </a:extLst>
          </p:cNvPr>
          <p:cNvSpPr>
            <a:spLocks noGrp="1"/>
          </p:cNvSpPr>
          <p:nvPr>
            <p:ph idx="1"/>
          </p:nvPr>
        </p:nvSpPr>
        <p:spPr>
          <a:xfrm>
            <a:off x="400050" y="1040130"/>
            <a:ext cx="10953750" cy="5136833"/>
          </a:xfrm>
        </p:spPr>
        <p:txBody>
          <a:bodyPr>
            <a:normAutofit/>
          </a:bodyPr>
          <a:lstStyle/>
          <a:p>
            <a:pPr marL="0" indent="0" algn="ctr">
              <a:buNone/>
            </a:pPr>
            <a:r>
              <a:rPr lang="en-CA" u="sng" dirty="0">
                <a:solidFill>
                  <a:srgbClr val="000000"/>
                </a:solidFill>
                <a:effectLst/>
                <a:latin typeface="Calibri" panose="020F0502020204030204" pitchFamily="34" charset="0"/>
                <a:ea typeface="Times New Roman" panose="02020603050405020304" pitchFamily="18" charset="0"/>
              </a:rPr>
              <a:t>The Kingdom of WE:</a:t>
            </a:r>
            <a:endParaRPr lang="en-CA" dirty="0">
              <a:effectLst/>
              <a:latin typeface="Times New Roman" panose="02020603050405020304" pitchFamily="18" charset="0"/>
              <a:ea typeface="Times New Roman" panose="02020603050405020304" pitchFamily="18" charset="0"/>
            </a:endParaRPr>
          </a:p>
          <a:p>
            <a:pPr marL="0" indent="0" algn="ctr">
              <a:buNone/>
            </a:pPr>
            <a:r>
              <a:rPr lang="en-CA" dirty="0">
                <a:solidFill>
                  <a:srgbClr val="000000"/>
                </a:solidFill>
                <a:effectLst/>
                <a:latin typeface="Calibri" panose="020F0502020204030204" pitchFamily="34" charset="0"/>
                <a:ea typeface="Times New Roman" panose="02020603050405020304" pitchFamily="18" charset="0"/>
              </a:rPr>
              <a:t>The kingdom of WE is The Kingdom of God that Jesus taught about.     </a:t>
            </a:r>
          </a:p>
          <a:p>
            <a:pPr marL="0" indent="0" algn="ctr">
              <a:buNone/>
            </a:pPr>
            <a:r>
              <a:rPr lang="en-CA" dirty="0">
                <a:solidFill>
                  <a:srgbClr val="000000"/>
                </a:solidFill>
                <a:effectLst/>
                <a:latin typeface="Calibri" panose="020F0502020204030204" pitchFamily="34" charset="0"/>
                <a:ea typeface="Times New Roman" panose="02020603050405020304" pitchFamily="18" charset="0"/>
              </a:rPr>
              <a:t>This kingdom is based on a rich and thriving relationship </a:t>
            </a:r>
          </a:p>
          <a:p>
            <a:pPr marL="0" indent="0" algn="ctr">
              <a:buNone/>
            </a:pPr>
            <a:r>
              <a:rPr lang="en-CA" dirty="0">
                <a:solidFill>
                  <a:srgbClr val="000000"/>
                </a:solidFill>
                <a:effectLst/>
                <a:latin typeface="Calibri" panose="020F0502020204030204" pitchFamily="34" charset="0"/>
                <a:ea typeface="Times New Roman" panose="02020603050405020304" pitchFamily="18" charset="0"/>
              </a:rPr>
              <a:t>with God and with others.    </a:t>
            </a:r>
          </a:p>
          <a:p>
            <a:pPr marL="0" indent="0" algn="ctr">
              <a:buNone/>
            </a:pPr>
            <a:r>
              <a:rPr lang="en-CA" dirty="0">
                <a:solidFill>
                  <a:srgbClr val="000000"/>
                </a:solidFill>
                <a:effectLst/>
                <a:latin typeface="Calibri" panose="020F0502020204030204" pitchFamily="34" charset="0"/>
                <a:ea typeface="Times New Roman" panose="02020603050405020304" pitchFamily="18" charset="0"/>
              </a:rPr>
              <a:t>Frederick Dale Bruner, in his commentary on the Gospel of John, </a:t>
            </a:r>
          </a:p>
          <a:p>
            <a:pPr marL="0" indent="0" algn="ctr">
              <a:buNone/>
            </a:pPr>
            <a:r>
              <a:rPr lang="en-CA" dirty="0">
                <a:solidFill>
                  <a:srgbClr val="000000"/>
                </a:solidFill>
                <a:effectLst/>
                <a:latin typeface="Calibri" panose="020F0502020204030204" pitchFamily="34" charset="0"/>
                <a:ea typeface="Times New Roman" panose="02020603050405020304" pitchFamily="18" charset="0"/>
              </a:rPr>
              <a:t>gives some wonderful insights from Jesus’ teaching in John 15 </a:t>
            </a:r>
          </a:p>
          <a:p>
            <a:pPr marL="0" indent="0" algn="ctr">
              <a:buNone/>
            </a:pPr>
            <a:r>
              <a:rPr lang="en-CA" dirty="0">
                <a:solidFill>
                  <a:srgbClr val="000000"/>
                </a:solidFill>
                <a:effectLst/>
                <a:latin typeface="Calibri" panose="020F0502020204030204" pitchFamily="34" charset="0"/>
                <a:ea typeface="Times New Roman" panose="02020603050405020304" pitchFamily="18" charset="0"/>
              </a:rPr>
              <a:t>about how we can live of citizens of God’s kingdom, </a:t>
            </a:r>
          </a:p>
          <a:p>
            <a:pPr marL="0" indent="0" algn="ctr">
              <a:buNone/>
            </a:pPr>
            <a:r>
              <a:rPr lang="en-CA" dirty="0">
                <a:solidFill>
                  <a:srgbClr val="000000"/>
                </a:solidFill>
                <a:effectLst/>
                <a:latin typeface="Calibri" panose="020F0502020204030204" pitchFamily="34" charset="0"/>
                <a:ea typeface="Times New Roman" panose="02020603050405020304" pitchFamily="18" charset="0"/>
              </a:rPr>
              <a:t>the Kingdom of WE.    </a:t>
            </a:r>
          </a:p>
          <a:p>
            <a:pPr marL="0" indent="0" algn="ctr">
              <a:buNone/>
            </a:pPr>
            <a:r>
              <a:rPr lang="en-CA" dirty="0">
                <a:solidFill>
                  <a:srgbClr val="000000"/>
                </a:solidFill>
                <a:effectLst/>
                <a:latin typeface="Calibri" panose="020F0502020204030204" pitchFamily="34" charset="0"/>
                <a:ea typeface="Times New Roman" panose="02020603050405020304" pitchFamily="18" charset="0"/>
              </a:rPr>
              <a:t>Note, particularly, the invitation Jesus gives to make our Home with him </a:t>
            </a:r>
          </a:p>
          <a:p>
            <a:pPr marL="0" indent="0" algn="ctr">
              <a:buNone/>
            </a:pPr>
            <a:r>
              <a:rPr lang="en-CA" dirty="0">
                <a:solidFill>
                  <a:srgbClr val="000000"/>
                </a:solidFill>
                <a:effectLst/>
                <a:latin typeface="Calibri" panose="020F0502020204030204" pitchFamily="34" charset="0"/>
                <a:ea typeface="Times New Roman" panose="02020603050405020304" pitchFamily="18" charset="0"/>
              </a:rPr>
              <a:t>and the fruit bearing that will result.</a:t>
            </a:r>
            <a:endParaRPr lang="en-CA"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308221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2854A9-8081-D58A-8020-FDE18C35DB15}"/>
              </a:ext>
            </a:extLst>
          </p:cNvPr>
          <p:cNvSpPr>
            <a:spLocks noGrp="1"/>
          </p:cNvSpPr>
          <p:nvPr>
            <p:ph idx="1"/>
          </p:nvPr>
        </p:nvSpPr>
        <p:spPr>
          <a:xfrm>
            <a:off x="262890" y="1005840"/>
            <a:ext cx="11384280" cy="5136833"/>
          </a:xfrm>
        </p:spPr>
        <p:txBody>
          <a:bodyPr>
            <a:normAutofit/>
          </a:bodyPr>
          <a:lstStyle/>
          <a:p>
            <a:pPr marL="0" lvl="0" indent="0" algn="ctr">
              <a:buNone/>
            </a:pPr>
            <a:r>
              <a:rPr lang="en-CA"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READ: John 15:1-7  </a:t>
            </a:r>
          </a:p>
          <a:p>
            <a:pPr marL="0" lvl="0" indent="0" algn="ctr">
              <a:buNone/>
            </a:pPr>
            <a:r>
              <a:rPr lang="en-CA"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CA"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Jesus Invites His Disciples to Make Their Home With Him.</a:t>
            </a:r>
            <a:endParaRPr lang="en-CA"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en-CA" dirty="0">
                <a:solidFill>
                  <a:srgbClr val="000000"/>
                </a:solidFill>
                <a:effectLst/>
                <a:latin typeface="Calibri" panose="020F0502020204030204" pitchFamily="34" charset="0"/>
                <a:ea typeface="Times New Roman" panose="02020603050405020304" pitchFamily="18" charset="0"/>
              </a:rPr>
              <a:t> </a:t>
            </a:r>
            <a:endParaRPr lang="en-CA" dirty="0">
              <a:effectLst/>
              <a:latin typeface="Times New Roman" panose="02020603050405020304" pitchFamily="18" charset="0"/>
              <a:ea typeface="Times New Roman" panose="02020603050405020304" pitchFamily="18" charset="0"/>
            </a:endParaRPr>
          </a:p>
          <a:p>
            <a:pPr marL="0" indent="0" algn="ctr">
              <a:buNone/>
            </a:pPr>
            <a:r>
              <a:rPr lang="en-CA" dirty="0">
                <a:solidFill>
                  <a:srgbClr val="000000"/>
                </a:solidFill>
                <a:effectLst/>
                <a:ea typeface="Times New Roman" panose="02020603050405020304" pitchFamily="18" charset="0"/>
              </a:rPr>
              <a:t>“I am</a:t>
            </a:r>
            <a:r>
              <a:rPr lang="en-CA" dirty="0">
                <a:effectLst/>
                <a:ea typeface="Times New Roman" panose="02020603050405020304" pitchFamily="18" charset="0"/>
              </a:rPr>
              <a:t> the true vine, and my Father is the gardener.”  vs. 1   NIV</a:t>
            </a:r>
          </a:p>
          <a:p>
            <a:pPr marL="0" indent="0" algn="ctr">
              <a:buNone/>
            </a:pPr>
            <a:r>
              <a:rPr lang="en-CA" dirty="0">
                <a:solidFill>
                  <a:srgbClr val="000000"/>
                </a:solidFill>
                <a:effectLst/>
                <a:ea typeface="Times New Roman" panose="02020603050405020304" pitchFamily="18" charset="0"/>
              </a:rPr>
              <a:t> </a:t>
            </a:r>
            <a:endParaRPr lang="en-CA" dirty="0">
              <a:effectLst/>
              <a:ea typeface="Times New Roman" panose="02020603050405020304" pitchFamily="18" charset="0"/>
            </a:endParaRPr>
          </a:p>
          <a:p>
            <a:pPr marL="0" indent="0" algn="ctr">
              <a:buNone/>
            </a:pPr>
            <a:r>
              <a:rPr lang="en-CA" dirty="0">
                <a:solidFill>
                  <a:srgbClr val="000000"/>
                </a:solidFill>
                <a:effectLst/>
                <a:latin typeface="Calibri" panose="020F0502020204030204" pitchFamily="34" charset="0"/>
                <a:ea typeface="Times New Roman" panose="02020603050405020304" pitchFamily="18" charset="0"/>
              </a:rPr>
              <a:t>“I, I am the real Root of the Matter, and my Father is the Orchardist.”   (Fredrick Dale Bruner rendering)</a:t>
            </a:r>
            <a:endParaRPr lang="en-CA" dirty="0">
              <a:effectLst/>
              <a:latin typeface="Times New Roman" panose="02020603050405020304" pitchFamily="18" charset="0"/>
              <a:ea typeface="Times New Roman" panose="02020603050405020304" pitchFamily="18" charset="0"/>
            </a:endParaRPr>
          </a:p>
          <a:p>
            <a:pPr marL="0" indent="0" algn="ctr">
              <a:buNone/>
            </a:pPr>
            <a:r>
              <a:rPr lang="en-CA" dirty="0">
                <a:solidFill>
                  <a:srgbClr val="000000"/>
                </a:solidFill>
                <a:effectLst/>
                <a:latin typeface="Calibri" panose="020F0502020204030204" pitchFamily="34" charset="0"/>
                <a:ea typeface="Times New Roman" panose="02020603050405020304" pitchFamily="18" charset="0"/>
              </a:rPr>
              <a:t> </a:t>
            </a:r>
            <a:endParaRPr lang="en-CA" dirty="0">
              <a:effectLst/>
              <a:latin typeface="Times New Roman" panose="02020603050405020304" pitchFamily="18" charset="0"/>
              <a:ea typeface="Times New Roman" panose="02020603050405020304" pitchFamily="18" charset="0"/>
            </a:endParaRPr>
          </a:p>
          <a:p>
            <a:pPr marL="342900" lvl="0" indent="-342900" algn="ctr">
              <a:buFont typeface="Calibri" panose="020F0502020204030204" pitchFamily="34" charset="0"/>
              <a:buChar char="-"/>
            </a:pPr>
            <a:r>
              <a:rPr lang="en-CA"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does Jesus mean by this statement, </a:t>
            </a:r>
          </a:p>
          <a:p>
            <a:pPr marL="0" lvl="0" indent="0" algn="ctr">
              <a:buNone/>
            </a:pPr>
            <a:r>
              <a:rPr lang="en-CA"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 am the true vine” “I, I am the Root of the Matter”?</a:t>
            </a:r>
            <a:endParaRPr lang="en-CA"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437394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F70CF2-9A7E-14F5-90FB-343D315BDED7}"/>
              </a:ext>
            </a:extLst>
          </p:cNvPr>
          <p:cNvSpPr>
            <a:spLocks noGrp="1"/>
          </p:cNvSpPr>
          <p:nvPr>
            <p:ph idx="1"/>
          </p:nvPr>
        </p:nvSpPr>
        <p:spPr/>
        <p:txBody>
          <a:bodyPr/>
          <a:lstStyle/>
          <a:p>
            <a:pPr marL="0" indent="0" algn="ctr">
              <a:buNone/>
            </a:pPr>
            <a:endParaRPr lang="en-CA" dirty="0">
              <a:solidFill>
                <a:srgbClr val="000000"/>
              </a:solidFill>
              <a:effectLst/>
              <a:latin typeface="Calibri" panose="020F0502020204030204" pitchFamily="34" charset="0"/>
              <a:ea typeface="Times New Roman" panose="02020603050405020304" pitchFamily="18" charset="0"/>
            </a:endParaRPr>
          </a:p>
          <a:p>
            <a:pPr marL="0" indent="0" algn="ctr">
              <a:buNone/>
            </a:pPr>
            <a:r>
              <a:rPr lang="en-CA" dirty="0">
                <a:solidFill>
                  <a:srgbClr val="000000"/>
                </a:solidFill>
                <a:effectLst/>
                <a:latin typeface="Calibri" panose="020F0502020204030204" pitchFamily="34" charset="0"/>
                <a:ea typeface="Times New Roman" panose="02020603050405020304" pitchFamily="18" charset="0"/>
              </a:rPr>
              <a:t>“and my Father is the gardener.”  vs. 1 NIV</a:t>
            </a:r>
            <a:endParaRPr lang="en-CA" dirty="0">
              <a:effectLst/>
              <a:latin typeface="Times New Roman" panose="02020603050405020304" pitchFamily="18" charset="0"/>
              <a:ea typeface="Times New Roman" panose="02020603050405020304" pitchFamily="18" charset="0"/>
            </a:endParaRPr>
          </a:p>
          <a:p>
            <a:pPr marL="0" indent="0" algn="ctr">
              <a:buNone/>
            </a:pPr>
            <a:r>
              <a:rPr lang="en-CA" dirty="0">
                <a:solidFill>
                  <a:srgbClr val="000000"/>
                </a:solidFill>
                <a:effectLst/>
                <a:latin typeface="Calibri" panose="020F0502020204030204" pitchFamily="34" charset="0"/>
                <a:ea typeface="Times New Roman" panose="02020603050405020304" pitchFamily="18" charset="0"/>
              </a:rPr>
              <a:t> </a:t>
            </a:r>
            <a:endParaRPr lang="en-CA" dirty="0">
              <a:effectLst/>
              <a:latin typeface="Times New Roman" panose="02020603050405020304" pitchFamily="18" charset="0"/>
              <a:ea typeface="Times New Roman" panose="02020603050405020304" pitchFamily="18" charset="0"/>
            </a:endParaRPr>
          </a:p>
          <a:p>
            <a:pPr marL="0" indent="0" algn="ctr">
              <a:buNone/>
            </a:pPr>
            <a:r>
              <a:rPr lang="en-CA" dirty="0">
                <a:solidFill>
                  <a:srgbClr val="000000"/>
                </a:solidFill>
                <a:effectLst/>
                <a:latin typeface="Calibri" panose="020F0502020204030204" pitchFamily="34" charset="0"/>
                <a:ea typeface="Times New Roman" panose="02020603050405020304" pitchFamily="18" charset="0"/>
              </a:rPr>
              <a:t>“and my Father is the Orchardist.”    (Fredrick Dale Bruner rendering)</a:t>
            </a:r>
            <a:endParaRPr lang="en-CA" dirty="0">
              <a:effectLst/>
              <a:latin typeface="Times New Roman" panose="02020603050405020304" pitchFamily="18" charset="0"/>
              <a:ea typeface="Times New Roman" panose="02020603050405020304" pitchFamily="18" charset="0"/>
            </a:endParaRPr>
          </a:p>
          <a:p>
            <a:pPr marL="0" indent="0" algn="ctr">
              <a:buNone/>
            </a:pPr>
            <a:r>
              <a:rPr lang="en-CA" dirty="0">
                <a:solidFill>
                  <a:srgbClr val="000000"/>
                </a:solidFill>
                <a:effectLst/>
                <a:latin typeface="Calibri" panose="020F0502020204030204" pitchFamily="34" charset="0"/>
                <a:ea typeface="Times New Roman" panose="02020603050405020304" pitchFamily="18" charset="0"/>
              </a:rPr>
              <a:t> </a:t>
            </a:r>
            <a:endParaRPr lang="en-CA" dirty="0">
              <a:effectLst/>
              <a:latin typeface="Times New Roman" panose="02020603050405020304" pitchFamily="18" charset="0"/>
              <a:ea typeface="Times New Roman" panose="02020603050405020304" pitchFamily="18" charset="0"/>
            </a:endParaRPr>
          </a:p>
          <a:p>
            <a:pPr marL="342900" lvl="0" indent="-342900" algn="ctr">
              <a:buFont typeface="Calibri" panose="020F0502020204030204" pitchFamily="34" charset="0"/>
              <a:buChar char="-"/>
            </a:pPr>
            <a:r>
              <a:rPr lang="en-CA"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does this truth impact our lives as followers of Jesus?</a:t>
            </a:r>
            <a:endParaRPr lang="en-CA"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34171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B2671C-E800-F889-FA96-117F5F503E97}"/>
              </a:ext>
            </a:extLst>
          </p:cNvPr>
          <p:cNvSpPr>
            <a:spLocks noGrp="1"/>
          </p:cNvSpPr>
          <p:nvPr>
            <p:ph idx="1"/>
          </p:nvPr>
        </p:nvSpPr>
        <p:spPr>
          <a:xfrm>
            <a:off x="838200" y="594360"/>
            <a:ext cx="10515600" cy="5863590"/>
          </a:xfrm>
        </p:spPr>
        <p:txBody>
          <a:bodyPr>
            <a:normAutofit fontScale="77500" lnSpcReduction="20000"/>
          </a:bodyPr>
          <a:lstStyle/>
          <a:p>
            <a:pPr marL="0" lvl="0" indent="0" algn="ctr">
              <a:buNone/>
            </a:pPr>
            <a:r>
              <a:rPr lang="en-CA" sz="3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READ:   John 15:4  </a:t>
            </a:r>
            <a:r>
              <a:rPr lang="en-CA" sz="33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Homemaking </a:t>
            </a:r>
            <a:endParaRPr lang="en-CA" sz="33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en-CA" sz="33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endParaRPr lang="en-CA" sz="3300" dirty="0">
              <a:effectLst/>
              <a:latin typeface="Times New Roman" panose="02020603050405020304" pitchFamily="18" charset="0"/>
              <a:ea typeface="Times New Roman" panose="02020603050405020304" pitchFamily="18" charset="0"/>
            </a:endParaRPr>
          </a:p>
          <a:p>
            <a:pPr marL="0" indent="0" algn="ctr">
              <a:buNone/>
            </a:pPr>
            <a:r>
              <a:rPr lang="en-CA" sz="3300" b="1" baseline="30000" dirty="0">
                <a:solidFill>
                  <a:srgbClr val="000000"/>
                </a:solidFill>
                <a:effectLst/>
                <a:latin typeface="Segoe UI" panose="020B0502040204020203" pitchFamily="34" charset="0"/>
                <a:ea typeface="Times New Roman" panose="02020603050405020304" pitchFamily="18" charset="0"/>
              </a:rPr>
              <a:t>4 </a:t>
            </a:r>
            <a:r>
              <a:rPr lang="en-CA" sz="3300" dirty="0">
                <a:solidFill>
                  <a:srgbClr val="000000"/>
                </a:solidFill>
                <a:effectLst/>
                <a:latin typeface="Calibri" panose="020F0502020204030204" pitchFamily="34" charset="0"/>
                <a:ea typeface="Times New Roman" panose="02020603050405020304" pitchFamily="18" charset="0"/>
              </a:rPr>
              <a:t>Remain in me, as I also remain in you. No branch can bear fruit by itself; it must remain in the vine. Neither can you bear fruit unless you remain in me.  </a:t>
            </a:r>
          </a:p>
          <a:p>
            <a:pPr marL="0" indent="0" algn="ctr">
              <a:buNone/>
            </a:pPr>
            <a:r>
              <a:rPr lang="en-CA" sz="3300" dirty="0">
                <a:solidFill>
                  <a:srgbClr val="000000"/>
                </a:solidFill>
                <a:effectLst/>
                <a:latin typeface="Calibri" panose="020F0502020204030204" pitchFamily="34" charset="0"/>
                <a:ea typeface="Times New Roman" panose="02020603050405020304" pitchFamily="18" charset="0"/>
              </a:rPr>
              <a:t>John 15:4 NIV</a:t>
            </a:r>
            <a:endParaRPr lang="en-CA" sz="3300" dirty="0">
              <a:effectLst/>
              <a:latin typeface="Times New Roman" panose="02020603050405020304" pitchFamily="18" charset="0"/>
              <a:ea typeface="Times New Roman" panose="02020603050405020304" pitchFamily="18" charset="0"/>
            </a:endParaRPr>
          </a:p>
          <a:p>
            <a:pPr marL="0" indent="0" algn="ctr">
              <a:buNone/>
            </a:pPr>
            <a:r>
              <a:rPr lang="en-CA" sz="3300" dirty="0">
                <a:solidFill>
                  <a:srgbClr val="000000"/>
                </a:solidFill>
                <a:effectLst/>
                <a:latin typeface="Calibri" panose="020F0502020204030204" pitchFamily="34" charset="0"/>
                <a:ea typeface="Times New Roman" panose="02020603050405020304" pitchFamily="18" charset="0"/>
              </a:rPr>
              <a:t> </a:t>
            </a:r>
            <a:endParaRPr lang="en-CA" sz="3300" dirty="0">
              <a:effectLst/>
              <a:latin typeface="Times New Roman" panose="02020603050405020304" pitchFamily="18" charset="0"/>
              <a:ea typeface="Times New Roman" panose="02020603050405020304" pitchFamily="18" charset="0"/>
            </a:endParaRPr>
          </a:p>
          <a:p>
            <a:pPr marL="0" indent="0" algn="ctr">
              <a:buNone/>
            </a:pPr>
            <a:r>
              <a:rPr lang="en-CA" sz="3300" dirty="0">
                <a:solidFill>
                  <a:srgbClr val="000000"/>
                </a:solidFill>
                <a:effectLst/>
                <a:latin typeface="Calibri" panose="020F0502020204030204" pitchFamily="34" charset="0"/>
                <a:ea typeface="Times New Roman" panose="02020603050405020304" pitchFamily="18" charset="0"/>
              </a:rPr>
              <a:t>“Make your home with me as I am with you.   Just as a branch cannot bear fruit all by itself, unless it makes its home with the root (and trunk), so more can you bear fruit unless you make your home with me.”  </a:t>
            </a:r>
          </a:p>
          <a:p>
            <a:pPr marL="0" indent="0" algn="ctr">
              <a:buNone/>
            </a:pPr>
            <a:r>
              <a:rPr lang="en-CA" sz="3300" dirty="0">
                <a:solidFill>
                  <a:srgbClr val="000000"/>
                </a:solidFill>
                <a:effectLst/>
                <a:latin typeface="Calibri" panose="020F0502020204030204" pitchFamily="34" charset="0"/>
                <a:ea typeface="Times New Roman" panose="02020603050405020304" pitchFamily="18" charset="0"/>
              </a:rPr>
              <a:t>(Fredrick Dale Bruner rendering)</a:t>
            </a:r>
            <a:endParaRPr lang="en-CA" sz="3300" dirty="0">
              <a:effectLst/>
              <a:latin typeface="Times New Roman" panose="02020603050405020304" pitchFamily="18" charset="0"/>
              <a:ea typeface="Times New Roman" panose="02020603050405020304" pitchFamily="18" charset="0"/>
            </a:endParaRPr>
          </a:p>
          <a:p>
            <a:pPr marL="0" indent="0" algn="ctr">
              <a:buNone/>
            </a:pPr>
            <a:r>
              <a:rPr lang="en-CA" sz="3300" dirty="0">
                <a:solidFill>
                  <a:srgbClr val="000000"/>
                </a:solidFill>
                <a:effectLst/>
                <a:latin typeface="Calibri" panose="020F0502020204030204" pitchFamily="34" charset="0"/>
                <a:ea typeface="Times New Roman" panose="02020603050405020304" pitchFamily="18" charset="0"/>
              </a:rPr>
              <a:t> </a:t>
            </a:r>
            <a:endParaRPr lang="en-CA" sz="3300" dirty="0">
              <a:effectLst/>
              <a:latin typeface="Times New Roman" panose="02020603050405020304" pitchFamily="18" charset="0"/>
              <a:ea typeface="Times New Roman" panose="02020603050405020304" pitchFamily="18" charset="0"/>
            </a:endParaRPr>
          </a:p>
          <a:p>
            <a:pPr marL="342900" lvl="0" indent="-342900" algn="ctr">
              <a:buFont typeface="Calibri" panose="020F0502020204030204" pitchFamily="34" charset="0"/>
              <a:buChar char="-"/>
            </a:pPr>
            <a:r>
              <a:rPr lang="en-CA" sz="33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“Remain (make your home with) me as I also remain with you.”   </a:t>
            </a:r>
          </a:p>
          <a:p>
            <a:pPr marL="0" lvl="0" indent="0" algn="ctr">
              <a:buNone/>
            </a:pPr>
            <a:r>
              <a:rPr lang="en-CA" sz="33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What does this invitation from Jesus </a:t>
            </a:r>
          </a:p>
          <a:p>
            <a:pPr marL="0" lvl="0" indent="0" algn="ctr">
              <a:buNone/>
            </a:pPr>
            <a:r>
              <a:rPr lang="en-CA" sz="33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“make your home with me” mean to you?</a:t>
            </a:r>
            <a:endParaRPr lang="en-CA" sz="33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ctr">
              <a:buNone/>
            </a:pPr>
            <a:r>
              <a:rPr lang="en-CA"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endParaRPr lang="en-CA"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164358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F700AD-54D7-CDC1-5F7D-7713F3C4EEC3}"/>
              </a:ext>
            </a:extLst>
          </p:cNvPr>
          <p:cNvSpPr>
            <a:spLocks noGrp="1"/>
          </p:cNvSpPr>
          <p:nvPr>
            <p:ph idx="1"/>
          </p:nvPr>
        </p:nvSpPr>
        <p:spPr>
          <a:xfrm>
            <a:off x="148590" y="708661"/>
            <a:ext cx="11772900" cy="5612130"/>
          </a:xfrm>
        </p:spPr>
        <p:txBody>
          <a:bodyPr>
            <a:normAutofit lnSpcReduction="10000"/>
          </a:bodyPr>
          <a:lstStyle/>
          <a:p>
            <a:pPr marL="0" indent="0" algn="ctr">
              <a:buNone/>
            </a:pPr>
            <a:r>
              <a:rPr lang="en-CA" dirty="0">
                <a:solidFill>
                  <a:srgbClr val="000000"/>
                </a:solidFill>
                <a:effectLst/>
                <a:latin typeface="Calibri" panose="020F0502020204030204" pitchFamily="34" charset="0"/>
                <a:ea typeface="Times New Roman" panose="02020603050405020304" pitchFamily="18" charset="0"/>
              </a:rPr>
              <a:t>Welcome back to our series, You Are What You Love.    </a:t>
            </a:r>
          </a:p>
          <a:p>
            <a:pPr marL="0" indent="0" algn="ctr">
              <a:buNone/>
            </a:pPr>
            <a:r>
              <a:rPr lang="en-CA" dirty="0">
                <a:solidFill>
                  <a:srgbClr val="000000"/>
                </a:solidFill>
                <a:effectLst/>
                <a:latin typeface="Calibri" panose="020F0502020204030204" pitchFamily="34" charset="0"/>
                <a:ea typeface="Times New Roman" panose="02020603050405020304" pitchFamily="18" charset="0"/>
              </a:rPr>
              <a:t>The Kingdom of ME is a rival kingdom that competes for our love.    </a:t>
            </a:r>
          </a:p>
          <a:p>
            <a:pPr marL="0" indent="0" algn="ctr">
              <a:buNone/>
            </a:pPr>
            <a:r>
              <a:rPr lang="en-CA" dirty="0">
                <a:solidFill>
                  <a:srgbClr val="000000"/>
                </a:solidFill>
                <a:effectLst/>
                <a:latin typeface="Calibri" panose="020F0502020204030204" pitchFamily="34" charset="0"/>
                <a:ea typeface="Times New Roman" panose="02020603050405020304" pitchFamily="18" charset="0"/>
              </a:rPr>
              <a:t>This rival kingdom is seen in the worldview of Individualism </a:t>
            </a:r>
          </a:p>
          <a:p>
            <a:pPr marL="0" indent="0" algn="ctr">
              <a:buNone/>
            </a:pPr>
            <a:r>
              <a:rPr lang="en-CA" dirty="0">
                <a:solidFill>
                  <a:srgbClr val="000000"/>
                </a:solidFill>
                <a:effectLst/>
                <a:latin typeface="Calibri" panose="020F0502020204030204" pitchFamily="34" charset="0"/>
                <a:ea typeface="Times New Roman" panose="02020603050405020304" pitchFamily="18" charset="0"/>
              </a:rPr>
              <a:t>-  a me first, me focused priority.  </a:t>
            </a:r>
          </a:p>
          <a:p>
            <a:pPr marL="0" indent="0" algn="ctr">
              <a:buNone/>
            </a:pPr>
            <a:r>
              <a:rPr lang="en-CA" dirty="0">
                <a:solidFill>
                  <a:srgbClr val="000000"/>
                </a:solidFill>
                <a:effectLst/>
                <a:latin typeface="Calibri" panose="020F0502020204030204" pitchFamily="34" charset="0"/>
                <a:ea typeface="Times New Roman" panose="02020603050405020304" pitchFamily="18" charset="0"/>
              </a:rPr>
              <a:t>One of the subtle ways we can be drawn into this kingdom </a:t>
            </a:r>
          </a:p>
          <a:p>
            <a:pPr marL="0" indent="0" algn="ctr">
              <a:buNone/>
            </a:pPr>
            <a:r>
              <a:rPr lang="en-CA" dirty="0">
                <a:solidFill>
                  <a:srgbClr val="000000"/>
                </a:solidFill>
                <a:effectLst/>
                <a:latin typeface="Calibri" panose="020F0502020204030204" pitchFamily="34" charset="0"/>
                <a:ea typeface="Times New Roman" panose="02020603050405020304" pitchFamily="18" charset="0"/>
              </a:rPr>
              <a:t>is through technology.    </a:t>
            </a:r>
          </a:p>
          <a:p>
            <a:pPr marL="0" indent="0" algn="ctr">
              <a:buNone/>
            </a:pPr>
            <a:r>
              <a:rPr lang="en-CA" dirty="0">
                <a:solidFill>
                  <a:srgbClr val="000000"/>
                </a:solidFill>
                <a:effectLst/>
                <a:latin typeface="Calibri" panose="020F0502020204030204" pitchFamily="34" charset="0"/>
                <a:ea typeface="Times New Roman" panose="02020603050405020304" pitchFamily="18" charset="0"/>
              </a:rPr>
              <a:t>To explore this topic we'll look at how technology, </a:t>
            </a:r>
          </a:p>
          <a:p>
            <a:pPr marL="0" indent="0" algn="ctr">
              <a:buNone/>
            </a:pPr>
            <a:r>
              <a:rPr lang="en-CA" dirty="0">
                <a:solidFill>
                  <a:srgbClr val="000000"/>
                </a:solidFill>
                <a:effectLst/>
                <a:latin typeface="Calibri" panose="020F0502020204030204" pitchFamily="34" charset="0"/>
                <a:ea typeface="Times New Roman" panose="02020603050405020304" pitchFamily="18" charset="0"/>
              </a:rPr>
              <a:t>particularly our phones, social media and the internet, </a:t>
            </a:r>
          </a:p>
          <a:p>
            <a:pPr marL="0" indent="0" algn="ctr">
              <a:buNone/>
            </a:pPr>
            <a:r>
              <a:rPr lang="en-CA" dirty="0">
                <a:solidFill>
                  <a:srgbClr val="000000"/>
                </a:solidFill>
                <a:effectLst/>
                <a:latin typeface="Calibri" panose="020F0502020204030204" pitchFamily="34" charset="0"/>
                <a:ea typeface="Times New Roman" panose="02020603050405020304" pitchFamily="18" charset="0"/>
              </a:rPr>
              <a:t>can influence us in a Me focused direction.  </a:t>
            </a:r>
          </a:p>
          <a:p>
            <a:pPr marL="0" indent="0" algn="ctr">
              <a:buNone/>
            </a:pPr>
            <a:r>
              <a:rPr lang="en-CA" dirty="0">
                <a:solidFill>
                  <a:srgbClr val="000000"/>
                </a:solidFill>
                <a:effectLst/>
                <a:latin typeface="Calibri" panose="020F0502020204030204" pitchFamily="34" charset="0"/>
                <a:ea typeface="Times New Roman" panose="02020603050405020304" pitchFamily="18" charset="0"/>
              </a:rPr>
              <a:t>In John 15, Jesus offers a powerful counter-invitation to individualism </a:t>
            </a:r>
          </a:p>
          <a:p>
            <a:pPr marL="0" indent="0" algn="ctr">
              <a:buNone/>
            </a:pPr>
            <a:r>
              <a:rPr lang="en-CA" dirty="0">
                <a:solidFill>
                  <a:srgbClr val="000000"/>
                </a:solidFill>
                <a:effectLst/>
                <a:latin typeface="Calibri" panose="020F0502020204030204" pitchFamily="34" charset="0"/>
                <a:ea typeface="Times New Roman" panose="02020603050405020304" pitchFamily="18" charset="0"/>
              </a:rPr>
              <a:t>- wooing us to move from the kingdom of ME to the kingdom of WE </a:t>
            </a:r>
          </a:p>
          <a:p>
            <a:pPr marL="0" indent="0" algn="ctr">
              <a:buNone/>
            </a:pPr>
            <a:r>
              <a:rPr lang="en-CA" dirty="0">
                <a:solidFill>
                  <a:srgbClr val="000000"/>
                </a:solidFill>
                <a:effectLst/>
                <a:latin typeface="Calibri" panose="020F0502020204030204" pitchFamily="34" charset="0"/>
                <a:ea typeface="Times New Roman" panose="02020603050405020304" pitchFamily="18" charset="0"/>
              </a:rPr>
              <a:t>(life with God and others).     </a:t>
            </a:r>
            <a:endParaRPr lang="en-CA"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951532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B56EFB-F21A-CE94-C723-1EE34AC946AA}"/>
              </a:ext>
            </a:extLst>
          </p:cNvPr>
          <p:cNvSpPr>
            <a:spLocks noGrp="1"/>
          </p:cNvSpPr>
          <p:nvPr>
            <p:ph idx="1"/>
          </p:nvPr>
        </p:nvSpPr>
        <p:spPr>
          <a:xfrm>
            <a:off x="838200" y="365760"/>
            <a:ext cx="10515600" cy="5989320"/>
          </a:xfrm>
        </p:spPr>
        <p:txBody>
          <a:bodyPr>
            <a:normAutofit fontScale="92500" lnSpcReduction="20000"/>
          </a:bodyPr>
          <a:lstStyle/>
          <a:p>
            <a:pPr marL="0" lvl="0" indent="0" algn="ctr">
              <a:buNone/>
            </a:pPr>
            <a:r>
              <a:rPr lang="en-CA" sz="3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READ:   John 15:5  </a:t>
            </a:r>
            <a:r>
              <a:rPr lang="en-CA" sz="30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Fruitfulness Promised</a:t>
            </a:r>
            <a:endParaRPr lang="en-CA" sz="3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CA" sz="3000" b="1" baseline="30000" dirty="0">
              <a:solidFill>
                <a:srgbClr val="000000"/>
              </a:solidFill>
              <a:effectLst/>
              <a:latin typeface="Segoe UI" panose="020B0502040204020203" pitchFamily="34" charset="0"/>
              <a:ea typeface="Times New Roman" panose="02020603050405020304" pitchFamily="18" charset="0"/>
            </a:endParaRPr>
          </a:p>
          <a:p>
            <a:pPr marL="0" indent="0" algn="ctr">
              <a:buNone/>
            </a:pPr>
            <a:r>
              <a:rPr lang="en-CA" sz="3000" b="1" baseline="30000" dirty="0">
                <a:solidFill>
                  <a:srgbClr val="000000"/>
                </a:solidFill>
                <a:effectLst/>
                <a:latin typeface="Segoe UI" panose="020B0502040204020203" pitchFamily="34" charset="0"/>
                <a:ea typeface="Times New Roman" panose="02020603050405020304" pitchFamily="18" charset="0"/>
              </a:rPr>
              <a:t>5 </a:t>
            </a:r>
            <a:r>
              <a:rPr lang="en-CA" sz="3000" dirty="0">
                <a:solidFill>
                  <a:srgbClr val="000000"/>
                </a:solidFill>
                <a:effectLst/>
                <a:latin typeface="Calibri" panose="020F0502020204030204" pitchFamily="34" charset="0"/>
                <a:ea typeface="Times New Roman" panose="02020603050405020304" pitchFamily="18" charset="0"/>
              </a:rPr>
              <a:t>“I am the vine; you are the branches. If you remain in me and I in you, you will bear much fruit; apart from me you can do nothing.”  </a:t>
            </a:r>
          </a:p>
          <a:p>
            <a:pPr marL="0" indent="0" algn="ctr">
              <a:buNone/>
            </a:pPr>
            <a:r>
              <a:rPr lang="en-CA" sz="3000" dirty="0">
                <a:solidFill>
                  <a:srgbClr val="000000"/>
                </a:solidFill>
                <a:effectLst/>
                <a:latin typeface="Calibri" panose="020F0502020204030204" pitchFamily="34" charset="0"/>
                <a:ea typeface="Times New Roman" panose="02020603050405020304" pitchFamily="18" charset="0"/>
              </a:rPr>
              <a:t>John 15:5 NIV</a:t>
            </a:r>
          </a:p>
          <a:p>
            <a:pPr marL="0" indent="0" algn="ctr">
              <a:buNone/>
            </a:pPr>
            <a:endParaRPr lang="en-CA" sz="3000" dirty="0">
              <a:effectLst/>
              <a:latin typeface="Times New Roman" panose="02020603050405020304" pitchFamily="18" charset="0"/>
              <a:ea typeface="Times New Roman" panose="02020603050405020304" pitchFamily="18" charset="0"/>
            </a:endParaRPr>
          </a:p>
          <a:p>
            <a:pPr marL="0" indent="0" algn="ctr">
              <a:buNone/>
            </a:pPr>
            <a:r>
              <a:rPr lang="en-CA" sz="3000" dirty="0">
                <a:solidFill>
                  <a:srgbClr val="000000"/>
                </a:solidFill>
                <a:effectLst/>
                <a:latin typeface="Calibri" panose="020F0502020204030204" pitchFamily="34" charset="0"/>
                <a:ea typeface="Times New Roman" panose="02020603050405020304" pitchFamily="18" charset="0"/>
              </a:rPr>
              <a:t>“I, I Am the Root of the Matter; you disciples are the branches.   The individual making a home with me (as I am with him or her) – </a:t>
            </a:r>
            <a:r>
              <a:rPr lang="en-CA" sz="3000" u="sng" dirty="0">
                <a:solidFill>
                  <a:srgbClr val="000000"/>
                </a:solidFill>
                <a:effectLst/>
                <a:latin typeface="Calibri" panose="020F0502020204030204" pitchFamily="34" charset="0"/>
                <a:ea typeface="Times New Roman" panose="02020603050405020304" pitchFamily="18" charset="0"/>
              </a:rPr>
              <a:t>there</a:t>
            </a:r>
            <a:r>
              <a:rPr lang="en-CA" sz="3000" dirty="0">
                <a:solidFill>
                  <a:srgbClr val="000000"/>
                </a:solidFill>
                <a:effectLst/>
                <a:latin typeface="Calibri" panose="020F0502020204030204" pitchFamily="34" charset="0"/>
                <a:ea typeface="Times New Roman" panose="02020603050405020304" pitchFamily="18" charset="0"/>
              </a:rPr>
              <a:t> is a person bearing much fruit!   Because the fact of the matter is this:  apart from me you can do absolutely nothing.”   </a:t>
            </a:r>
          </a:p>
          <a:p>
            <a:pPr marL="0" indent="0" algn="ctr">
              <a:buNone/>
            </a:pPr>
            <a:r>
              <a:rPr lang="en-CA" sz="3000" dirty="0">
                <a:solidFill>
                  <a:srgbClr val="000000"/>
                </a:solidFill>
                <a:effectLst/>
                <a:latin typeface="Calibri" panose="020F0502020204030204" pitchFamily="34" charset="0"/>
                <a:ea typeface="Times New Roman" panose="02020603050405020304" pitchFamily="18" charset="0"/>
              </a:rPr>
              <a:t>(Fredrick Dale Bruner rendering)</a:t>
            </a:r>
            <a:endParaRPr lang="en-CA" sz="3000" dirty="0">
              <a:effectLst/>
              <a:latin typeface="Times New Roman" panose="02020603050405020304" pitchFamily="18" charset="0"/>
              <a:ea typeface="Times New Roman" panose="02020603050405020304" pitchFamily="18" charset="0"/>
            </a:endParaRPr>
          </a:p>
          <a:p>
            <a:pPr marL="342900" lvl="0" indent="-342900" algn="ctr">
              <a:buFont typeface="Calibri" panose="020F0502020204030204" pitchFamily="34" charset="0"/>
              <a:buChar char="-"/>
            </a:pPr>
            <a:endParaRPr lang="en-CA" sz="3000" b="1" dirty="0">
              <a:solidFill>
                <a:srgbClr val="000000"/>
              </a:solidFill>
              <a:effectLst/>
              <a:latin typeface="Calibri" panose="020F0502020204030204" pitchFamily="34" charset="0"/>
              <a:ea typeface="Times New Roman" panose="02020603050405020304" pitchFamily="18" charset="0"/>
            </a:endParaRPr>
          </a:p>
          <a:p>
            <a:pPr marL="342900" lvl="0" indent="-342900" algn="ctr">
              <a:buFont typeface="Calibri" panose="020F0502020204030204" pitchFamily="34" charset="0"/>
              <a:buChar char="-"/>
            </a:pPr>
            <a:r>
              <a:rPr lang="en-CA" sz="3000" b="1" dirty="0">
                <a:solidFill>
                  <a:srgbClr val="000000"/>
                </a:solidFill>
                <a:effectLst/>
                <a:latin typeface="Calibri" panose="020F0502020204030204" pitchFamily="34" charset="0"/>
                <a:ea typeface="Times New Roman" panose="02020603050405020304" pitchFamily="18" charset="0"/>
              </a:rPr>
              <a:t>What does it mean to “bear fruit”?    </a:t>
            </a:r>
          </a:p>
          <a:p>
            <a:pPr marL="0" lvl="0" indent="0" algn="ctr">
              <a:buNone/>
            </a:pPr>
            <a:r>
              <a:rPr lang="en-CA" sz="3000" b="1" dirty="0">
                <a:solidFill>
                  <a:srgbClr val="000000"/>
                </a:solidFill>
                <a:effectLst/>
                <a:latin typeface="Calibri" panose="020F0502020204030204" pitchFamily="34" charset="0"/>
                <a:ea typeface="Times New Roman" panose="02020603050405020304" pitchFamily="18" charset="0"/>
              </a:rPr>
              <a:t>How do these words encourage you </a:t>
            </a:r>
          </a:p>
          <a:p>
            <a:pPr marL="0" lvl="0" indent="0" algn="ctr">
              <a:buNone/>
            </a:pPr>
            <a:r>
              <a:rPr lang="en-CA" sz="3000" b="1" dirty="0">
                <a:solidFill>
                  <a:srgbClr val="000000"/>
                </a:solidFill>
                <a:effectLst/>
                <a:latin typeface="Calibri" panose="020F0502020204030204" pitchFamily="34" charset="0"/>
                <a:ea typeface="Times New Roman" panose="02020603050405020304" pitchFamily="18" charset="0"/>
              </a:rPr>
              <a:t>about fruitfulness in your life as you follow Jesus?</a:t>
            </a:r>
            <a:endParaRPr lang="en-CA" sz="30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827866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7FE636-B28E-406B-C324-D33FFB72357A}"/>
              </a:ext>
            </a:extLst>
          </p:cNvPr>
          <p:cNvSpPr>
            <a:spLocks noGrp="1"/>
          </p:cNvSpPr>
          <p:nvPr>
            <p:ph idx="1"/>
          </p:nvPr>
        </p:nvSpPr>
        <p:spPr>
          <a:xfrm>
            <a:off x="400050" y="1825625"/>
            <a:ext cx="10953750" cy="4351338"/>
          </a:xfrm>
        </p:spPr>
        <p:txBody>
          <a:bodyPr/>
          <a:lstStyle/>
          <a:p>
            <a:pPr marL="0" lvl="0" indent="0" algn="ctr">
              <a:buNone/>
            </a:pPr>
            <a:r>
              <a:rPr lang="en-CA" spc="25" dirty="0">
                <a:solidFill>
                  <a:srgbClr val="514D47"/>
                </a:solidFill>
                <a:effectLst/>
                <a:latin typeface="Calibri" panose="020F0502020204030204" pitchFamily="34" charset="0"/>
                <a:ea typeface="Times New Roman" panose="02020603050405020304" pitchFamily="18" charset="0"/>
              </a:rPr>
              <a:t>Moving from the Kingdom of ME to the Kingdom of WE </a:t>
            </a:r>
          </a:p>
          <a:p>
            <a:pPr marL="0" lvl="0" indent="0" algn="ctr">
              <a:buNone/>
            </a:pPr>
            <a:r>
              <a:rPr lang="en-CA" spc="25" dirty="0">
                <a:solidFill>
                  <a:srgbClr val="514D47"/>
                </a:solidFill>
                <a:effectLst/>
                <a:latin typeface="Calibri" panose="020F0502020204030204" pitchFamily="34" charset="0"/>
                <a:ea typeface="Times New Roman" panose="02020603050405020304" pitchFamily="18" charset="0"/>
              </a:rPr>
              <a:t>involves making our home with (remaining, abiding, sticking with) Jesus.    </a:t>
            </a:r>
          </a:p>
          <a:p>
            <a:pPr marL="0" lvl="0" indent="0" algn="ctr">
              <a:buNone/>
            </a:pPr>
            <a:r>
              <a:rPr lang="en-CA" spc="25" dirty="0">
                <a:solidFill>
                  <a:srgbClr val="514D47"/>
                </a:solidFill>
                <a:effectLst/>
                <a:latin typeface="Calibri" panose="020F0502020204030204" pitchFamily="34" charset="0"/>
                <a:ea typeface="Times New Roman" panose="02020603050405020304" pitchFamily="18" charset="0"/>
              </a:rPr>
              <a:t>As we do this, we will be fruitful </a:t>
            </a:r>
          </a:p>
          <a:p>
            <a:pPr marL="0" lvl="0" indent="0" algn="ctr">
              <a:buNone/>
            </a:pPr>
            <a:r>
              <a:rPr lang="en-CA" spc="25" dirty="0">
                <a:solidFill>
                  <a:srgbClr val="514D47"/>
                </a:solidFill>
                <a:effectLst/>
                <a:latin typeface="Calibri" panose="020F0502020204030204" pitchFamily="34" charset="0"/>
                <a:ea typeface="Times New Roman" panose="02020603050405020304" pitchFamily="18" charset="0"/>
              </a:rPr>
              <a:t>as we love others and serve others in Jesus’ Name. </a:t>
            </a:r>
            <a:endParaRPr lang="en-CA" dirty="0">
              <a:effectLst/>
              <a:latin typeface="Times New Roman" panose="02020603050405020304" pitchFamily="18" charset="0"/>
              <a:ea typeface="Times New Roman" panose="02020603050405020304" pitchFamily="18" charset="0"/>
            </a:endParaRPr>
          </a:p>
          <a:p>
            <a:pPr marL="342900" lvl="0" indent="-342900" algn="ctr">
              <a:buFont typeface="Calibri" panose="020F0502020204030204" pitchFamily="34" charset="0"/>
              <a:buChar char="-"/>
            </a:pPr>
            <a:r>
              <a:rPr lang="en-CA" b="1" spc="25" dirty="0">
                <a:solidFill>
                  <a:srgbClr val="514D47"/>
                </a:solidFill>
                <a:effectLst/>
                <a:latin typeface="Calibri" panose="020F0502020204030204" pitchFamily="34" charset="0"/>
                <a:ea typeface="Times New Roman" panose="02020603050405020304" pitchFamily="18" charset="0"/>
              </a:rPr>
              <a:t>What is a key takeaway from this study for you?    </a:t>
            </a:r>
          </a:p>
          <a:p>
            <a:pPr marL="342900" lvl="0" indent="-342900" algn="ctr">
              <a:buFont typeface="Calibri" panose="020F0502020204030204" pitchFamily="34" charset="0"/>
              <a:buChar char="-"/>
            </a:pPr>
            <a:r>
              <a:rPr lang="en-CA" b="1" spc="25" dirty="0">
                <a:solidFill>
                  <a:srgbClr val="514D47"/>
                </a:solidFill>
                <a:effectLst/>
                <a:latin typeface="Calibri" panose="020F0502020204030204" pitchFamily="34" charset="0"/>
                <a:ea typeface="Times New Roman" panose="02020603050405020304" pitchFamily="18" charset="0"/>
              </a:rPr>
              <a:t>What next step do you sense Jesus prompting you to take?</a:t>
            </a:r>
            <a:endParaRPr lang="en-CA"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76430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39B829-8F11-D0E7-3290-430FCC07FC12}"/>
              </a:ext>
            </a:extLst>
          </p:cNvPr>
          <p:cNvSpPr>
            <a:spLocks noGrp="1"/>
          </p:cNvSpPr>
          <p:nvPr>
            <p:ph idx="1"/>
          </p:nvPr>
        </p:nvSpPr>
        <p:spPr>
          <a:xfrm>
            <a:off x="354330" y="720090"/>
            <a:ext cx="11292840" cy="5456873"/>
          </a:xfrm>
        </p:spPr>
        <p:txBody>
          <a:bodyPr>
            <a:normAutofit/>
          </a:bodyPr>
          <a:lstStyle/>
          <a:p>
            <a:pPr marL="0" indent="0" algn="ctr">
              <a:buNone/>
            </a:pPr>
            <a:r>
              <a:rPr lang="en-CA" u="sng" dirty="0">
                <a:effectLst/>
                <a:latin typeface="Calibri" panose="020F0502020204030204" pitchFamily="34" charset="0"/>
                <a:ea typeface="Times New Roman" panose="02020603050405020304" pitchFamily="18" charset="0"/>
              </a:rPr>
              <a:t>What’s Your Tech Story?</a:t>
            </a:r>
            <a:endParaRPr lang="en-CA" dirty="0">
              <a:effectLst/>
              <a:latin typeface="Times New Roman" panose="02020603050405020304" pitchFamily="18" charset="0"/>
              <a:ea typeface="Times New Roman" panose="02020603050405020304" pitchFamily="18" charset="0"/>
            </a:endParaRPr>
          </a:p>
          <a:p>
            <a:pPr marL="0" indent="0" algn="ctr">
              <a:buNone/>
            </a:pPr>
            <a:endParaRPr lang="en-CA" dirty="0">
              <a:effectLst/>
              <a:latin typeface="Calibri" panose="020F0502020204030204" pitchFamily="34" charset="0"/>
              <a:ea typeface="Times New Roman" panose="02020603050405020304" pitchFamily="18" charset="0"/>
            </a:endParaRPr>
          </a:p>
          <a:p>
            <a:pPr marL="0" indent="0" algn="ctr">
              <a:buNone/>
            </a:pPr>
            <a:r>
              <a:rPr lang="en-CA" dirty="0">
                <a:effectLst/>
                <a:latin typeface="Calibri" panose="020F0502020204030204" pitchFamily="34" charset="0"/>
                <a:ea typeface="Times New Roman" panose="02020603050405020304" pitchFamily="18" charset="0"/>
              </a:rPr>
              <a:t>On Sunday, Jeff shared a bit about his tech story, </a:t>
            </a:r>
          </a:p>
          <a:p>
            <a:pPr marL="0" indent="0" algn="ctr">
              <a:buNone/>
            </a:pPr>
            <a:r>
              <a:rPr lang="en-CA" dirty="0">
                <a:effectLst/>
                <a:latin typeface="Calibri" panose="020F0502020204030204" pitchFamily="34" charset="0"/>
                <a:ea typeface="Times New Roman" panose="02020603050405020304" pitchFamily="18" charset="0"/>
              </a:rPr>
              <a:t>the history of his experience with digital technology in the 1980s </a:t>
            </a:r>
          </a:p>
          <a:p>
            <a:pPr marL="0" indent="0" algn="ctr">
              <a:buNone/>
            </a:pPr>
            <a:r>
              <a:rPr lang="en-CA" dirty="0">
                <a:effectLst/>
                <a:latin typeface="Calibri" panose="020F0502020204030204" pitchFamily="34" charset="0"/>
                <a:ea typeface="Times New Roman" panose="02020603050405020304" pitchFamily="18" charset="0"/>
              </a:rPr>
              <a:t>all the way through having a smart phone today.    </a:t>
            </a:r>
          </a:p>
          <a:p>
            <a:pPr marL="0" indent="0" algn="ctr">
              <a:buNone/>
            </a:pPr>
            <a:r>
              <a:rPr lang="en-CA" dirty="0">
                <a:effectLst/>
                <a:latin typeface="Calibri" panose="020F0502020204030204" pitchFamily="34" charset="0"/>
                <a:ea typeface="Times New Roman" panose="02020603050405020304" pitchFamily="18" charset="0"/>
              </a:rPr>
              <a:t>What about you?    What is your story when it comes to digital technology?    </a:t>
            </a:r>
          </a:p>
          <a:p>
            <a:pPr marL="0" indent="0" algn="ctr">
              <a:buNone/>
            </a:pPr>
            <a:r>
              <a:rPr lang="en-CA" dirty="0">
                <a:effectLst/>
                <a:latin typeface="Calibri" panose="020F0502020204030204" pitchFamily="34" charset="0"/>
                <a:ea typeface="Times New Roman" panose="02020603050405020304" pitchFamily="18" charset="0"/>
              </a:rPr>
              <a:t>Would you consider yourself an early adaptor when it comes to tech, </a:t>
            </a:r>
          </a:p>
          <a:p>
            <a:pPr marL="0" indent="0" algn="ctr">
              <a:buNone/>
            </a:pPr>
            <a:r>
              <a:rPr lang="en-CA" dirty="0">
                <a:effectLst/>
                <a:latin typeface="Calibri" panose="020F0502020204030204" pitchFamily="34" charset="0"/>
                <a:ea typeface="Times New Roman" panose="02020603050405020304" pitchFamily="18" charset="0"/>
              </a:rPr>
              <a:t>or are you less inclined to get in on the latest tech upgrade right away?    </a:t>
            </a:r>
          </a:p>
          <a:p>
            <a:pPr marL="0" indent="0" algn="ctr">
              <a:buNone/>
            </a:pPr>
            <a:r>
              <a:rPr lang="en-CA" dirty="0">
                <a:effectLst/>
                <a:latin typeface="Calibri" panose="020F0502020204030204" pitchFamily="34" charset="0"/>
                <a:ea typeface="Times New Roman" panose="02020603050405020304" pitchFamily="18" charset="0"/>
              </a:rPr>
              <a:t>How do you see tech shaping your life today?  </a:t>
            </a:r>
          </a:p>
          <a:p>
            <a:pPr marL="0" indent="0" algn="ctr">
              <a:buNone/>
            </a:pPr>
            <a:r>
              <a:rPr lang="en-CA" dirty="0">
                <a:effectLst/>
                <a:latin typeface="Calibri" panose="020F0502020204030204" pitchFamily="34" charset="0"/>
                <a:ea typeface="Times New Roman" panose="02020603050405020304" pitchFamily="18" charset="0"/>
              </a:rPr>
              <a:t> </a:t>
            </a:r>
            <a:r>
              <a:rPr lang="en-CA" b="1" dirty="0">
                <a:effectLst/>
                <a:latin typeface="Calibri" panose="020F0502020204030204" pitchFamily="34" charset="0"/>
                <a:ea typeface="Times New Roman" panose="02020603050405020304" pitchFamily="18" charset="0"/>
              </a:rPr>
              <a:t>Share your story with the group.</a:t>
            </a:r>
            <a:r>
              <a:rPr lang="en-CA" dirty="0">
                <a:effectLst/>
                <a:latin typeface="Calibri" panose="020F0502020204030204" pitchFamily="34" charset="0"/>
                <a:ea typeface="Times New Roman" panose="02020603050405020304" pitchFamily="18" charset="0"/>
              </a:rPr>
              <a:t>  </a:t>
            </a:r>
            <a:endParaRPr lang="en-CA"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039800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CF98E9-610B-CCC8-3CFA-A341F0DACFF0}"/>
              </a:ext>
            </a:extLst>
          </p:cNvPr>
          <p:cNvSpPr>
            <a:spLocks noGrp="1"/>
          </p:cNvSpPr>
          <p:nvPr>
            <p:ph idx="1"/>
          </p:nvPr>
        </p:nvSpPr>
        <p:spPr/>
        <p:txBody>
          <a:bodyPr>
            <a:normAutofit/>
          </a:bodyPr>
          <a:lstStyle/>
          <a:p>
            <a:pPr marL="0" indent="0" algn="ctr">
              <a:buNone/>
            </a:pPr>
            <a:endParaRPr lang="en-CA" dirty="0">
              <a:solidFill>
                <a:srgbClr val="212121"/>
              </a:solidFill>
              <a:effectLst/>
              <a:latin typeface="Calibri" panose="020F0502020204030204" pitchFamily="34" charset="0"/>
              <a:ea typeface="Times New Roman" panose="02020603050405020304" pitchFamily="18" charset="0"/>
            </a:endParaRPr>
          </a:p>
          <a:p>
            <a:pPr marL="0" indent="0" algn="ctr">
              <a:buNone/>
            </a:pPr>
            <a:r>
              <a:rPr lang="en-CA" dirty="0">
                <a:solidFill>
                  <a:srgbClr val="212121"/>
                </a:solidFill>
                <a:effectLst/>
                <a:latin typeface="Calibri" panose="020F0502020204030204" pitchFamily="34" charset="0"/>
                <a:ea typeface="Times New Roman" panose="02020603050405020304" pitchFamily="18" charset="0"/>
              </a:rPr>
              <a:t>“Discipleship, we might say, is a way to curate your heart, </a:t>
            </a:r>
            <a:endParaRPr lang="en-CA" dirty="0">
              <a:effectLst/>
              <a:latin typeface="Times New Roman" panose="02020603050405020304" pitchFamily="18" charset="0"/>
              <a:ea typeface="Times New Roman" panose="02020603050405020304" pitchFamily="18" charset="0"/>
            </a:endParaRPr>
          </a:p>
          <a:p>
            <a:pPr marL="0" indent="0" algn="ctr">
              <a:buNone/>
            </a:pPr>
            <a:r>
              <a:rPr lang="en-CA" dirty="0">
                <a:solidFill>
                  <a:srgbClr val="212121"/>
                </a:solidFill>
                <a:effectLst/>
                <a:latin typeface="Calibri" panose="020F0502020204030204" pitchFamily="34" charset="0"/>
                <a:ea typeface="Times New Roman" panose="02020603050405020304" pitchFamily="18" charset="0"/>
              </a:rPr>
              <a:t>to be attentive to and intentional about what you love.”</a:t>
            </a:r>
            <a:endParaRPr lang="en-CA" dirty="0">
              <a:effectLst/>
              <a:latin typeface="Times New Roman" panose="02020603050405020304" pitchFamily="18" charset="0"/>
              <a:ea typeface="Times New Roman" panose="02020603050405020304" pitchFamily="18" charset="0"/>
            </a:endParaRPr>
          </a:p>
          <a:p>
            <a:pPr marL="0" indent="0">
              <a:buNone/>
            </a:pPr>
            <a:r>
              <a:rPr lang="en-CA" dirty="0">
                <a:solidFill>
                  <a:srgbClr val="212121"/>
                </a:solidFill>
                <a:effectLst/>
                <a:latin typeface="Calibri" panose="020F0502020204030204" pitchFamily="34" charset="0"/>
                <a:ea typeface="Times New Roman" panose="02020603050405020304" pitchFamily="18" charset="0"/>
              </a:rPr>
              <a:t> </a:t>
            </a:r>
            <a:endParaRPr lang="en-CA" dirty="0">
              <a:effectLst/>
              <a:latin typeface="Times New Roman" panose="02020603050405020304" pitchFamily="18" charset="0"/>
              <a:ea typeface="Times New Roman" panose="02020603050405020304" pitchFamily="18" charset="0"/>
            </a:endParaRPr>
          </a:p>
          <a:p>
            <a:pPr marL="0" indent="0" algn="ctr">
              <a:buNone/>
            </a:pPr>
            <a:r>
              <a:rPr lang="en-CA" dirty="0">
                <a:solidFill>
                  <a:srgbClr val="212121"/>
                </a:solidFill>
                <a:effectLst/>
                <a:latin typeface="Calibri" panose="020F0502020204030204" pitchFamily="34" charset="0"/>
                <a:ea typeface="Times New Roman" panose="02020603050405020304" pitchFamily="18" charset="0"/>
              </a:rPr>
              <a:t>James K.A. Smith </a:t>
            </a:r>
            <a:r>
              <a:rPr lang="en-CA" u="sng" dirty="0">
                <a:solidFill>
                  <a:srgbClr val="212121"/>
                </a:solidFill>
                <a:effectLst/>
                <a:latin typeface="Calibri" panose="020F0502020204030204" pitchFamily="34" charset="0"/>
                <a:ea typeface="Times New Roman" panose="02020603050405020304" pitchFamily="18" charset="0"/>
              </a:rPr>
              <a:t>You Are What You Love</a:t>
            </a:r>
            <a:r>
              <a:rPr lang="en-CA" dirty="0">
                <a:effectLst/>
              </a:rPr>
              <a:t> </a:t>
            </a:r>
            <a:endParaRPr lang="en-US" dirty="0"/>
          </a:p>
        </p:txBody>
      </p:sp>
    </p:spTree>
    <p:extLst>
      <p:ext uri="{BB962C8B-B14F-4D97-AF65-F5344CB8AC3E}">
        <p14:creationId xmlns:p14="http://schemas.microsoft.com/office/powerpoint/2010/main" val="1904409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FA7589-41DF-A808-EAB3-D8A075BDBFC1}"/>
              </a:ext>
            </a:extLst>
          </p:cNvPr>
          <p:cNvSpPr>
            <a:spLocks noGrp="1"/>
          </p:cNvSpPr>
          <p:nvPr>
            <p:ph idx="1"/>
          </p:nvPr>
        </p:nvSpPr>
        <p:spPr/>
        <p:txBody>
          <a:bodyPr/>
          <a:lstStyle/>
          <a:p>
            <a:pPr marL="0" indent="0" algn="ctr">
              <a:buNone/>
            </a:pPr>
            <a:endParaRPr lang="en-CA"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en-CA"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Throughout this series, we have been saying the phrase, </a:t>
            </a:r>
          </a:p>
          <a:p>
            <a:pPr marL="0" indent="0" algn="ctr">
              <a:buNone/>
            </a:pPr>
            <a:r>
              <a:rPr lang="en-CA"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“You are what you love.”     </a:t>
            </a:r>
          </a:p>
          <a:p>
            <a:pPr marL="0" indent="0" algn="ctr">
              <a:buNone/>
            </a:pPr>
            <a:r>
              <a:rPr lang="en-CA"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What do we mean by this?    </a:t>
            </a:r>
          </a:p>
          <a:p>
            <a:pPr marL="0" indent="0" algn="ctr">
              <a:buNone/>
            </a:pPr>
            <a:r>
              <a:rPr lang="en-CA"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Why is this idea so important when we think about discipleship (following Jesus)?</a:t>
            </a:r>
            <a:endParaRPr lang="en-CA"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019977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200EF1-C198-7D72-9E90-EBB08C504884}"/>
              </a:ext>
            </a:extLst>
          </p:cNvPr>
          <p:cNvSpPr>
            <a:spLocks noGrp="1"/>
          </p:cNvSpPr>
          <p:nvPr>
            <p:ph idx="1"/>
          </p:nvPr>
        </p:nvSpPr>
        <p:spPr>
          <a:xfrm>
            <a:off x="838200" y="845820"/>
            <a:ext cx="10515600" cy="5852159"/>
          </a:xfrm>
        </p:spPr>
        <p:txBody>
          <a:bodyPr/>
          <a:lstStyle/>
          <a:p>
            <a:pPr marL="0" indent="0">
              <a:buNone/>
            </a:pPr>
            <a:endParaRPr lang="en-CA" b="1" baseline="30000" dirty="0">
              <a:solidFill>
                <a:srgbClr val="000000"/>
              </a:solidFill>
              <a:effectLst/>
              <a:ea typeface="Times New Roman" panose="02020603050405020304" pitchFamily="18" charset="0"/>
            </a:endParaRPr>
          </a:p>
          <a:p>
            <a:pPr marL="0" indent="0">
              <a:buNone/>
            </a:pPr>
            <a:r>
              <a:rPr lang="en-CA" b="1" baseline="30000" dirty="0">
                <a:solidFill>
                  <a:srgbClr val="000000"/>
                </a:solidFill>
                <a:effectLst/>
                <a:ea typeface="Times New Roman" panose="02020603050405020304" pitchFamily="18" charset="0"/>
              </a:rPr>
              <a:t>28 </a:t>
            </a:r>
            <a:r>
              <a:rPr lang="en-CA" dirty="0">
                <a:solidFill>
                  <a:srgbClr val="000000"/>
                </a:solidFill>
                <a:effectLst/>
                <a:ea typeface="Times New Roman" panose="02020603050405020304" pitchFamily="18" charset="0"/>
              </a:rPr>
              <a:t>One of the teachers of the law came and heard them debating. Noticing that Jesus had given them a good answer, he asked him, “Of all the commandments, which is the most important?”</a:t>
            </a:r>
            <a:endParaRPr lang="en-CA" dirty="0">
              <a:effectLst/>
              <a:ea typeface="Times New Roman" panose="02020603050405020304" pitchFamily="18" charset="0"/>
            </a:endParaRPr>
          </a:p>
          <a:p>
            <a:pPr marL="0" indent="0" algn="l">
              <a:buNone/>
            </a:pPr>
            <a:r>
              <a:rPr lang="en-CA" b="1" baseline="30000" dirty="0">
                <a:solidFill>
                  <a:srgbClr val="000000"/>
                </a:solidFill>
                <a:effectLst/>
                <a:ea typeface="Times New Roman" panose="02020603050405020304" pitchFamily="18" charset="0"/>
              </a:rPr>
              <a:t>29 </a:t>
            </a:r>
            <a:r>
              <a:rPr lang="en-CA" dirty="0">
                <a:solidFill>
                  <a:srgbClr val="000000"/>
                </a:solidFill>
                <a:effectLst/>
                <a:ea typeface="Times New Roman" panose="02020603050405020304" pitchFamily="18" charset="0"/>
              </a:rPr>
              <a:t>“The most important one,” answered Jesus, “is this: ‘Hear, O Israel: The Lord our God, the Lord is one.</a:t>
            </a:r>
            <a:r>
              <a:rPr lang="en-CA" baseline="30000" dirty="0">
                <a:solidFill>
                  <a:srgbClr val="000000"/>
                </a:solidFill>
                <a:effectLst/>
                <a:ea typeface="Times New Roman" panose="02020603050405020304" pitchFamily="18" charset="0"/>
              </a:rPr>
              <a:t>[</a:t>
            </a:r>
            <a:r>
              <a:rPr lang="en-CA" u="sng" baseline="30000" dirty="0">
                <a:solidFill>
                  <a:srgbClr val="4A4A4A"/>
                </a:solidFill>
                <a:effectLst/>
                <a:ea typeface="Times New Roman" panose="02020603050405020304" pitchFamily="18" charset="0"/>
                <a:hlinkClick r:id="rId2" tooltip="See footnote a"/>
              </a:rPr>
              <a:t>a</a:t>
            </a:r>
            <a:r>
              <a:rPr lang="en-CA" baseline="30000" dirty="0">
                <a:solidFill>
                  <a:srgbClr val="000000"/>
                </a:solidFill>
                <a:effectLst/>
                <a:ea typeface="Times New Roman" panose="02020603050405020304" pitchFamily="18" charset="0"/>
              </a:rPr>
              <a:t>]</a:t>
            </a:r>
            <a:r>
              <a:rPr lang="en-CA" dirty="0">
                <a:solidFill>
                  <a:srgbClr val="000000"/>
                </a:solidFill>
                <a:effectLst/>
                <a:ea typeface="Times New Roman" panose="02020603050405020304" pitchFamily="18" charset="0"/>
              </a:rPr>
              <a:t> </a:t>
            </a:r>
          </a:p>
          <a:p>
            <a:pPr marL="0" indent="0" algn="l">
              <a:buNone/>
            </a:pPr>
            <a:r>
              <a:rPr lang="en-CA" b="1" baseline="30000" dirty="0">
                <a:solidFill>
                  <a:srgbClr val="000000"/>
                </a:solidFill>
                <a:effectLst/>
                <a:ea typeface="Times New Roman" panose="02020603050405020304" pitchFamily="18" charset="0"/>
              </a:rPr>
              <a:t>30 </a:t>
            </a:r>
            <a:r>
              <a:rPr lang="en-CA" dirty="0">
                <a:solidFill>
                  <a:srgbClr val="000000"/>
                </a:solidFill>
                <a:effectLst/>
                <a:ea typeface="Times New Roman" panose="02020603050405020304" pitchFamily="18" charset="0"/>
              </a:rPr>
              <a:t>Love the Lord your God with all your heart and with all your soul and with all your mind and with all your strength.’[</a:t>
            </a:r>
            <a:r>
              <a:rPr lang="en-CA" u="sng" dirty="0">
                <a:solidFill>
                  <a:srgbClr val="4A4A4A"/>
                </a:solidFill>
                <a:effectLst/>
                <a:ea typeface="Times New Roman" panose="02020603050405020304" pitchFamily="18" charset="0"/>
                <a:hlinkClick r:id="rId3" tooltip="See footnote b"/>
              </a:rPr>
              <a:t>b</a:t>
            </a:r>
            <a:r>
              <a:rPr lang="en-CA" dirty="0">
                <a:solidFill>
                  <a:srgbClr val="000000"/>
                </a:solidFill>
                <a:effectLst/>
                <a:ea typeface="Times New Roman" panose="02020603050405020304" pitchFamily="18" charset="0"/>
              </a:rPr>
              <a:t>] 31 The second is this: ‘Love your neighbor as yourself.’[</a:t>
            </a:r>
            <a:r>
              <a:rPr lang="en-CA" u="sng" dirty="0">
                <a:solidFill>
                  <a:srgbClr val="4A4A4A"/>
                </a:solidFill>
                <a:effectLst/>
                <a:ea typeface="Times New Roman" panose="02020603050405020304" pitchFamily="18" charset="0"/>
                <a:hlinkClick r:id="rId4" tooltip="See footnote c"/>
              </a:rPr>
              <a:t>c</a:t>
            </a:r>
            <a:r>
              <a:rPr lang="en-CA" dirty="0">
                <a:solidFill>
                  <a:srgbClr val="000000"/>
                </a:solidFill>
                <a:effectLst/>
                <a:ea typeface="Times New Roman" panose="02020603050405020304" pitchFamily="18" charset="0"/>
              </a:rPr>
              <a:t>] There is no commandment greater than these.”   </a:t>
            </a:r>
            <a:r>
              <a:rPr lang="en-CA" sz="2400" dirty="0">
                <a:solidFill>
                  <a:srgbClr val="000000"/>
                </a:solidFill>
                <a:effectLst/>
                <a:ea typeface="Times New Roman" panose="02020603050405020304" pitchFamily="18" charset="0"/>
              </a:rPr>
              <a:t>Mark 12:28-31  NIV </a:t>
            </a:r>
            <a:endParaRPr lang="en-CA" sz="2400" dirty="0">
              <a:effectLst/>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276631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4EB244-7452-023F-56F9-F7B6CD4FD503}"/>
              </a:ext>
            </a:extLst>
          </p:cNvPr>
          <p:cNvSpPr>
            <a:spLocks noGrp="1"/>
          </p:cNvSpPr>
          <p:nvPr>
            <p:ph idx="1"/>
          </p:nvPr>
        </p:nvSpPr>
        <p:spPr>
          <a:xfrm>
            <a:off x="91440" y="1825625"/>
            <a:ext cx="11955780" cy="4351338"/>
          </a:xfrm>
        </p:spPr>
        <p:txBody>
          <a:bodyPr/>
          <a:lstStyle/>
          <a:p>
            <a:pPr marL="0" indent="0" algn="ctr">
              <a:buNone/>
            </a:pPr>
            <a:r>
              <a:rPr lang="en-CA" dirty="0">
                <a:solidFill>
                  <a:srgbClr val="000000"/>
                </a:solidFill>
                <a:effectLst/>
                <a:latin typeface="Calibri" panose="020F0502020204030204" pitchFamily="34" charset="0"/>
                <a:ea typeface="Times New Roman" panose="02020603050405020304" pitchFamily="18" charset="0"/>
              </a:rPr>
              <a:t>Read back through these verses and note every time the word “love” is used.     </a:t>
            </a:r>
          </a:p>
          <a:p>
            <a:pPr marL="0" indent="0" algn="ctr">
              <a:buNone/>
            </a:pPr>
            <a:endParaRPr lang="en-CA" b="1" dirty="0">
              <a:solidFill>
                <a:srgbClr val="000000"/>
              </a:solidFill>
              <a:effectLst/>
              <a:latin typeface="Calibri" panose="020F0502020204030204" pitchFamily="34" charset="0"/>
              <a:ea typeface="Times New Roman" panose="02020603050405020304" pitchFamily="18" charset="0"/>
            </a:endParaRPr>
          </a:p>
          <a:p>
            <a:pPr marL="0" indent="0" algn="ctr">
              <a:buNone/>
            </a:pPr>
            <a:r>
              <a:rPr lang="en-CA" b="1" dirty="0">
                <a:solidFill>
                  <a:srgbClr val="000000"/>
                </a:solidFill>
                <a:effectLst/>
                <a:latin typeface="Calibri" panose="020F0502020204030204" pitchFamily="34" charset="0"/>
                <a:ea typeface="Times New Roman" panose="02020603050405020304" pitchFamily="18" charset="0"/>
              </a:rPr>
              <a:t>What does it look like to love God in these ways?    </a:t>
            </a:r>
          </a:p>
          <a:p>
            <a:pPr marL="0" indent="0" algn="ctr">
              <a:buNone/>
            </a:pPr>
            <a:endParaRPr lang="en-CA" b="1" dirty="0">
              <a:solidFill>
                <a:srgbClr val="000000"/>
              </a:solidFill>
              <a:effectLst/>
              <a:latin typeface="Calibri" panose="020F0502020204030204" pitchFamily="34" charset="0"/>
              <a:ea typeface="Times New Roman" panose="02020603050405020304" pitchFamily="18" charset="0"/>
            </a:endParaRPr>
          </a:p>
          <a:p>
            <a:pPr marL="0" indent="0" algn="ctr">
              <a:buNone/>
            </a:pPr>
            <a:r>
              <a:rPr lang="en-CA" b="1" dirty="0">
                <a:solidFill>
                  <a:srgbClr val="000000"/>
                </a:solidFill>
                <a:effectLst/>
                <a:latin typeface="Calibri" panose="020F0502020204030204" pitchFamily="34" charset="0"/>
                <a:ea typeface="Times New Roman" panose="02020603050405020304" pitchFamily="18" charset="0"/>
              </a:rPr>
              <a:t>How can Jesus ask us to do this </a:t>
            </a:r>
          </a:p>
          <a:p>
            <a:pPr marL="0" indent="0" algn="ctr">
              <a:buNone/>
            </a:pPr>
            <a:r>
              <a:rPr lang="en-CA" b="1" dirty="0">
                <a:solidFill>
                  <a:srgbClr val="000000"/>
                </a:solidFill>
                <a:effectLst/>
                <a:latin typeface="Calibri" panose="020F0502020204030204" pitchFamily="34" charset="0"/>
                <a:ea typeface="Times New Roman" panose="02020603050405020304" pitchFamily="18" charset="0"/>
              </a:rPr>
              <a:t>even though he knows we won’t love perfectly?</a:t>
            </a:r>
            <a:endParaRPr lang="en-CA"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856706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1CD06D-169D-18DC-1930-04EAF353AA5E}"/>
              </a:ext>
            </a:extLst>
          </p:cNvPr>
          <p:cNvSpPr>
            <a:spLocks noGrp="1"/>
          </p:cNvSpPr>
          <p:nvPr>
            <p:ph idx="1"/>
          </p:nvPr>
        </p:nvSpPr>
        <p:spPr>
          <a:xfrm>
            <a:off x="434340" y="1128394"/>
            <a:ext cx="10919460" cy="4860926"/>
          </a:xfrm>
        </p:spPr>
        <p:txBody>
          <a:bodyPr>
            <a:normAutofit/>
          </a:bodyPr>
          <a:lstStyle/>
          <a:p>
            <a:pPr marL="0" indent="0" algn="ctr">
              <a:buNone/>
            </a:pPr>
            <a:r>
              <a:rPr lang="en-CA" sz="3000" u="sng" dirty="0">
                <a:solidFill>
                  <a:srgbClr val="000000"/>
                </a:solidFill>
                <a:effectLst/>
                <a:latin typeface="Calibri" panose="020F0502020204030204" pitchFamily="34" charset="0"/>
                <a:ea typeface="Times New Roman" panose="02020603050405020304" pitchFamily="18" charset="0"/>
              </a:rPr>
              <a:t>RIVAL KINGDOMS</a:t>
            </a:r>
            <a:endParaRPr lang="en-CA" sz="3000" dirty="0">
              <a:effectLst/>
              <a:latin typeface="Times New Roman" panose="02020603050405020304" pitchFamily="18" charset="0"/>
              <a:ea typeface="Times New Roman" panose="02020603050405020304" pitchFamily="18" charset="0"/>
            </a:endParaRPr>
          </a:p>
          <a:p>
            <a:pPr marL="0" indent="0" algn="ctr">
              <a:buNone/>
            </a:pPr>
            <a:r>
              <a:rPr lang="en-CA" sz="3000" dirty="0">
                <a:solidFill>
                  <a:srgbClr val="000000"/>
                </a:solidFill>
                <a:effectLst/>
                <a:latin typeface="Calibri" panose="020F0502020204030204" pitchFamily="34" charset="0"/>
                <a:ea typeface="Times New Roman" panose="02020603050405020304" pitchFamily="18" charset="0"/>
              </a:rPr>
              <a:t>    </a:t>
            </a:r>
          </a:p>
          <a:p>
            <a:pPr marL="0" indent="0" algn="ctr">
              <a:buNone/>
            </a:pPr>
            <a:r>
              <a:rPr lang="en-CA" sz="3000" dirty="0">
                <a:solidFill>
                  <a:srgbClr val="000000"/>
                </a:solidFill>
                <a:effectLst/>
                <a:latin typeface="Calibri" panose="020F0502020204030204" pitchFamily="34" charset="0"/>
                <a:ea typeface="Times New Roman" panose="02020603050405020304" pitchFamily="18" charset="0"/>
              </a:rPr>
              <a:t>Jesus’ call on our lives is that we would make our heart his home.    </a:t>
            </a:r>
          </a:p>
          <a:p>
            <a:pPr marL="0" indent="0" algn="ctr">
              <a:buNone/>
            </a:pPr>
            <a:r>
              <a:rPr lang="en-CA" sz="3000" dirty="0">
                <a:solidFill>
                  <a:srgbClr val="000000"/>
                </a:solidFill>
                <a:effectLst/>
                <a:latin typeface="Calibri" panose="020F0502020204030204" pitchFamily="34" charset="0"/>
                <a:ea typeface="Times New Roman" panose="02020603050405020304" pitchFamily="18" charset="0"/>
              </a:rPr>
              <a:t>When this happens, the kingdom of God is alive and well in us.     </a:t>
            </a:r>
          </a:p>
          <a:p>
            <a:pPr marL="0" indent="0" algn="ctr">
              <a:buNone/>
            </a:pPr>
            <a:r>
              <a:rPr lang="en-CA" sz="3000" dirty="0">
                <a:solidFill>
                  <a:srgbClr val="000000"/>
                </a:solidFill>
                <a:effectLst/>
                <a:latin typeface="Calibri" panose="020F0502020204030204" pitchFamily="34" charset="0"/>
                <a:ea typeface="Times New Roman" panose="02020603050405020304" pitchFamily="18" charset="0"/>
              </a:rPr>
              <a:t>But, there are rival kingdoms that want to rule our heart.    </a:t>
            </a:r>
          </a:p>
          <a:p>
            <a:pPr marL="0" indent="0" algn="ctr">
              <a:buNone/>
            </a:pPr>
            <a:r>
              <a:rPr lang="en-CA" sz="3000" dirty="0">
                <a:solidFill>
                  <a:srgbClr val="000000"/>
                </a:solidFill>
                <a:effectLst/>
                <a:latin typeface="Calibri" panose="020F0502020204030204" pitchFamily="34" charset="0"/>
                <a:ea typeface="Times New Roman" panose="02020603050405020304" pitchFamily="18" charset="0"/>
              </a:rPr>
              <a:t>These rival kingdoms compete for our love and devotion.     </a:t>
            </a:r>
          </a:p>
          <a:p>
            <a:pPr marL="0" indent="0" algn="ctr">
              <a:buNone/>
            </a:pPr>
            <a:r>
              <a:rPr lang="en-CA" sz="3000" dirty="0">
                <a:solidFill>
                  <a:srgbClr val="000000"/>
                </a:solidFill>
                <a:effectLst/>
                <a:latin typeface="Calibri" panose="020F0502020204030204" pitchFamily="34" charset="0"/>
                <a:ea typeface="Times New Roman" panose="02020603050405020304" pitchFamily="18" charset="0"/>
              </a:rPr>
              <a:t>The rival kingdom we looked at on Sunday we called </a:t>
            </a:r>
          </a:p>
          <a:p>
            <a:pPr marL="0" indent="0" algn="ctr">
              <a:buNone/>
            </a:pPr>
            <a:r>
              <a:rPr lang="en-CA" sz="3000" dirty="0">
                <a:solidFill>
                  <a:srgbClr val="000000"/>
                </a:solidFill>
                <a:effectLst/>
                <a:latin typeface="Calibri" panose="020F0502020204030204" pitchFamily="34" charset="0"/>
                <a:ea typeface="Times New Roman" panose="02020603050405020304" pitchFamily="18" charset="0"/>
              </a:rPr>
              <a:t>The Kingdom of ME.</a:t>
            </a:r>
            <a:endParaRPr lang="en-CA" sz="30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489995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99F9C6-F779-BB8F-FCFB-6D0D272BE1CD}"/>
              </a:ext>
            </a:extLst>
          </p:cNvPr>
          <p:cNvSpPr>
            <a:spLocks noGrp="1"/>
          </p:cNvSpPr>
          <p:nvPr>
            <p:ph idx="1"/>
          </p:nvPr>
        </p:nvSpPr>
        <p:spPr/>
        <p:txBody>
          <a:bodyPr/>
          <a:lstStyle/>
          <a:p>
            <a:pPr marL="0" indent="0">
              <a:buNone/>
            </a:pPr>
            <a:r>
              <a:rPr lang="en-CA" b="1" baseline="30000" dirty="0">
                <a:solidFill>
                  <a:srgbClr val="000000"/>
                </a:solidFill>
                <a:effectLst/>
                <a:latin typeface="Calibri" panose="020F0502020204030204" pitchFamily="34" charset="0"/>
                <a:ea typeface="Times New Roman" panose="02020603050405020304" pitchFamily="18" charset="0"/>
              </a:rPr>
              <a:t>24 </a:t>
            </a:r>
            <a:r>
              <a:rPr lang="en-CA" dirty="0">
                <a:solidFill>
                  <a:srgbClr val="000000"/>
                </a:solidFill>
                <a:effectLst/>
                <a:latin typeface="Calibri" panose="020F0502020204030204" pitchFamily="34" charset="0"/>
                <a:ea typeface="Times New Roman" panose="02020603050405020304" pitchFamily="18" charset="0"/>
              </a:rPr>
              <a:t>Then Jesus said to his disciples, “Whoever wants to be my disciple must deny themselves and take up their cross and follow me. </a:t>
            </a:r>
            <a:r>
              <a:rPr lang="en-CA" baseline="30000" dirty="0">
                <a:solidFill>
                  <a:srgbClr val="000000"/>
                </a:solidFill>
                <a:effectLst/>
                <a:latin typeface="Calibri" panose="020F0502020204030204" pitchFamily="34" charset="0"/>
                <a:ea typeface="Times New Roman" panose="02020603050405020304" pitchFamily="18" charset="0"/>
              </a:rPr>
              <a:t>25</a:t>
            </a:r>
            <a:r>
              <a:rPr lang="en-CA" dirty="0">
                <a:solidFill>
                  <a:srgbClr val="000000"/>
                </a:solidFill>
                <a:effectLst/>
                <a:latin typeface="Calibri" panose="020F0502020204030204" pitchFamily="34" charset="0"/>
                <a:ea typeface="Times New Roman" panose="02020603050405020304" pitchFamily="18" charset="0"/>
              </a:rPr>
              <a:t> For whoever wants to save their life[</a:t>
            </a:r>
            <a:r>
              <a:rPr lang="en-CA" u="sng" dirty="0">
                <a:solidFill>
                  <a:srgbClr val="4A4A4A"/>
                </a:solidFill>
                <a:effectLst/>
                <a:latin typeface="Calibri" panose="020F0502020204030204" pitchFamily="34" charset="0"/>
                <a:ea typeface="Times New Roman" panose="02020603050405020304" pitchFamily="18" charset="0"/>
                <a:hlinkClick r:id="rId2" tooltip="See footnote a"/>
              </a:rPr>
              <a:t>a</a:t>
            </a:r>
            <a:r>
              <a:rPr lang="en-CA" dirty="0">
                <a:solidFill>
                  <a:srgbClr val="000000"/>
                </a:solidFill>
                <a:effectLst/>
                <a:latin typeface="Calibri" panose="020F0502020204030204" pitchFamily="34" charset="0"/>
                <a:ea typeface="Times New Roman" panose="02020603050405020304" pitchFamily="18" charset="0"/>
              </a:rPr>
              <a:t>] will lose it, but whoever loses their life for me will find it. 26 What good will it be for someone to gain the whole world, yet forfeit their soul? Or what can anyone give in exchange for their soul? </a:t>
            </a:r>
            <a:r>
              <a:rPr lang="en-CA" sz="1800" dirty="0">
                <a:solidFill>
                  <a:srgbClr val="000000"/>
                </a:solidFill>
                <a:effectLst/>
                <a:latin typeface="Calibri" panose="020F0502020204030204" pitchFamily="34" charset="0"/>
                <a:ea typeface="Times New Roman" panose="02020603050405020304" pitchFamily="18" charset="0"/>
              </a:rPr>
              <a:t>  </a:t>
            </a:r>
            <a:r>
              <a:rPr lang="en-CA" sz="2400" dirty="0">
                <a:solidFill>
                  <a:srgbClr val="000000"/>
                </a:solidFill>
                <a:effectLst/>
                <a:latin typeface="Calibri" panose="020F0502020204030204" pitchFamily="34" charset="0"/>
                <a:ea typeface="Times New Roman" panose="02020603050405020304" pitchFamily="18" charset="0"/>
              </a:rPr>
              <a:t>Matthew 16:24-26. NIV </a:t>
            </a:r>
          </a:p>
          <a:p>
            <a:pPr marL="0" indent="0">
              <a:buNone/>
            </a:pPr>
            <a:endParaRPr lang="en-CA" sz="2400" dirty="0">
              <a:solidFill>
                <a:srgbClr val="000000"/>
              </a:solidFill>
              <a:latin typeface="Calibri" panose="020F0502020204030204" pitchFamily="34" charset="0"/>
              <a:ea typeface="Times New Roman" panose="02020603050405020304" pitchFamily="18" charset="0"/>
            </a:endParaRPr>
          </a:p>
          <a:p>
            <a:pPr marL="0" indent="0" algn="ctr">
              <a:buNone/>
            </a:pPr>
            <a:r>
              <a:rPr lang="en-CA" b="1" dirty="0">
                <a:effectLst/>
                <a:latin typeface="Calibri" panose="020F0502020204030204" pitchFamily="34" charset="0"/>
                <a:ea typeface="Times New Roman" panose="02020603050405020304" pitchFamily="18" charset="0"/>
                <a:cs typeface="Calibri" panose="020F0502020204030204" pitchFamily="34" charset="0"/>
              </a:rPr>
              <a:t>- In these verses, how does Jesus warn us </a:t>
            </a:r>
          </a:p>
          <a:p>
            <a:pPr marL="0" indent="0" algn="ctr">
              <a:buNone/>
            </a:pPr>
            <a:r>
              <a:rPr lang="en-CA" b="1" dirty="0">
                <a:effectLst/>
                <a:latin typeface="Calibri" panose="020F0502020204030204" pitchFamily="34" charset="0"/>
                <a:ea typeface="Times New Roman" panose="02020603050405020304" pitchFamily="18" charset="0"/>
                <a:cs typeface="Calibri" panose="020F0502020204030204" pitchFamily="34" charset="0"/>
              </a:rPr>
              <a:t>about building the Kingdom of ME?</a:t>
            </a:r>
            <a:endParaRPr lang="en-CA"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ctr">
              <a:buNone/>
            </a:pPr>
            <a:endParaRPr lang="en-CA"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886389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1637</Words>
  <Application>Microsoft Macintosh PowerPoint</Application>
  <PresentationFormat>Widescreen</PresentationFormat>
  <Paragraphs>154</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Austen</dc:creator>
  <cp:lastModifiedBy>Hayley Martin</cp:lastModifiedBy>
  <cp:revision>9</cp:revision>
  <dcterms:created xsi:type="dcterms:W3CDTF">2023-11-06T16:34:59Z</dcterms:created>
  <dcterms:modified xsi:type="dcterms:W3CDTF">2023-11-09T19:11:30Z</dcterms:modified>
</cp:coreProperties>
</file>