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/>
    <p:restoredTop sz="94626"/>
  </p:normalViewPr>
  <p:slideViewPr>
    <p:cSldViewPr snapToGrid="0" snapToObjects="1">
      <p:cViewPr varScale="1">
        <p:scale>
          <a:sx n="107" d="100"/>
          <a:sy n="107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2B3EE-FDF3-7B4A-948E-C01DD4E4D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EEF19-DF41-284A-AA49-B51ABEF70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50B7F-550B-3A4C-9B52-A52F62E0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41785-3D18-B44E-A6BE-C0851421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25A36-D57E-154A-9BCD-097C5759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2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C5B7-F7D7-8947-B554-10234629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BD535-C8D0-EB4A-99B7-B42AE2875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DCFAC-7B7E-E44B-9ADD-2416A26C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E8E29-80B8-BF4F-9D5F-40B3D2A3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AA8F6-432F-BD4F-8BD5-B5B56AC22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73E270-758E-C548-A941-C920ADC9A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39A5D-4484-4D4F-96D3-5C86E3467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E0E8B-2A8C-BB46-BBCF-96287DAD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A5728-4342-5C4A-A4D9-80E31357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2FE5D-3FC7-FC41-B117-E244B716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3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B146A-45B9-324F-BE28-2F084DDF5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D60FE-40CC-064D-BAC4-7AC37ED7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3BF42-F4F6-A74B-AD2C-6766D601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F5FF5-79AF-5C4A-9B42-C2F52CEA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560BC-A86B-424F-A921-081B031B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7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4B2-0A5A-AE46-B6D1-B7EE742C3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7656F-73E2-0947-A133-EA0DE2501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55D7-560C-CB43-8824-D5E4F115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D185-68EB-7D4B-BD96-B3EE49BC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113B9-5207-4845-9FDB-B72EAFDF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C74C-76B4-4946-8E8E-8E947896E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32520-AD89-AB41-BB78-927AAEE83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7962B-515E-D046-9B6E-798B77CE0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81CA0-D036-2647-8C27-5386F4B8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7B7B-E8C7-DB4F-AEB4-83398AC8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C204E-6D56-2146-AC4B-87DAB937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9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32B39-0500-9E45-8F35-B668A888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5AA69-1383-0241-83D8-46860620B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926A1-140A-5042-BFB5-A063A937F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69A2A5-9EFA-EF42-B323-F60E392C1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E8782A-7418-5F4C-BA2E-A56B229F7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CB11B-8BE7-FB4D-9ADF-85F7EA00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83F0C8-3AFB-D147-A36E-6C019959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E30B7A-562F-6A4C-9B1B-74A82A3F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2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995B-1972-2141-8B2C-D16A88D7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96A8B-94B3-1845-B331-4839C9250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1EEA2F-CD60-5C4D-99EC-E79B2AE0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D88C6-C9FB-B445-A8E5-0BBC5FFAE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B934B-CE57-6E42-9D68-B18253382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947B76-4E8B-8F49-A84C-93440265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404A8-5F2A-A448-84EB-2680118E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1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A1F4B-9F8B-0C43-9B2A-57BACCF1E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E5F0D-C26C-194C-AA5D-FB7760C8D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E1E7C-2FA4-8A42-93BF-F47AC486B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5BBF7-5635-0548-A40C-655BE4C4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B999D-94ED-184C-A64D-53FDE355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19A9A-00EA-9D4E-B5CF-14B74405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2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4A64E-1F5B-2F4F-8E2A-998FB16E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D5EF67-6AED-594F-A5C5-BFA43226C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B1987-6BA7-FB4C-A164-74838CEBF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7C1B6-AAC1-FB47-841E-A05F6427A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F3ACC-3FAE-934F-B162-B474C9C6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BA29F-3540-A345-8BBA-354F3C9D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00F3FF-CB51-1645-A2F7-C6F6C3D56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EC070-E73C-334E-9C01-01FA224D1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BB819-039D-DB48-9361-2A9DFBE74A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AF66-23E6-BD46-B0D0-A3D9142FA0A6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9E353-E6AD-E044-830E-B4D2245CB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5E773-B9BA-1B4F-9C0D-0C53CD68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F843-0A07-B940-8712-4BD880C5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2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thebigserv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handwriting, font, text, graphics&#10;&#10;Description automatically generated">
            <a:extLst>
              <a:ext uri="{FF2B5EF4-FFF2-40B4-BE49-F238E27FC236}">
                <a16:creationId xmlns:a16="http://schemas.microsoft.com/office/drawing/2014/main" id="{AF8BD82C-6B24-283B-3DA4-27F356E42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3403876-82C7-2B42-9D1F-79A5489FB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041" y="5597092"/>
            <a:ext cx="9151917" cy="8393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SPREADING GOOD NEWS</a:t>
            </a:r>
          </a:p>
          <a:p>
            <a:r>
              <a:rPr lang="en-US" dirty="0"/>
              <a:t>20230507</a:t>
            </a:r>
          </a:p>
        </p:txBody>
      </p:sp>
    </p:spTree>
    <p:extLst>
      <p:ext uri="{BB962C8B-B14F-4D97-AF65-F5344CB8AC3E}">
        <p14:creationId xmlns:p14="http://schemas.microsoft.com/office/powerpoint/2010/main" val="3548618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A16F0-8836-C94E-ABEE-5A5A5099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09" y="0"/>
            <a:ext cx="11333018" cy="68580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EXERCISE – Practice Sharing Your Testimony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For this exercise, connect with 1 person in your </a:t>
            </a:r>
            <a:r>
              <a:rPr lang="en-CA" dirty="0" err="1"/>
              <a:t>LifeGroup</a:t>
            </a:r>
            <a:r>
              <a:rPr lang="en-CA" dirty="0"/>
              <a:t>.      </a:t>
            </a:r>
          </a:p>
          <a:p>
            <a:pPr marL="0" indent="0" algn="ctr">
              <a:buNone/>
            </a:pPr>
            <a:r>
              <a:rPr lang="en-CA" dirty="0"/>
              <a:t>When you are together, read the following instructions for practicing sharing your testimony.   </a:t>
            </a:r>
          </a:p>
          <a:p>
            <a:pPr marL="0" indent="0" algn="ctr">
              <a:buNone/>
            </a:pPr>
            <a:r>
              <a:rPr lang="en-CA" dirty="0"/>
              <a:t>Think about your testimony in 3 parts.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Part 1 – My Life Before Jesus</a:t>
            </a:r>
          </a:p>
          <a:p>
            <a:pPr marL="0" indent="0" algn="ctr">
              <a:buNone/>
            </a:pPr>
            <a:r>
              <a:rPr lang="en-CA" dirty="0"/>
              <a:t>What was your life like before Jesus?    What struggles did you have?     What questions did you have about faith?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Part 2 – My Decision to Follow Jesus</a:t>
            </a:r>
          </a:p>
          <a:p>
            <a:pPr marL="0" indent="0" algn="ctr">
              <a:buNone/>
            </a:pPr>
            <a:r>
              <a:rPr lang="en-CA" dirty="0"/>
              <a:t>What life events led to your decision to follow Jesus?     </a:t>
            </a:r>
          </a:p>
          <a:p>
            <a:pPr marL="0" indent="0" algn="ctr">
              <a:buNone/>
            </a:pPr>
            <a:r>
              <a:rPr lang="en-CA" dirty="0"/>
              <a:t>Is there a key event or Scripture that influenced your decision to follow king Jesus? 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Part 3 – My Life of Following Jesus </a:t>
            </a:r>
          </a:p>
          <a:p>
            <a:pPr marL="0" indent="0" algn="ctr">
              <a:buNone/>
            </a:pPr>
            <a:r>
              <a:rPr lang="en-CA" dirty="0"/>
              <a:t>How has your life changed since your decision to follow Jesus?     How has God transformed the way you think and live?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Share a 2-minute version of your testimony with your partner.  </a:t>
            </a:r>
          </a:p>
          <a:p>
            <a:pPr marL="0" indent="0" algn="ctr">
              <a:buNone/>
            </a:pPr>
            <a:r>
              <a:rPr lang="en-CA" dirty="0"/>
              <a:t>After you share, ask your partner to give you feedback.    </a:t>
            </a:r>
          </a:p>
          <a:p>
            <a:pPr marL="0" lvl="0" indent="0" algn="ctr">
              <a:buNone/>
            </a:pPr>
            <a:r>
              <a:rPr lang="en-CA" dirty="0"/>
              <a:t>Was it clear?    Was it compelling?    Does it point to Jesus?      </a:t>
            </a:r>
          </a:p>
          <a:p>
            <a:pPr marL="0" lvl="0" indent="0" algn="ctr">
              <a:buNone/>
            </a:pPr>
            <a:r>
              <a:rPr lang="en-CA" dirty="0"/>
              <a:t>How might you improve what you shared?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2F9F0-5781-3040-95D0-5A818BFC0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914399"/>
            <a:ext cx="11444749" cy="5320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b="1" u="sng" dirty="0"/>
          </a:p>
          <a:p>
            <a:pPr marL="0" indent="0" algn="ctr">
              <a:buNone/>
            </a:pPr>
            <a:r>
              <a:rPr lang="en-CA" b="1" u="sng" dirty="0"/>
              <a:t>THE BIG SERVE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One of the exciting ways your </a:t>
            </a:r>
            <a:r>
              <a:rPr lang="en-CA" dirty="0" err="1"/>
              <a:t>LifeGroup</a:t>
            </a:r>
            <a:r>
              <a:rPr lang="en-CA" dirty="0"/>
              <a:t> can be part </a:t>
            </a:r>
          </a:p>
          <a:p>
            <a:pPr marL="0" indent="0" algn="ctr">
              <a:buNone/>
            </a:pPr>
            <a:r>
              <a:rPr lang="en-CA" dirty="0"/>
              <a:t>of spreading the good news is THE BIG SERVE!   </a:t>
            </a:r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u="sng" dirty="0">
                <a:hlinkClick r:id="rId2"/>
              </a:rPr>
              <a:t>https://www.creeksidechurch.ca/thebigserve/</a:t>
            </a:r>
            <a:r>
              <a:rPr lang="en-CA" dirty="0"/>
              <a:t>    </a:t>
            </a:r>
          </a:p>
          <a:p>
            <a:pPr marL="0" indent="0" algn="ctr">
              <a:buNone/>
            </a:pPr>
            <a:r>
              <a:rPr lang="en-CA" dirty="0"/>
              <a:t>Check out details about how your </a:t>
            </a:r>
            <a:r>
              <a:rPr lang="en-CA" dirty="0" err="1"/>
              <a:t>LifeGroup</a:t>
            </a:r>
            <a:r>
              <a:rPr lang="en-CA" dirty="0"/>
              <a:t> can be involved!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3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B093F-39F5-5D4A-B8AF-AC8A2434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52401"/>
            <a:ext cx="10952912" cy="6470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b="1" u="sng" dirty="0"/>
          </a:p>
          <a:p>
            <a:pPr marL="0" indent="0" algn="ctr">
              <a:buNone/>
            </a:pPr>
            <a:r>
              <a:rPr lang="en-CA" b="1" u="sng" dirty="0"/>
              <a:t>PRAY: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Who in your life is a non-Christian?     </a:t>
            </a:r>
          </a:p>
          <a:p>
            <a:pPr marL="0" indent="0" algn="ctr">
              <a:buNone/>
            </a:pPr>
            <a:r>
              <a:rPr lang="en-CA" dirty="0"/>
              <a:t>Have each person in group share names </a:t>
            </a:r>
          </a:p>
          <a:p>
            <a:pPr marL="0" indent="0" algn="ctr">
              <a:buNone/>
            </a:pPr>
            <a:r>
              <a:rPr lang="en-CA" dirty="0"/>
              <a:t>of two or three people they know who are not followers of Jesus. 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Spend some time praying for these friends.     </a:t>
            </a:r>
          </a:p>
          <a:p>
            <a:pPr marL="0" indent="0" algn="ctr">
              <a:buNone/>
            </a:pPr>
            <a:r>
              <a:rPr lang="en-CA" dirty="0"/>
              <a:t>Ask God to draw them to himself.   </a:t>
            </a:r>
          </a:p>
          <a:p>
            <a:pPr marL="0" indent="0" algn="ctr">
              <a:buNone/>
            </a:pPr>
            <a:r>
              <a:rPr lang="en-CA" dirty="0"/>
              <a:t> Ask him to help you be aware </a:t>
            </a:r>
          </a:p>
          <a:p>
            <a:pPr marL="0" indent="0" algn="ctr">
              <a:buNone/>
            </a:pPr>
            <a:r>
              <a:rPr lang="en-CA" dirty="0"/>
              <a:t>of opportunities to point them to king Jesus. </a:t>
            </a:r>
          </a:p>
          <a:p>
            <a:pPr marL="0" indent="0" algn="ctr">
              <a:buNone/>
            </a:pPr>
            <a:r>
              <a:rPr lang="en-CA" dirty="0"/>
              <a:t>   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9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7191-0E1C-2049-851C-66E6BD742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526473"/>
            <a:ext cx="11568546" cy="602147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Welcome back to our series, "The Good News!" </a:t>
            </a:r>
          </a:p>
          <a:p>
            <a:pPr marL="0" indent="0" algn="ctr">
              <a:buNone/>
            </a:pPr>
            <a:r>
              <a:rPr lang="en-CA" dirty="0"/>
              <a:t>Over the course of four weeks, we are exploring the transformative power of the </a:t>
            </a:r>
          </a:p>
          <a:p>
            <a:pPr marL="0" indent="0" algn="ctr">
              <a:buNone/>
            </a:pPr>
            <a:r>
              <a:rPr lang="en-CA" dirty="0"/>
              <a:t>gospel and how it radically changes us when we embrace it. </a:t>
            </a:r>
          </a:p>
          <a:p>
            <a:pPr marL="0" indent="0" algn="ctr">
              <a:buNone/>
            </a:pPr>
            <a:r>
              <a:rPr lang="en-CA" dirty="0"/>
              <a:t>Our topic for week 4 is "Spreading Good News”.   </a:t>
            </a:r>
          </a:p>
          <a:p>
            <a:pPr marL="0" indent="0" algn="ctr">
              <a:buNone/>
            </a:pPr>
            <a:r>
              <a:rPr lang="en-CA" dirty="0"/>
              <a:t>We share the good news by testifying </a:t>
            </a:r>
          </a:p>
          <a:p>
            <a:pPr marL="0" indent="0" algn="ctr">
              <a:buNone/>
            </a:pPr>
            <a:r>
              <a:rPr lang="en-CA" dirty="0"/>
              <a:t>in word and deed that Jesus is the victorious, rescuing king.  </a:t>
            </a:r>
          </a:p>
          <a:p>
            <a:pPr marL="0" indent="0" algn="ctr">
              <a:buNone/>
            </a:pPr>
            <a:r>
              <a:rPr lang="en-CA" dirty="0"/>
              <a:t>We encourage others to become loyal followers of the king through a faith response of </a:t>
            </a:r>
          </a:p>
          <a:p>
            <a:pPr marL="0" indent="0" algn="ctr">
              <a:buNone/>
            </a:pPr>
            <a:r>
              <a:rPr lang="en-CA" dirty="0"/>
              <a:t>trusting allegiance, repentance from sins, and baptism.   </a:t>
            </a:r>
          </a:p>
          <a:p>
            <a:pPr marL="0" indent="0" algn="ctr">
              <a:buNone/>
            </a:pPr>
            <a:r>
              <a:rPr lang="en-CA" dirty="0"/>
              <a:t>Think about how you'd frame your story.  </a:t>
            </a:r>
          </a:p>
          <a:p>
            <a:pPr marL="0" indent="0" algn="ctr">
              <a:buNone/>
            </a:pPr>
            <a:r>
              <a:rPr lang="en-CA" dirty="0"/>
              <a:t>What are the different versions of it you could share?  </a:t>
            </a:r>
          </a:p>
          <a:p>
            <a:pPr marL="0" indent="0" algn="ctr">
              <a:buNone/>
            </a:pPr>
            <a:r>
              <a:rPr lang="en-CA" dirty="0"/>
              <a:t>What's the 30second elevator pitch version?    </a:t>
            </a:r>
          </a:p>
          <a:p>
            <a:pPr marL="0" indent="0" algn="ctr">
              <a:buNone/>
            </a:pPr>
            <a:r>
              <a:rPr lang="en-CA" dirty="0"/>
              <a:t>What's the longer version?   </a:t>
            </a:r>
          </a:p>
          <a:p>
            <a:pPr marL="0" indent="0" algn="ctr">
              <a:buNone/>
            </a:pPr>
            <a:r>
              <a:rPr lang="en-CA" dirty="0"/>
              <a:t>The goal of today’s study is that we would grow </a:t>
            </a:r>
          </a:p>
          <a:p>
            <a:pPr marL="0" indent="0" algn="ctr">
              <a:buNone/>
            </a:pPr>
            <a:r>
              <a:rPr lang="en-CA" dirty="0"/>
              <a:t>our confidence and conviction to spread the good news.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3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393D2-1113-EC46-96F7-356A8E5DF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4" y="568036"/>
            <a:ext cx="10515600" cy="5652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u="sng" dirty="0"/>
          </a:p>
          <a:p>
            <a:pPr marL="0" indent="0" algn="ctr">
              <a:buNone/>
            </a:pPr>
            <a:r>
              <a:rPr lang="en-CA" u="sng" dirty="0"/>
              <a:t>That Was Good News!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Last weekend we received word </a:t>
            </a:r>
          </a:p>
          <a:p>
            <a:pPr marL="0" indent="0" algn="ctr">
              <a:buNone/>
            </a:pPr>
            <a:r>
              <a:rPr lang="en-CA" dirty="0"/>
              <a:t>that my niece has given birth to a beautiful baby girl.     </a:t>
            </a:r>
          </a:p>
          <a:p>
            <a:pPr marL="0" indent="0" algn="ctr">
              <a:buNone/>
            </a:pPr>
            <a:r>
              <a:rPr lang="en-CA" dirty="0"/>
              <a:t>Good news like this can light up our day and bring joy to our hearts!   </a:t>
            </a:r>
          </a:p>
          <a:p>
            <a:pPr marL="0" indent="0" algn="ctr">
              <a:buNone/>
            </a:pPr>
            <a:r>
              <a:rPr lang="en-CA" dirty="0"/>
              <a:t>What good news have you received in the past months?    </a:t>
            </a:r>
          </a:p>
          <a:p>
            <a:pPr marL="0" indent="0" algn="ctr">
              <a:buNone/>
            </a:pPr>
            <a:r>
              <a:rPr lang="en-CA" dirty="0"/>
              <a:t>How has the news impacted you?    </a:t>
            </a:r>
          </a:p>
          <a:p>
            <a:pPr marL="0" indent="0" algn="ctr">
              <a:buNone/>
            </a:pPr>
            <a:r>
              <a:rPr lang="en-CA" b="1" dirty="0"/>
              <a:t>Share your story with the group!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7F23-9EBD-EB4D-82CA-6718A0B70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0" y="148641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How did the first followers of Jesus </a:t>
            </a:r>
          </a:p>
          <a:p>
            <a:pPr marL="0" indent="0" algn="ctr">
              <a:buNone/>
            </a:pPr>
            <a:r>
              <a:rPr lang="en-CA" dirty="0"/>
              <a:t>spread the good news about their king?    </a:t>
            </a:r>
          </a:p>
          <a:p>
            <a:pPr marL="0" indent="0" algn="ctr">
              <a:buNone/>
            </a:pPr>
            <a:r>
              <a:rPr lang="en-CA" dirty="0"/>
              <a:t>What does it look like for us to spread the good news today?  </a:t>
            </a:r>
          </a:p>
          <a:p>
            <a:pPr marL="0" indent="0" algn="ctr">
              <a:buNone/>
            </a:pPr>
            <a:r>
              <a:rPr lang="en-CA" dirty="0"/>
              <a:t>Let’s explore these questions as we dive into today’s study!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3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5C69-AF2C-B64F-98E6-8E8788E06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429491"/>
            <a:ext cx="11374582" cy="599901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 the following quote: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“For God’s plan of salvation to reach the world, there is only one option:  </a:t>
            </a:r>
          </a:p>
          <a:p>
            <a:pPr marL="0" indent="0" algn="ctr">
              <a:buNone/>
            </a:pPr>
            <a:r>
              <a:rPr lang="en-CA" dirty="0"/>
              <a:t>disciples must function as image-bearers, </a:t>
            </a:r>
          </a:p>
          <a:p>
            <a:pPr marL="0" indent="0" algn="ctr">
              <a:buNone/>
            </a:pPr>
            <a:r>
              <a:rPr lang="en-CA" dirty="0"/>
              <a:t>testifying in word and deed that Jesus is the victorious king.”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lvl="0" algn="ctr">
              <a:buFontTx/>
              <a:buChar char="-"/>
            </a:pPr>
            <a:r>
              <a:rPr lang="en-CA" dirty="0"/>
              <a:t>What do you think of this idea that we are the only option for God’s </a:t>
            </a:r>
          </a:p>
          <a:p>
            <a:pPr marL="0" lvl="0" indent="0" algn="ctr">
              <a:buNone/>
            </a:pPr>
            <a:r>
              <a:rPr lang="en-CA" dirty="0"/>
              <a:t>salvation plan to reach the world?   Do you agree or disagree?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- Why is testifying by both word and deed important?     </a:t>
            </a:r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9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F3D5-5BC2-1C47-8228-574DE1E10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4" y="325820"/>
            <a:ext cx="10905985" cy="632722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i="1" dirty="0"/>
              <a:t>“But you will receive power when the Holy Spirit comes on you; </a:t>
            </a:r>
          </a:p>
          <a:p>
            <a:pPr marL="0" indent="0" algn="ctr">
              <a:buNone/>
            </a:pPr>
            <a:r>
              <a:rPr lang="en-CA" i="1" dirty="0"/>
              <a:t>and you will be my witnesses in Jerusalem, </a:t>
            </a:r>
          </a:p>
          <a:p>
            <a:pPr marL="0" indent="0" algn="ctr">
              <a:buNone/>
            </a:pPr>
            <a:r>
              <a:rPr lang="en-CA" i="1" dirty="0"/>
              <a:t>and in all Judea and Samaria, and to the ends of the earth.”  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Acts 1:8 NIV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lvl="0" algn="ctr">
              <a:buFontTx/>
              <a:buChar char="-"/>
            </a:pPr>
            <a:r>
              <a:rPr lang="en-CA" dirty="0"/>
              <a:t>In Jesus’ words to his followers, </a:t>
            </a:r>
          </a:p>
          <a:p>
            <a:pPr marL="0" lvl="0" indent="0" algn="ctr">
              <a:buNone/>
            </a:pPr>
            <a:r>
              <a:rPr lang="en-CA" dirty="0"/>
              <a:t>we see his heart that we would be his witnesses.    </a:t>
            </a:r>
          </a:p>
          <a:p>
            <a:pPr marL="0" lvl="0" indent="0" algn="ctr">
              <a:buNone/>
            </a:pPr>
            <a:r>
              <a:rPr lang="en-CA" b="1" dirty="0"/>
              <a:t>Why is the Holy Spirit a crucial part of our witnessing efforts?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lvl="0" algn="ctr">
              <a:buFontTx/>
              <a:buChar char="-"/>
            </a:pPr>
            <a:r>
              <a:rPr lang="en-CA" dirty="0"/>
              <a:t>To be effective witnesses for Jesus today </a:t>
            </a:r>
          </a:p>
          <a:p>
            <a:pPr marL="0" lvl="0" indent="0" algn="ctr">
              <a:buNone/>
            </a:pPr>
            <a:r>
              <a:rPr lang="en-CA" dirty="0"/>
              <a:t>we must spread the good news by both word and deed.    </a:t>
            </a:r>
          </a:p>
          <a:p>
            <a:pPr marL="0" lvl="0" indent="0" algn="ctr">
              <a:buNone/>
            </a:pPr>
            <a:r>
              <a:rPr lang="en-CA" dirty="0"/>
              <a:t>Some may feel the “word” part is too pushy or offensive.    </a:t>
            </a:r>
          </a:p>
          <a:p>
            <a:pPr marL="0" lvl="0" indent="0" algn="ctr">
              <a:buNone/>
            </a:pPr>
            <a:r>
              <a:rPr lang="en-CA" b="1" dirty="0"/>
              <a:t>What is your response to this objection?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5C806-95A1-2F47-9ABC-26B8390B5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94594"/>
            <a:ext cx="11901948" cy="6674068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endParaRPr lang="en-CA" u="sng" dirty="0"/>
          </a:p>
          <a:p>
            <a:pPr marL="0" lvl="0" indent="0" algn="ctr">
              <a:buNone/>
            </a:pPr>
            <a:r>
              <a:rPr lang="en-CA" u="sng" dirty="0"/>
              <a:t>THE OBJECTIVE SIDE OF PROCLAMATION</a:t>
            </a:r>
            <a:r>
              <a:rPr lang="en-CA" dirty="0"/>
              <a:t> – Sharing His Story</a:t>
            </a:r>
            <a:r>
              <a:rPr lang="en-CA" u="sng" dirty="0"/>
              <a:t> 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The claims of the gospel are not a matter of personal opinion.    </a:t>
            </a:r>
          </a:p>
          <a:p>
            <a:pPr marL="0" indent="0" algn="ctr">
              <a:buNone/>
            </a:pPr>
            <a:r>
              <a:rPr lang="en-CA" dirty="0"/>
              <a:t>Key gospel events are historical, publicly recorded and subject to scrutiny.  </a:t>
            </a:r>
          </a:p>
          <a:p>
            <a:pPr marL="0" indent="0" algn="ctr">
              <a:buNone/>
            </a:pPr>
            <a:r>
              <a:rPr lang="en-CA" dirty="0"/>
              <a:t>READ the following gospel events out loud as a group.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The gospel is that Jesus the king:</a:t>
            </a:r>
          </a:p>
          <a:p>
            <a:pPr marL="0" lvl="0" indent="0" algn="ctr">
              <a:buNone/>
            </a:pPr>
            <a:r>
              <a:rPr lang="en-CA" dirty="0"/>
              <a:t>Pre-existed as God the Son.</a:t>
            </a:r>
          </a:p>
          <a:p>
            <a:pPr marL="0" lvl="0" indent="0" algn="ctr">
              <a:buNone/>
            </a:pPr>
            <a:r>
              <a:rPr lang="en-CA" dirty="0"/>
              <a:t>Was sent by the Father.</a:t>
            </a:r>
          </a:p>
          <a:p>
            <a:pPr marL="0" lvl="0" indent="0" algn="ctr">
              <a:buNone/>
            </a:pPr>
            <a:r>
              <a:rPr lang="en-CA" dirty="0"/>
              <a:t>Took on human flesh in fulfillment of God’s promises to David.</a:t>
            </a:r>
          </a:p>
          <a:p>
            <a:pPr marL="0" lvl="0" indent="0" algn="ctr">
              <a:buNone/>
            </a:pPr>
            <a:r>
              <a:rPr lang="en-CA" dirty="0"/>
              <a:t>Died for our sins in accordance with the Scriptures.</a:t>
            </a:r>
          </a:p>
          <a:p>
            <a:pPr marL="0" lvl="0" indent="0" algn="ctr">
              <a:buNone/>
            </a:pPr>
            <a:r>
              <a:rPr lang="en-CA" dirty="0"/>
              <a:t>Was buried.</a:t>
            </a:r>
          </a:p>
          <a:p>
            <a:pPr marL="0" lvl="0" indent="0" algn="ctr">
              <a:buNone/>
            </a:pPr>
            <a:r>
              <a:rPr lang="en-CA" dirty="0"/>
              <a:t>Was raised on the third day in accordance with the Scriptures.</a:t>
            </a:r>
          </a:p>
          <a:p>
            <a:pPr marL="0" lvl="0" indent="0" algn="ctr">
              <a:buNone/>
            </a:pPr>
            <a:r>
              <a:rPr lang="en-CA" dirty="0"/>
              <a:t>Appeared to many witnesses.</a:t>
            </a:r>
          </a:p>
          <a:p>
            <a:pPr marL="0" lvl="0" indent="0" algn="ctr">
              <a:buNone/>
            </a:pPr>
            <a:r>
              <a:rPr lang="en-CA" i="1" dirty="0"/>
              <a:t>Is enthroned at the right hand of God as the ruling Christ.</a:t>
            </a:r>
            <a:endParaRPr lang="en-CA" dirty="0"/>
          </a:p>
          <a:p>
            <a:pPr marL="0" lvl="0" indent="0" algn="ctr">
              <a:buNone/>
            </a:pPr>
            <a:r>
              <a:rPr lang="en-CA" dirty="0"/>
              <a:t>Has sent the Holy Spirit to his people to effect his rule, and</a:t>
            </a:r>
          </a:p>
          <a:p>
            <a:pPr marL="0" lvl="0" indent="0" algn="ctr">
              <a:buNone/>
            </a:pPr>
            <a:r>
              <a:rPr lang="en-CA" dirty="0"/>
              <a:t>Will come again as final judge to rule.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6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5444A-A06C-8742-8870-331FC3C87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969" y="672662"/>
            <a:ext cx="10515600" cy="5446663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CA" dirty="0"/>
              <a:t>Meet with one other person in your group.    </a:t>
            </a:r>
          </a:p>
          <a:p>
            <a:pPr marL="0" lvl="0" indent="0" algn="ctr">
              <a:buNone/>
            </a:pPr>
            <a:r>
              <a:rPr lang="en-CA" dirty="0"/>
              <a:t>Read back through the 10 gospel points, </a:t>
            </a:r>
          </a:p>
          <a:p>
            <a:pPr marL="0" lvl="0" indent="0" algn="ctr">
              <a:buNone/>
            </a:pPr>
            <a:r>
              <a:rPr lang="en-CA" dirty="0"/>
              <a:t>then practice sharing them with your partner.     </a:t>
            </a:r>
          </a:p>
          <a:p>
            <a:pPr marL="0" lvl="0" indent="0" algn="ctr">
              <a:buNone/>
            </a:pPr>
            <a:r>
              <a:rPr lang="en-CA" dirty="0"/>
              <a:t>How many can you remember?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How confident would you be to share this gospel outline </a:t>
            </a:r>
          </a:p>
          <a:p>
            <a:pPr marL="0" lvl="0" indent="0" algn="ctr">
              <a:buNone/>
            </a:pPr>
            <a:r>
              <a:rPr lang="en-CA" dirty="0"/>
              <a:t>with someone who is not a follower of Jesus?   </a:t>
            </a:r>
          </a:p>
          <a:p>
            <a:pPr marL="0" lvl="0" indent="0" algn="ctr">
              <a:buNone/>
            </a:pPr>
            <a:r>
              <a:rPr lang="en-CA" dirty="0"/>
              <a:t>What might help you to internalize these steps </a:t>
            </a:r>
          </a:p>
          <a:p>
            <a:pPr marL="0" lvl="0" indent="0" algn="ctr">
              <a:buNone/>
            </a:pPr>
            <a:r>
              <a:rPr lang="en-CA" dirty="0"/>
              <a:t>so you could share them from memory?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When and with whom might you have an opportunity </a:t>
            </a:r>
          </a:p>
          <a:p>
            <a:pPr marL="0" lvl="0" indent="0" algn="ctr">
              <a:buNone/>
            </a:pPr>
            <a:r>
              <a:rPr lang="en-CA" dirty="0"/>
              <a:t>to share this gospel outline?     </a:t>
            </a:r>
          </a:p>
          <a:p>
            <a:pPr marL="0" lvl="0" indent="0" algn="ctr">
              <a:buNone/>
            </a:pPr>
            <a:r>
              <a:rPr lang="en-CA" dirty="0"/>
              <a:t>What might help you prepare for that opportunity?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6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BD15E-8779-5E4F-92FD-3490F8F91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982"/>
            <a:ext cx="12191999" cy="665018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u="sng" dirty="0"/>
          </a:p>
          <a:p>
            <a:pPr marL="0" lvl="0" indent="0" algn="ctr">
              <a:buNone/>
            </a:pPr>
            <a:r>
              <a:rPr lang="en-CA" u="sng" dirty="0"/>
              <a:t>THE SUBJECTIVE SIDE OF PROCLAMATION</a:t>
            </a:r>
            <a:r>
              <a:rPr lang="en-CA" dirty="0"/>
              <a:t> – Sharing My Story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The primary way a non-Christian sees God is to see Jesus in you.     </a:t>
            </a:r>
          </a:p>
          <a:p>
            <a:pPr marL="0" indent="0" algn="ctr">
              <a:buNone/>
            </a:pPr>
            <a:r>
              <a:rPr lang="en-CA" dirty="0"/>
              <a:t>Your testimony (what you say and how you live) </a:t>
            </a:r>
          </a:p>
          <a:p>
            <a:pPr marL="0" indent="0" algn="ctr">
              <a:buNone/>
            </a:pPr>
            <a:r>
              <a:rPr lang="en-CA" dirty="0"/>
              <a:t>should point to your allegiance to king Jesus.     </a:t>
            </a:r>
          </a:p>
          <a:p>
            <a:pPr marL="0" indent="0" algn="ctr">
              <a:buNone/>
            </a:pPr>
            <a:r>
              <a:rPr lang="en-CA" dirty="0"/>
              <a:t>We are not perfect image-bearers, </a:t>
            </a:r>
          </a:p>
          <a:p>
            <a:pPr marL="0" indent="0" algn="ctr">
              <a:buNone/>
            </a:pPr>
            <a:r>
              <a:rPr lang="en-CA" dirty="0"/>
              <a:t>but our life should show evidence of God’s life-transforming work in us.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You have a powerful life story to share - your testimony about Jesus!  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92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1062</Words>
  <Application>Microsoft Macintosh PowerPoint</Application>
  <PresentationFormat>Widescreen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GOOD NEWS</dc:title>
  <dc:creator>Jeff Austen</dc:creator>
  <cp:lastModifiedBy>Hayley Martin</cp:lastModifiedBy>
  <cp:revision>23</cp:revision>
  <dcterms:created xsi:type="dcterms:W3CDTF">2023-04-11T20:20:29Z</dcterms:created>
  <dcterms:modified xsi:type="dcterms:W3CDTF">2023-05-04T15:03:36Z</dcterms:modified>
</cp:coreProperties>
</file>