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74" r:id="rId15"/>
    <p:sldId id="275" r:id="rId16"/>
    <p:sldId id="276" r:id="rId17"/>
    <p:sldId id="278" r:id="rId18"/>
    <p:sldId id="277" r:id="rId19"/>
    <p:sldId id="273"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8"/>
    <p:restoredTop sz="94658"/>
  </p:normalViewPr>
  <p:slideViewPr>
    <p:cSldViewPr snapToGrid="0" snapToObjects="1">
      <p:cViewPr varScale="1">
        <p:scale>
          <a:sx n="92" d="100"/>
          <a:sy n="92" d="100"/>
        </p:scale>
        <p:origin x="784"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C2B3EE-FDF3-7B4A-948E-C01DD4E4D0F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A5EEF19-DF41-284A-AA49-B51ABEF70C6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5C50B7F-550B-3A4C-9B52-A52F62E0F160}"/>
              </a:ext>
            </a:extLst>
          </p:cNvPr>
          <p:cNvSpPr>
            <a:spLocks noGrp="1"/>
          </p:cNvSpPr>
          <p:nvPr>
            <p:ph type="dt" sz="half" idx="10"/>
          </p:nvPr>
        </p:nvSpPr>
        <p:spPr/>
        <p:txBody>
          <a:bodyPr/>
          <a:lstStyle/>
          <a:p>
            <a:fld id="{2376AF66-23E6-BD46-B0D0-A3D9142FA0A6}" type="datetimeFigureOut">
              <a:rPr lang="en-US" smtClean="0"/>
              <a:t>4/26/23</a:t>
            </a:fld>
            <a:endParaRPr lang="en-US"/>
          </a:p>
        </p:txBody>
      </p:sp>
      <p:sp>
        <p:nvSpPr>
          <p:cNvPr id="5" name="Footer Placeholder 4">
            <a:extLst>
              <a:ext uri="{FF2B5EF4-FFF2-40B4-BE49-F238E27FC236}">
                <a16:creationId xmlns:a16="http://schemas.microsoft.com/office/drawing/2014/main" id="{C5F41785-3D18-B44E-A6BE-C0851421994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0A25A36-D57E-154A-9BCD-097C5759FE4F}"/>
              </a:ext>
            </a:extLst>
          </p:cNvPr>
          <p:cNvSpPr>
            <a:spLocks noGrp="1"/>
          </p:cNvSpPr>
          <p:nvPr>
            <p:ph type="sldNum" sz="quarter" idx="12"/>
          </p:nvPr>
        </p:nvSpPr>
        <p:spPr/>
        <p:txBody>
          <a:bodyPr/>
          <a:lstStyle/>
          <a:p>
            <a:fld id="{EF97F843-0A07-B940-8712-4BD880C50902}" type="slidenum">
              <a:rPr lang="en-US" smtClean="0"/>
              <a:t>‹#›</a:t>
            </a:fld>
            <a:endParaRPr lang="en-US"/>
          </a:p>
        </p:txBody>
      </p:sp>
    </p:spTree>
    <p:extLst>
      <p:ext uri="{BB962C8B-B14F-4D97-AF65-F5344CB8AC3E}">
        <p14:creationId xmlns:p14="http://schemas.microsoft.com/office/powerpoint/2010/main" val="36306268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B2C5B7-F7D7-8947-B554-10234629801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9CBD535-C8D0-EB4A-99B7-B42AE2875B17}"/>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19DCFAC-7B7E-E44B-9ADD-2416A26CD9F3}"/>
              </a:ext>
            </a:extLst>
          </p:cNvPr>
          <p:cNvSpPr>
            <a:spLocks noGrp="1"/>
          </p:cNvSpPr>
          <p:nvPr>
            <p:ph type="dt" sz="half" idx="10"/>
          </p:nvPr>
        </p:nvSpPr>
        <p:spPr/>
        <p:txBody>
          <a:bodyPr/>
          <a:lstStyle/>
          <a:p>
            <a:fld id="{2376AF66-23E6-BD46-B0D0-A3D9142FA0A6}" type="datetimeFigureOut">
              <a:rPr lang="en-US" smtClean="0"/>
              <a:t>4/26/23</a:t>
            </a:fld>
            <a:endParaRPr lang="en-US"/>
          </a:p>
        </p:txBody>
      </p:sp>
      <p:sp>
        <p:nvSpPr>
          <p:cNvPr id="5" name="Footer Placeholder 4">
            <a:extLst>
              <a:ext uri="{FF2B5EF4-FFF2-40B4-BE49-F238E27FC236}">
                <a16:creationId xmlns:a16="http://schemas.microsoft.com/office/drawing/2014/main" id="{AD4E8E29-80B8-BF4F-9D5F-40B3D2A3207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E0AA8F6-432F-BD4F-8BD5-B5B56AC224C9}"/>
              </a:ext>
            </a:extLst>
          </p:cNvPr>
          <p:cNvSpPr>
            <a:spLocks noGrp="1"/>
          </p:cNvSpPr>
          <p:nvPr>
            <p:ph type="sldNum" sz="quarter" idx="12"/>
          </p:nvPr>
        </p:nvSpPr>
        <p:spPr/>
        <p:txBody>
          <a:bodyPr/>
          <a:lstStyle/>
          <a:p>
            <a:fld id="{EF97F843-0A07-B940-8712-4BD880C50902}" type="slidenum">
              <a:rPr lang="en-US" smtClean="0"/>
              <a:t>‹#›</a:t>
            </a:fld>
            <a:endParaRPr lang="en-US"/>
          </a:p>
        </p:txBody>
      </p:sp>
    </p:spTree>
    <p:extLst>
      <p:ext uri="{BB962C8B-B14F-4D97-AF65-F5344CB8AC3E}">
        <p14:creationId xmlns:p14="http://schemas.microsoft.com/office/powerpoint/2010/main" val="7932207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F73E270-758E-C548-A941-C920ADC9AEE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1D39A5D-4484-4D4F-96D3-5C86E3467B62}"/>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14E0E8B-2A8C-BB46-BBCF-96287DAD8062}"/>
              </a:ext>
            </a:extLst>
          </p:cNvPr>
          <p:cNvSpPr>
            <a:spLocks noGrp="1"/>
          </p:cNvSpPr>
          <p:nvPr>
            <p:ph type="dt" sz="half" idx="10"/>
          </p:nvPr>
        </p:nvSpPr>
        <p:spPr/>
        <p:txBody>
          <a:bodyPr/>
          <a:lstStyle/>
          <a:p>
            <a:fld id="{2376AF66-23E6-BD46-B0D0-A3D9142FA0A6}" type="datetimeFigureOut">
              <a:rPr lang="en-US" smtClean="0"/>
              <a:t>4/26/23</a:t>
            </a:fld>
            <a:endParaRPr lang="en-US"/>
          </a:p>
        </p:txBody>
      </p:sp>
      <p:sp>
        <p:nvSpPr>
          <p:cNvPr id="5" name="Footer Placeholder 4">
            <a:extLst>
              <a:ext uri="{FF2B5EF4-FFF2-40B4-BE49-F238E27FC236}">
                <a16:creationId xmlns:a16="http://schemas.microsoft.com/office/drawing/2014/main" id="{9E1A5728-4342-5C4A-A4D9-80E31357C9B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EC2FE5D-3FC7-FC41-B117-E244B716B41A}"/>
              </a:ext>
            </a:extLst>
          </p:cNvPr>
          <p:cNvSpPr>
            <a:spLocks noGrp="1"/>
          </p:cNvSpPr>
          <p:nvPr>
            <p:ph type="sldNum" sz="quarter" idx="12"/>
          </p:nvPr>
        </p:nvSpPr>
        <p:spPr/>
        <p:txBody>
          <a:bodyPr/>
          <a:lstStyle/>
          <a:p>
            <a:fld id="{EF97F843-0A07-B940-8712-4BD880C50902}" type="slidenum">
              <a:rPr lang="en-US" smtClean="0"/>
              <a:t>‹#›</a:t>
            </a:fld>
            <a:endParaRPr lang="en-US"/>
          </a:p>
        </p:txBody>
      </p:sp>
    </p:spTree>
    <p:extLst>
      <p:ext uri="{BB962C8B-B14F-4D97-AF65-F5344CB8AC3E}">
        <p14:creationId xmlns:p14="http://schemas.microsoft.com/office/powerpoint/2010/main" val="18683354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8B146A-45B9-324F-BE28-2F084DDF574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C0D60FE-40CC-064D-BAC4-7AC37ED77C57}"/>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DF3BF42-F4F6-A74B-AD2C-6766D6015ECD}"/>
              </a:ext>
            </a:extLst>
          </p:cNvPr>
          <p:cNvSpPr>
            <a:spLocks noGrp="1"/>
          </p:cNvSpPr>
          <p:nvPr>
            <p:ph type="dt" sz="half" idx="10"/>
          </p:nvPr>
        </p:nvSpPr>
        <p:spPr/>
        <p:txBody>
          <a:bodyPr/>
          <a:lstStyle/>
          <a:p>
            <a:fld id="{2376AF66-23E6-BD46-B0D0-A3D9142FA0A6}" type="datetimeFigureOut">
              <a:rPr lang="en-US" smtClean="0"/>
              <a:t>4/26/23</a:t>
            </a:fld>
            <a:endParaRPr lang="en-US"/>
          </a:p>
        </p:txBody>
      </p:sp>
      <p:sp>
        <p:nvSpPr>
          <p:cNvPr id="5" name="Footer Placeholder 4">
            <a:extLst>
              <a:ext uri="{FF2B5EF4-FFF2-40B4-BE49-F238E27FC236}">
                <a16:creationId xmlns:a16="http://schemas.microsoft.com/office/drawing/2014/main" id="{CE8F5FF5-79AF-5C4A-9B42-C2F52CEA5CF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01560BC-A86B-424F-A921-081B031B2362}"/>
              </a:ext>
            </a:extLst>
          </p:cNvPr>
          <p:cNvSpPr>
            <a:spLocks noGrp="1"/>
          </p:cNvSpPr>
          <p:nvPr>
            <p:ph type="sldNum" sz="quarter" idx="12"/>
          </p:nvPr>
        </p:nvSpPr>
        <p:spPr/>
        <p:txBody>
          <a:bodyPr/>
          <a:lstStyle/>
          <a:p>
            <a:fld id="{EF97F843-0A07-B940-8712-4BD880C50902}" type="slidenum">
              <a:rPr lang="en-US" smtClean="0"/>
              <a:t>‹#›</a:t>
            </a:fld>
            <a:endParaRPr lang="en-US"/>
          </a:p>
        </p:txBody>
      </p:sp>
    </p:spTree>
    <p:extLst>
      <p:ext uri="{BB962C8B-B14F-4D97-AF65-F5344CB8AC3E}">
        <p14:creationId xmlns:p14="http://schemas.microsoft.com/office/powerpoint/2010/main" val="8100758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2B64B2-0A5A-AE46-B6D1-B7EE742C327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487656F-73E2-0947-A133-EA0DE2501B7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F1D955D7-560C-CB43-8824-D5E4F115B894}"/>
              </a:ext>
            </a:extLst>
          </p:cNvPr>
          <p:cNvSpPr>
            <a:spLocks noGrp="1"/>
          </p:cNvSpPr>
          <p:nvPr>
            <p:ph type="dt" sz="half" idx="10"/>
          </p:nvPr>
        </p:nvSpPr>
        <p:spPr/>
        <p:txBody>
          <a:bodyPr/>
          <a:lstStyle/>
          <a:p>
            <a:fld id="{2376AF66-23E6-BD46-B0D0-A3D9142FA0A6}" type="datetimeFigureOut">
              <a:rPr lang="en-US" smtClean="0"/>
              <a:t>4/26/23</a:t>
            </a:fld>
            <a:endParaRPr lang="en-US"/>
          </a:p>
        </p:txBody>
      </p:sp>
      <p:sp>
        <p:nvSpPr>
          <p:cNvPr id="5" name="Footer Placeholder 4">
            <a:extLst>
              <a:ext uri="{FF2B5EF4-FFF2-40B4-BE49-F238E27FC236}">
                <a16:creationId xmlns:a16="http://schemas.microsoft.com/office/drawing/2014/main" id="{79CCD185-68EB-7D4B-BD96-B3EE49BCE50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1B113B9-5207-4845-9FDB-B72EAFDFAEB0}"/>
              </a:ext>
            </a:extLst>
          </p:cNvPr>
          <p:cNvSpPr>
            <a:spLocks noGrp="1"/>
          </p:cNvSpPr>
          <p:nvPr>
            <p:ph type="sldNum" sz="quarter" idx="12"/>
          </p:nvPr>
        </p:nvSpPr>
        <p:spPr/>
        <p:txBody>
          <a:bodyPr/>
          <a:lstStyle/>
          <a:p>
            <a:fld id="{EF97F843-0A07-B940-8712-4BD880C50902}" type="slidenum">
              <a:rPr lang="en-US" smtClean="0"/>
              <a:t>‹#›</a:t>
            </a:fld>
            <a:endParaRPr lang="en-US"/>
          </a:p>
        </p:txBody>
      </p:sp>
    </p:spTree>
    <p:extLst>
      <p:ext uri="{BB962C8B-B14F-4D97-AF65-F5344CB8AC3E}">
        <p14:creationId xmlns:p14="http://schemas.microsoft.com/office/powerpoint/2010/main" val="25740055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9FC74C-76B4-4946-8E8E-8E947896E67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1832520-AD89-AB41-BB78-927AAEE83958}"/>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397962B-515E-D046-9B6E-798B77CE057E}"/>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5381CA0-D036-2647-8C27-5386F4B8EFB3}"/>
              </a:ext>
            </a:extLst>
          </p:cNvPr>
          <p:cNvSpPr>
            <a:spLocks noGrp="1"/>
          </p:cNvSpPr>
          <p:nvPr>
            <p:ph type="dt" sz="half" idx="10"/>
          </p:nvPr>
        </p:nvSpPr>
        <p:spPr/>
        <p:txBody>
          <a:bodyPr/>
          <a:lstStyle/>
          <a:p>
            <a:fld id="{2376AF66-23E6-BD46-B0D0-A3D9142FA0A6}" type="datetimeFigureOut">
              <a:rPr lang="en-US" smtClean="0"/>
              <a:t>4/26/23</a:t>
            </a:fld>
            <a:endParaRPr lang="en-US"/>
          </a:p>
        </p:txBody>
      </p:sp>
      <p:sp>
        <p:nvSpPr>
          <p:cNvPr id="6" name="Footer Placeholder 5">
            <a:extLst>
              <a:ext uri="{FF2B5EF4-FFF2-40B4-BE49-F238E27FC236}">
                <a16:creationId xmlns:a16="http://schemas.microsoft.com/office/drawing/2014/main" id="{A83C7B7B-E8C7-DB4F-AEB4-83398AC8961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46C204E-6D56-2146-AC4B-87DAB9374945}"/>
              </a:ext>
            </a:extLst>
          </p:cNvPr>
          <p:cNvSpPr>
            <a:spLocks noGrp="1"/>
          </p:cNvSpPr>
          <p:nvPr>
            <p:ph type="sldNum" sz="quarter" idx="12"/>
          </p:nvPr>
        </p:nvSpPr>
        <p:spPr/>
        <p:txBody>
          <a:bodyPr/>
          <a:lstStyle/>
          <a:p>
            <a:fld id="{EF97F843-0A07-B940-8712-4BD880C50902}" type="slidenum">
              <a:rPr lang="en-US" smtClean="0"/>
              <a:t>‹#›</a:t>
            </a:fld>
            <a:endParaRPr lang="en-US"/>
          </a:p>
        </p:txBody>
      </p:sp>
    </p:spTree>
    <p:extLst>
      <p:ext uri="{BB962C8B-B14F-4D97-AF65-F5344CB8AC3E}">
        <p14:creationId xmlns:p14="http://schemas.microsoft.com/office/powerpoint/2010/main" val="21871937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532B39-0500-9E45-8F35-B668A888856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235AA69-1383-0241-83D8-46860620B01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331926A1-140A-5042-BFB5-A063A937F324}"/>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B69A2A5-9EFA-EF42-B323-F60E392C1DD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65E8782A-7418-5F4C-BA2E-A56B229F70F3}"/>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5ECB11B-8BE7-FB4D-9ADF-85F7EA00884E}"/>
              </a:ext>
            </a:extLst>
          </p:cNvPr>
          <p:cNvSpPr>
            <a:spLocks noGrp="1"/>
          </p:cNvSpPr>
          <p:nvPr>
            <p:ph type="dt" sz="half" idx="10"/>
          </p:nvPr>
        </p:nvSpPr>
        <p:spPr/>
        <p:txBody>
          <a:bodyPr/>
          <a:lstStyle/>
          <a:p>
            <a:fld id="{2376AF66-23E6-BD46-B0D0-A3D9142FA0A6}" type="datetimeFigureOut">
              <a:rPr lang="en-US" smtClean="0"/>
              <a:t>4/26/23</a:t>
            </a:fld>
            <a:endParaRPr lang="en-US"/>
          </a:p>
        </p:txBody>
      </p:sp>
      <p:sp>
        <p:nvSpPr>
          <p:cNvPr id="8" name="Footer Placeholder 7">
            <a:extLst>
              <a:ext uri="{FF2B5EF4-FFF2-40B4-BE49-F238E27FC236}">
                <a16:creationId xmlns:a16="http://schemas.microsoft.com/office/drawing/2014/main" id="{FB83F0C8-3AFB-D147-A36E-6C019959607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EE30B7A-562F-6A4C-9B1B-74A82A3FC05D}"/>
              </a:ext>
            </a:extLst>
          </p:cNvPr>
          <p:cNvSpPr>
            <a:spLocks noGrp="1"/>
          </p:cNvSpPr>
          <p:nvPr>
            <p:ph type="sldNum" sz="quarter" idx="12"/>
          </p:nvPr>
        </p:nvSpPr>
        <p:spPr/>
        <p:txBody>
          <a:bodyPr/>
          <a:lstStyle/>
          <a:p>
            <a:fld id="{EF97F843-0A07-B940-8712-4BD880C50902}" type="slidenum">
              <a:rPr lang="en-US" smtClean="0"/>
              <a:t>‹#›</a:t>
            </a:fld>
            <a:endParaRPr lang="en-US"/>
          </a:p>
        </p:txBody>
      </p:sp>
    </p:spTree>
    <p:extLst>
      <p:ext uri="{BB962C8B-B14F-4D97-AF65-F5344CB8AC3E}">
        <p14:creationId xmlns:p14="http://schemas.microsoft.com/office/powerpoint/2010/main" val="32639231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67995B-1972-2141-8B2C-D16A88D7E6E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FC96A8B-94B3-1845-B331-4839C925010C}"/>
              </a:ext>
            </a:extLst>
          </p:cNvPr>
          <p:cNvSpPr>
            <a:spLocks noGrp="1"/>
          </p:cNvSpPr>
          <p:nvPr>
            <p:ph type="dt" sz="half" idx="10"/>
          </p:nvPr>
        </p:nvSpPr>
        <p:spPr/>
        <p:txBody>
          <a:bodyPr/>
          <a:lstStyle/>
          <a:p>
            <a:fld id="{2376AF66-23E6-BD46-B0D0-A3D9142FA0A6}" type="datetimeFigureOut">
              <a:rPr lang="en-US" smtClean="0"/>
              <a:t>4/26/23</a:t>
            </a:fld>
            <a:endParaRPr lang="en-US"/>
          </a:p>
        </p:txBody>
      </p:sp>
      <p:sp>
        <p:nvSpPr>
          <p:cNvPr id="4" name="Footer Placeholder 3">
            <a:extLst>
              <a:ext uri="{FF2B5EF4-FFF2-40B4-BE49-F238E27FC236}">
                <a16:creationId xmlns:a16="http://schemas.microsoft.com/office/drawing/2014/main" id="{241EEA2F-CD60-5C4D-99EC-E79B2AE0572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73D88C6-C9FB-B445-A8E5-0BBC5FFAE630}"/>
              </a:ext>
            </a:extLst>
          </p:cNvPr>
          <p:cNvSpPr>
            <a:spLocks noGrp="1"/>
          </p:cNvSpPr>
          <p:nvPr>
            <p:ph type="sldNum" sz="quarter" idx="12"/>
          </p:nvPr>
        </p:nvSpPr>
        <p:spPr/>
        <p:txBody>
          <a:bodyPr/>
          <a:lstStyle/>
          <a:p>
            <a:fld id="{EF97F843-0A07-B940-8712-4BD880C50902}" type="slidenum">
              <a:rPr lang="en-US" smtClean="0"/>
              <a:t>‹#›</a:t>
            </a:fld>
            <a:endParaRPr lang="en-US"/>
          </a:p>
        </p:txBody>
      </p:sp>
    </p:spTree>
    <p:extLst>
      <p:ext uri="{BB962C8B-B14F-4D97-AF65-F5344CB8AC3E}">
        <p14:creationId xmlns:p14="http://schemas.microsoft.com/office/powerpoint/2010/main" val="14345198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4DB934B-CE57-6E42-9D68-B182533822CA}"/>
              </a:ext>
            </a:extLst>
          </p:cNvPr>
          <p:cNvSpPr>
            <a:spLocks noGrp="1"/>
          </p:cNvSpPr>
          <p:nvPr>
            <p:ph type="dt" sz="half" idx="10"/>
          </p:nvPr>
        </p:nvSpPr>
        <p:spPr/>
        <p:txBody>
          <a:bodyPr/>
          <a:lstStyle/>
          <a:p>
            <a:fld id="{2376AF66-23E6-BD46-B0D0-A3D9142FA0A6}" type="datetimeFigureOut">
              <a:rPr lang="en-US" smtClean="0"/>
              <a:t>4/26/23</a:t>
            </a:fld>
            <a:endParaRPr lang="en-US"/>
          </a:p>
        </p:txBody>
      </p:sp>
      <p:sp>
        <p:nvSpPr>
          <p:cNvPr id="3" name="Footer Placeholder 2">
            <a:extLst>
              <a:ext uri="{FF2B5EF4-FFF2-40B4-BE49-F238E27FC236}">
                <a16:creationId xmlns:a16="http://schemas.microsoft.com/office/drawing/2014/main" id="{45947B76-4E8B-8F49-A84C-93440265B59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0B7404A8-5F2A-A448-84EB-2680118E6657}"/>
              </a:ext>
            </a:extLst>
          </p:cNvPr>
          <p:cNvSpPr>
            <a:spLocks noGrp="1"/>
          </p:cNvSpPr>
          <p:nvPr>
            <p:ph type="sldNum" sz="quarter" idx="12"/>
          </p:nvPr>
        </p:nvSpPr>
        <p:spPr/>
        <p:txBody>
          <a:bodyPr/>
          <a:lstStyle/>
          <a:p>
            <a:fld id="{EF97F843-0A07-B940-8712-4BD880C50902}" type="slidenum">
              <a:rPr lang="en-US" smtClean="0"/>
              <a:t>‹#›</a:t>
            </a:fld>
            <a:endParaRPr lang="en-US"/>
          </a:p>
        </p:txBody>
      </p:sp>
    </p:spTree>
    <p:extLst>
      <p:ext uri="{BB962C8B-B14F-4D97-AF65-F5344CB8AC3E}">
        <p14:creationId xmlns:p14="http://schemas.microsoft.com/office/powerpoint/2010/main" val="37895189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9A1F4B-9F8B-0C43-9B2A-57BACCF1E6D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2CE5F0D-C26C-194C-AA5D-FB7760C8DF0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32E1E7C-2FA4-8A42-93BF-F47AC486BA8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3855BBF7-5635-0548-A40C-655BE4C433CD}"/>
              </a:ext>
            </a:extLst>
          </p:cNvPr>
          <p:cNvSpPr>
            <a:spLocks noGrp="1"/>
          </p:cNvSpPr>
          <p:nvPr>
            <p:ph type="dt" sz="half" idx="10"/>
          </p:nvPr>
        </p:nvSpPr>
        <p:spPr/>
        <p:txBody>
          <a:bodyPr/>
          <a:lstStyle/>
          <a:p>
            <a:fld id="{2376AF66-23E6-BD46-B0D0-A3D9142FA0A6}" type="datetimeFigureOut">
              <a:rPr lang="en-US" smtClean="0"/>
              <a:t>4/26/23</a:t>
            </a:fld>
            <a:endParaRPr lang="en-US"/>
          </a:p>
        </p:txBody>
      </p:sp>
      <p:sp>
        <p:nvSpPr>
          <p:cNvPr id="6" name="Footer Placeholder 5">
            <a:extLst>
              <a:ext uri="{FF2B5EF4-FFF2-40B4-BE49-F238E27FC236}">
                <a16:creationId xmlns:a16="http://schemas.microsoft.com/office/drawing/2014/main" id="{CEBB999D-94ED-184C-A64D-53FDE355465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D019A9A-00EA-9D4E-B5CF-14B744052A8D}"/>
              </a:ext>
            </a:extLst>
          </p:cNvPr>
          <p:cNvSpPr>
            <a:spLocks noGrp="1"/>
          </p:cNvSpPr>
          <p:nvPr>
            <p:ph type="sldNum" sz="quarter" idx="12"/>
          </p:nvPr>
        </p:nvSpPr>
        <p:spPr/>
        <p:txBody>
          <a:bodyPr/>
          <a:lstStyle/>
          <a:p>
            <a:fld id="{EF97F843-0A07-B940-8712-4BD880C50902}" type="slidenum">
              <a:rPr lang="en-US" smtClean="0"/>
              <a:t>‹#›</a:t>
            </a:fld>
            <a:endParaRPr lang="en-US"/>
          </a:p>
        </p:txBody>
      </p:sp>
    </p:spTree>
    <p:extLst>
      <p:ext uri="{BB962C8B-B14F-4D97-AF65-F5344CB8AC3E}">
        <p14:creationId xmlns:p14="http://schemas.microsoft.com/office/powerpoint/2010/main" val="6196234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74A64E-1F5B-2F4F-8E2A-998FB16E4D5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ED5EF67-6AED-594F-A5C5-BFA43226CEE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6BB1987-6BA7-FB4C-A164-74838CEBFC8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3B87C1B6-AAC1-FB47-841E-A05F6427A09D}"/>
              </a:ext>
            </a:extLst>
          </p:cNvPr>
          <p:cNvSpPr>
            <a:spLocks noGrp="1"/>
          </p:cNvSpPr>
          <p:nvPr>
            <p:ph type="dt" sz="half" idx="10"/>
          </p:nvPr>
        </p:nvSpPr>
        <p:spPr/>
        <p:txBody>
          <a:bodyPr/>
          <a:lstStyle/>
          <a:p>
            <a:fld id="{2376AF66-23E6-BD46-B0D0-A3D9142FA0A6}" type="datetimeFigureOut">
              <a:rPr lang="en-US" smtClean="0"/>
              <a:t>4/26/23</a:t>
            </a:fld>
            <a:endParaRPr lang="en-US"/>
          </a:p>
        </p:txBody>
      </p:sp>
      <p:sp>
        <p:nvSpPr>
          <p:cNvPr id="6" name="Footer Placeholder 5">
            <a:extLst>
              <a:ext uri="{FF2B5EF4-FFF2-40B4-BE49-F238E27FC236}">
                <a16:creationId xmlns:a16="http://schemas.microsoft.com/office/drawing/2014/main" id="{E3BF3ACC-3FAE-934F-B162-B474C9C6065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E6BA29F-3540-A345-8BBA-354F3C9D5A29}"/>
              </a:ext>
            </a:extLst>
          </p:cNvPr>
          <p:cNvSpPr>
            <a:spLocks noGrp="1"/>
          </p:cNvSpPr>
          <p:nvPr>
            <p:ph type="sldNum" sz="quarter" idx="12"/>
          </p:nvPr>
        </p:nvSpPr>
        <p:spPr/>
        <p:txBody>
          <a:bodyPr/>
          <a:lstStyle/>
          <a:p>
            <a:fld id="{EF97F843-0A07-B940-8712-4BD880C50902}" type="slidenum">
              <a:rPr lang="en-US" smtClean="0"/>
              <a:t>‹#›</a:t>
            </a:fld>
            <a:endParaRPr lang="en-US"/>
          </a:p>
        </p:txBody>
      </p:sp>
    </p:spTree>
    <p:extLst>
      <p:ext uri="{BB962C8B-B14F-4D97-AF65-F5344CB8AC3E}">
        <p14:creationId xmlns:p14="http://schemas.microsoft.com/office/powerpoint/2010/main" val="26213392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A00F3FF-CB51-1645-A2F7-C6F6C3D563A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D1EC070-E73C-334E-9C01-01FA224D123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5CBB819-039D-DB48-9361-2A9DFBE74AB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376AF66-23E6-BD46-B0D0-A3D9142FA0A6}" type="datetimeFigureOut">
              <a:rPr lang="en-US" smtClean="0"/>
              <a:t>4/26/23</a:t>
            </a:fld>
            <a:endParaRPr lang="en-US"/>
          </a:p>
        </p:txBody>
      </p:sp>
      <p:sp>
        <p:nvSpPr>
          <p:cNvPr id="5" name="Footer Placeholder 4">
            <a:extLst>
              <a:ext uri="{FF2B5EF4-FFF2-40B4-BE49-F238E27FC236}">
                <a16:creationId xmlns:a16="http://schemas.microsoft.com/office/drawing/2014/main" id="{25C9E353-E6AD-E044-830E-B4D2245CB73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8A5E773-B9BA-1B4F-9C0D-0C53CD68711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F97F843-0A07-B940-8712-4BD880C50902}" type="slidenum">
              <a:rPr lang="en-US" smtClean="0"/>
              <a:t>‹#›</a:t>
            </a:fld>
            <a:endParaRPr lang="en-US"/>
          </a:p>
        </p:txBody>
      </p:sp>
    </p:spTree>
    <p:extLst>
      <p:ext uri="{BB962C8B-B14F-4D97-AF65-F5344CB8AC3E}">
        <p14:creationId xmlns:p14="http://schemas.microsoft.com/office/powerpoint/2010/main" val="19022234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www.biblegateway.com/passage/?search=Romans+1%3A16-17&amp;version=NLT#fen-NLT-27908a"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www.biblegateway.com/passage/?search=John+15%3A1-5&amp;version=NIV#fen-NIV-26702a"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www.creeksidechurch.ca/thebigserve/"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biblegateway.com/passage/?search=Galatians+4%3A4-7&amp;version=NLT#fen-NLT-29098b" TargetMode="External"/><Relationship Id="rId2" Type="http://schemas.openxmlformats.org/officeDocument/2006/relationships/hyperlink" Target="https://www.biblegateway.com/passage/?search=Galatians+4%3A4-7&amp;version=NLT#fen-NLT-29097a" TargetMode="External"/><Relationship Id="rId1" Type="http://schemas.openxmlformats.org/officeDocument/2006/relationships/slideLayout" Target="../slideLayouts/slideLayout2.xml"/><Relationship Id="rId5" Type="http://schemas.openxmlformats.org/officeDocument/2006/relationships/hyperlink" Target="https://www.biblegateway.com/passage/?search=Galatians+4%3A4-7&amp;version=NLT#fen-NLT-29099d" TargetMode="External"/><Relationship Id="rId4" Type="http://schemas.openxmlformats.org/officeDocument/2006/relationships/hyperlink" Target="https://www.biblegateway.com/passage/?search=Galatians+4%3A4-7&amp;version=NLT#fen-NLT-29098c"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A picture containing text&#10;&#10;Description automatically generated">
            <a:extLst>
              <a:ext uri="{FF2B5EF4-FFF2-40B4-BE49-F238E27FC236}">
                <a16:creationId xmlns:a16="http://schemas.microsoft.com/office/drawing/2014/main" id="{038C876E-0000-9C2D-1E81-B69C7ACD9553}"/>
              </a:ext>
            </a:extLst>
          </p:cNvPr>
          <p:cNvPicPr>
            <a:picLocks noChangeAspect="1"/>
          </p:cNvPicPr>
          <p:nvPr/>
        </p:nvPicPr>
        <p:blipFill>
          <a:blip r:embed="rId2"/>
          <a:stretch>
            <a:fillRect/>
          </a:stretch>
        </p:blipFill>
        <p:spPr>
          <a:xfrm>
            <a:off x="0" y="0"/>
            <a:ext cx="12192000" cy="6858000"/>
          </a:xfrm>
          <a:prstGeom prst="rect">
            <a:avLst/>
          </a:prstGeom>
        </p:spPr>
      </p:pic>
      <p:sp>
        <p:nvSpPr>
          <p:cNvPr id="3" name="Subtitle 2">
            <a:extLst>
              <a:ext uri="{FF2B5EF4-FFF2-40B4-BE49-F238E27FC236}">
                <a16:creationId xmlns:a16="http://schemas.microsoft.com/office/drawing/2014/main" id="{B3403876-82C7-2B42-9D1F-79A5489FBE98}"/>
              </a:ext>
            </a:extLst>
          </p:cNvPr>
          <p:cNvSpPr>
            <a:spLocks noGrp="1"/>
          </p:cNvSpPr>
          <p:nvPr>
            <p:ph type="subTitle" idx="1"/>
          </p:nvPr>
        </p:nvSpPr>
        <p:spPr>
          <a:xfrm>
            <a:off x="1692166" y="5202238"/>
            <a:ext cx="9144000" cy="1655762"/>
          </a:xfrm>
        </p:spPr>
        <p:txBody>
          <a:bodyPr/>
          <a:lstStyle/>
          <a:p>
            <a:r>
              <a:rPr lang="en-US" dirty="0"/>
              <a:t>ONE GOOD KING</a:t>
            </a:r>
          </a:p>
          <a:p>
            <a:r>
              <a:rPr lang="en-US" dirty="0"/>
              <a:t>20230430</a:t>
            </a:r>
          </a:p>
        </p:txBody>
      </p:sp>
    </p:spTree>
    <p:extLst>
      <p:ext uri="{BB962C8B-B14F-4D97-AF65-F5344CB8AC3E}">
        <p14:creationId xmlns:p14="http://schemas.microsoft.com/office/powerpoint/2010/main" val="35486189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37A16F0-8836-C94E-ABEE-5A5A5099F992}"/>
              </a:ext>
            </a:extLst>
          </p:cNvPr>
          <p:cNvSpPr>
            <a:spLocks noGrp="1"/>
          </p:cNvSpPr>
          <p:nvPr>
            <p:ph idx="1"/>
          </p:nvPr>
        </p:nvSpPr>
        <p:spPr>
          <a:xfrm>
            <a:off x="484909" y="263236"/>
            <a:ext cx="11333018" cy="6317673"/>
          </a:xfrm>
        </p:spPr>
        <p:txBody>
          <a:bodyPr>
            <a:normAutofit fontScale="85000" lnSpcReduction="10000"/>
          </a:bodyPr>
          <a:lstStyle/>
          <a:p>
            <a:pPr marL="0" lvl="0" indent="0" algn="ctr">
              <a:buNone/>
            </a:pPr>
            <a:r>
              <a:rPr lang="en-CA" b="1" u="sng" dirty="0"/>
              <a:t>RIGHT-STANDING BEFORE GOD:</a:t>
            </a:r>
            <a:r>
              <a:rPr lang="en-CA" b="1" dirty="0"/>
              <a:t>   </a:t>
            </a:r>
          </a:p>
          <a:p>
            <a:pPr marL="0" lvl="0" indent="0" algn="ctr">
              <a:buNone/>
            </a:pPr>
            <a:endParaRPr lang="en-CA" dirty="0"/>
          </a:p>
          <a:p>
            <a:pPr marL="0" lvl="0" indent="0" algn="ctr">
              <a:buNone/>
            </a:pPr>
            <a:r>
              <a:rPr lang="en-CA" dirty="0"/>
              <a:t>We are declared “not guilty” by God our Judge</a:t>
            </a:r>
          </a:p>
          <a:p>
            <a:pPr marL="0" indent="0" algn="ctr">
              <a:buNone/>
            </a:pPr>
            <a:r>
              <a:rPr lang="en-CA" dirty="0"/>
              <a:t> </a:t>
            </a:r>
          </a:p>
          <a:p>
            <a:pPr marL="0" indent="0" algn="ctr">
              <a:buNone/>
            </a:pPr>
            <a:r>
              <a:rPr lang="en-CA" i="1" dirty="0"/>
              <a:t>“For I am not ashamed of this Good News about Christ. It is the power of God at work, saving everyone who believes—the Jew first and also the Gentile.</a:t>
            </a:r>
            <a:r>
              <a:rPr lang="en-CA" i="1" baseline="30000" dirty="0"/>
              <a:t>[</a:t>
            </a:r>
            <a:r>
              <a:rPr lang="en-CA" i="1" u="sng" baseline="30000" dirty="0">
                <a:hlinkClick r:id="rId2" tooltip="See footnote a"/>
              </a:rPr>
              <a:t>a</a:t>
            </a:r>
            <a:r>
              <a:rPr lang="en-CA" i="1" baseline="30000" dirty="0"/>
              <a:t>]</a:t>
            </a:r>
            <a:r>
              <a:rPr lang="en-CA" i="1" dirty="0"/>
              <a:t> </a:t>
            </a:r>
            <a:r>
              <a:rPr lang="en-CA" b="1" i="1" baseline="30000" dirty="0"/>
              <a:t>17 </a:t>
            </a:r>
            <a:r>
              <a:rPr lang="en-CA" i="1" dirty="0"/>
              <a:t>This Good News tells us how God makes us right in his sight. This is accomplished from start to finish by faith. As the Scriptures say, “It is through faith that a righteous person has life.”  </a:t>
            </a:r>
          </a:p>
          <a:p>
            <a:pPr marL="0" indent="0" algn="ctr">
              <a:buNone/>
            </a:pPr>
            <a:r>
              <a:rPr lang="en-CA" dirty="0"/>
              <a:t>Romans 1:16-17 NLT</a:t>
            </a:r>
          </a:p>
          <a:p>
            <a:pPr marL="0" indent="0" algn="ctr">
              <a:buNone/>
            </a:pPr>
            <a:r>
              <a:rPr lang="en-CA" dirty="0"/>
              <a:t> </a:t>
            </a:r>
          </a:p>
          <a:p>
            <a:pPr marL="0" indent="0" algn="ctr">
              <a:buNone/>
            </a:pPr>
            <a:r>
              <a:rPr lang="en-CA" i="1" dirty="0"/>
              <a:t>“Therefore, since we have been justified through faith, </a:t>
            </a:r>
          </a:p>
          <a:p>
            <a:pPr marL="0" indent="0" algn="ctr">
              <a:buNone/>
            </a:pPr>
            <a:r>
              <a:rPr lang="en-CA" i="1" dirty="0"/>
              <a:t>we</a:t>
            </a:r>
            <a:r>
              <a:rPr lang="en-CA" i="1" baseline="30000" dirty="0"/>
              <a:t> </a:t>
            </a:r>
            <a:r>
              <a:rPr lang="en-CA" i="1" dirty="0"/>
              <a:t>have peace with God through our Lord Jesus Christ …”  </a:t>
            </a:r>
          </a:p>
          <a:p>
            <a:pPr marL="0" indent="0" algn="ctr">
              <a:buNone/>
            </a:pPr>
            <a:r>
              <a:rPr lang="en-CA" dirty="0"/>
              <a:t>Romans 5:1 NIV</a:t>
            </a:r>
          </a:p>
          <a:p>
            <a:pPr marL="0" indent="0" algn="ctr">
              <a:buNone/>
            </a:pPr>
            <a:endParaRPr lang="en-CA" dirty="0"/>
          </a:p>
          <a:p>
            <a:pPr marL="0" lvl="0" indent="0" algn="ctr">
              <a:buNone/>
            </a:pPr>
            <a:r>
              <a:rPr lang="en-CA" b="1" dirty="0"/>
              <a:t>How does seeing God as our judge help you </a:t>
            </a:r>
          </a:p>
          <a:p>
            <a:pPr marL="0" lvl="0" indent="0" algn="ctr">
              <a:buNone/>
            </a:pPr>
            <a:r>
              <a:rPr lang="en-CA" b="1" dirty="0"/>
              <a:t>appreciate your right-standing before him?</a:t>
            </a:r>
          </a:p>
          <a:p>
            <a:pPr marL="0" indent="0">
              <a:buNone/>
            </a:pPr>
            <a:endParaRPr lang="en-CA" dirty="0"/>
          </a:p>
          <a:p>
            <a:pPr marL="0" indent="0">
              <a:buNone/>
            </a:pPr>
            <a:endParaRPr lang="en-CA" dirty="0"/>
          </a:p>
          <a:p>
            <a:pPr marL="0" indent="0">
              <a:buNone/>
            </a:pPr>
            <a:endParaRPr lang="en-US" dirty="0"/>
          </a:p>
        </p:txBody>
      </p:sp>
    </p:spTree>
    <p:extLst>
      <p:ext uri="{BB962C8B-B14F-4D97-AF65-F5344CB8AC3E}">
        <p14:creationId xmlns:p14="http://schemas.microsoft.com/office/powerpoint/2010/main" val="187009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CA2F9F0-5781-3040-95D0-5A818BFC08D6}"/>
              </a:ext>
            </a:extLst>
          </p:cNvPr>
          <p:cNvSpPr>
            <a:spLocks noGrp="1"/>
          </p:cNvSpPr>
          <p:nvPr>
            <p:ph idx="1"/>
          </p:nvPr>
        </p:nvSpPr>
        <p:spPr>
          <a:xfrm>
            <a:off x="520216" y="401781"/>
            <a:ext cx="11444749" cy="5860474"/>
          </a:xfrm>
        </p:spPr>
        <p:txBody>
          <a:bodyPr>
            <a:normAutofit fontScale="92500" lnSpcReduction="20000"/>
          </a:bodyPr>
          <a:lstStyle/>
          <a:p>
            <a:pPr marL="0" lvl="0" indent="0" algn="ctr">
              <a:buNone/>
            </a:pPr>
            <a:r>
              <a:rPr lang="en-CA" b="1" u="sng" dirty="0"/>
              <a:t>HOLY SPIRIT FRUIT:</a:t>
            </a:r>
            <a:r>
              <a:rPr lang="en-CA" b="1" dirty="0"/>
              <a:t>   </a:t>
            </a:r>
          </a:p>
          <a:p>
            <a:pPr marL="0" lvl="0" indent="0" algn="ctr">
              <a:buNone/>
            </a:pPr>
            <a:endParaRPr lang="en-CA" dirty="0"/>
          </a:p>
          <a:p>
            <a:pPr marL="0" lvl="0" indent="0" algn="ctr">
              <a:buNone/>
            </a:pPr>
            <a:r>
              <a:rPr lang="en-CA" dirty="0"/>
              <a:t>God has given us his spirit to make us like Jesus. </a:t>
            </a:r>
          </a:p>
          <a:p>
            <a:pPr marL="0" indent="0" algn="ctr">
              <a:buNone/>
            </a:pPr>
            <a:r>
              <a:rPr lang="en-CA" dirty="0"/>
              <a:t> </a:t>
            </a:r>
          </a:p>
          <a:p>
            <a:pPr marL="0" indent="0" algn="ctr">
              <a:buNone/>
            </a:pPr>
            <a:r>
              <a:rPr lang="en-CA" i="1" dirty="0"/>
              <a:t>“I am the true vine, and my Father is the gardener. </a:t>
            </a:r>
          </a:p>
          <a:p>
            <a:pPr marL="0" indent="0" algn="ctr">
              <a:buNone/>
            </a:pPr>
            <a:r>
              <a:rPr lang="en-CA" b="1" i="1" baseline="30000" dirty="0"/>
              <a:t>2 </a:t>
            </a:r>
            <a:r>
              <a:rPr lang="en-CA" i="1" dirty="0"/>
              <a:t>He cuts off every branch in me that bears no fruit, while every branch that does bear fruit he prunes</a:t>
            </a:r>
            <a:r>
              <a:rPr lang="en-CA" i="1" baseline="30000" dirty="0"/>
              <a:t>[</a:t>
            </a:r>
            <a:r>
              <a:rPr lang="en-CA" i="1" u="sng" baseline="30000" dirty="0">
                <a:hlinkClick r:id="rId2" tooltip="See footnote a"/>
              </a:rPr>
              <a:t>a</a:t>
            </a:r>
            <a:r>
              <a:rPr lang="en-CA" i="1" baseline="30000" dirty="0"/>
              <a:t>]</a:t>
            </a:r>
            <a:r>
              <a:rPr lang="en-CA" i="1" dirty="0"/>
              <a:t> so that it will be even more fruitful. </a:t>
            </a:r>
          </a:p>
          <a:p>
            <a:pPr marL="0" indent="0" algn="ctr">
              <a:buNone/>
            </a:pPr>
            <a:r>
              <a:rPr lang="en-CA" b="1" i="1" baseline="30000" dirty="0"/>
              <a:t>3 </a:t>
            </a:r>
            <a:r>
              <a:rPr lang="en-CA" i="1" dirty="0"/>
              <a:t>You are already clean because of the word I have spoken to you. </a:t>
            </a:r>
          </a:p>
          <a:p>
            <a:pPr marL="0" indent="0" algn="ctr">
              <a:buNone/>
            </a:pPr>
            <a:r>
              <a:rPr lang="en-CA" b="1" i="1" baseline="30000" dirty="0"/>
              <a:t>4 </a:t>
            </a:r>
            <a:r>
              <a:rPr lang="en-CA" i="1" dirty="0"/>
              <a:t>Remain in me, as I also remain in you. </a:t>
            </a:r>
          </a:p>
          <a:p>
            <a:pPr marL="0" indent="0" algn="ctr">
              <a:buNone/>
            </a:pPr>
            <a:r>
              <a:rPr lang="en-CA" i="1" dirty="0"/>
              <a:t>No branch can bear fruit by itself; it must remain in the vine. </a:t>
            </a:r>
          </a:p>
          <a:p>
            <a:pPr marL="0" indent="0" algn="ctr">
              <a:buNone/>
            </a:pPr>
            <a:r>
              <a:rPr lang="en-CA" i="1" dirty="0"/>
              <a:t>Neither can you bear fruit unless you remain in me. </a:t>
            </a:r>
          </a:p>
          <a:p>
            <a:pPr marL="0" indent="0" algn="ctr">
              <a:buNone/>
            </a:pPr>
            <a:r>
              <a:rPr lang="en-CA" i="1" dirty="0"/>
              <a:t> </a:t>
            </a:r>
            <a:r>
              <a:rPr lang="en-CA" b="1" i="1" baseline="30000" dirty="0"/>
              <a:t>5 </a:t>
            </a:r>
            <a:r>
              <a:rPr lang="en-CA" i="1" dirty="0"/>
              <a:t>“I am the vine; you are the branches. If you remain in me and I in you, </a:t>
            </a:r>
          </a:p>
          <a:p>
            <a:pPr marL="0" indent="0" algn="ctr">
              <a:buNone/>
            </a:pPr>
            <a:r>
              <a:rPr lang="en-CA" i="1" dirty="0"/>
              <a:t>you will bear much fruit; apart from me you can do nothing.”  </a:t>
            </a:r>
          </a:p>
          <a:p>
            <a:pPr marL="0" indent="0" algn="ctr">
              <a:buNone/>
            </a:pPr>
            <a:r>
              <a:rPr lang="en-CA" dirty="0"/>
              <a:t>John 15:1-5 NIV</a:t>
            </a:r>
          </a:p>
          <a:p>
            <a:pPr marL="0" indent="0">
              <a:buNone/>
            </a:pPr>
            <a:endParaRPr lang="en-US" dirty="0"/>
          </a:p>
        </p:txBody>
      </p:sp>
    </p:spTree>
    <p:extLst>
      <p:ext uri="{BB962C8B-B14F-4D97-AF65-F5344CB8AC3E}">
        <p14:creationId xmlns:p14="http://schemas.microsoft.com/office/powerpoint/2010/main" val="27587349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6AC58AB-6480-634A-83D5-3D299A2C6095}"/>
              </a:ext>
            </a:extLst>
          </p:cNvPr>
          <p:cNvSpPr>
            <a:spLocks noGrp="1"/>
          </p:cNvSpPr>
          <p:nvPr>
            <p:ph idx="1"/>
          </p:nvPr>
        </p:nvSpPr>
        <p:spPr>
          <a:xfrm>
            <a:off x="443346" y="1340716"/>
            <a:ext cx="11368549" cy="4351338"/>
          </a:xfrm>
        </p:spPr>
        <p:txBody>
          <a:bodyPr>
            <a:normAutofit/>
          </a:bodyPr>
          <a:lstStyle/>
          <a:p>
            <a:pPr marL="0" indent="0" algn="ctr">
              <a:buNone/>
            </a:pPr>
            <a:endParaRPr lang="en-CA" dirty="0"/>
          </a:p>
          <a:p>
            <a:pPr marL="0" indent="0" algn="ctr">
              <a:buNone/>
            </a:pPr>
            <a:r>
              <a:rPr lang="en-CA" b="1" baseline="30000" dirty="0"/>
              <a:t>22 </a:t>
            </a:r>
            <a:r>
              <a:rPr lang="en-CA" i="1" dirty="0"/>
              <a:t>But the fruit of the Spirit is love, joy, peace, forbearance, kindness, goodness, faithfulness, </a:t>
            </a:r>
            <a:r>
              <a:rPr lang="en-CA" b="1" i="1" baseline="30000" dirty="0"/>
              <a:t>23 </a:t>
            </a:r>
            <a:r>
              <a:rPr lang="en-CA" i="1" dirty="0"/>
              <a:t>gentleness and self-control. </a:t>
            </a:r>
          </a:p>
          <a:p>
            <a:pPr marL="0" indent="0" algn="ctr">
              <a:buNone/>
            </a:pPr>
            <a:r>
              <a:rPr lang="en-CA" i="1" dirty="0"/>
              <a:t>Against such things there is no law.”  </a:t>
            </a:r>
          </a:p>
          <a:p>
            <a:pPr marL="0" indent="0" algn="ctr">
              <a:buNone/>
            </a:pPr>
            <a:r>
              <a:rPr lang="en-CA" dirty="0"/>
              <a:t>Galatians 5:22-23 NIV</a:t>
            </a:r>
          </a:p>
          <a:p>
            <a:pPr marL="0" indent="0" algn="ctr">
              <a:buNone/>
            </a:pPr>
            <a:r>
              <a:rPr lang="en-CA" dirty="0"/>
              <a:t> </a:t>
            </a:r>
          </a:p>
          <a:p>
            <a:pPr marL="0" lvl="0" indent="0" algn="ctr">
              <a:buNone/>
            </a:pPr>
            <a:r>
              <a:rPr lang="en-CA" b="1" dirty="0"/>
              <a:t>The gospel transforms us from being fruitless to fruitful.     </a:t>
            </a:r>
          </a:p>
          <a:p>
            <a:pPr marL="0" lvl="0" indent="0" algn="ctr">
              <a:buNone/>
            </a:pPr>
            <a:r>
              <a:rPr lang="en-CA" b="1" dirty="0"/>
              <a:t>In what way have you recently experienced the spirit’s work in your life?</a:t>
            </a:r>
          </a:p>
          <a:p>
            <a:pPr marL="0" indent="0">
              <a:buNone/>
            </a:pPr>
            <a:endParaRPr lang="en-US" dirty="0"/>
          </a:p>
        </p:txBody>
      </p:sp>
    </p:spTree>
    <p:extLst>
      <p:ext uri="{BB962C8B-B14F-4D97-AF65-F5344CB8AC3E}">
        <p14:creationId xmlns:p14="http://schemas.microsoft.com/office/powerpoint/2010/main" val="16971787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1FD19BA-8E74-584E-B16B-A6F76D9C0C0F}"/>
              </a:ext>
            </a:extLst>
          </p:cNvPr>
          <p:cNvSpPr>
            <a:spLocks noGrp="1"/>
          </p:cNvSpPr>
          <p:nvPr>
            <p:ph idx="1"/>
          </p:nvPr>
        </p:nvSpPr>
        <p:spPr>
          <a:xfrm>
            <a:off x="443345" y="919269"/>
            <a:ext cx="11319164" cy="5017626"/>
          </a:xfrm>
        </p:spPr>
        <p:txBody>
          <a:bodyPr>
            <a:normAutofit/>
          </a:bodyPr>
          <a:lstStyle/>
          <a:p>
            <a:pPr marL="0" lvl="0" indent="0" algn="ctr">
              <a:buNone/>
            </a:pPr>
            <a:r>
              <a:rPr lang="en-CA" b="1" u="sng" dirty="0"/>
              <a:t>ETERNAL LIFE:</a:t>
            </a:r>
            <a:r>
              <a:rPr lang="en-CA" b="1" dirty="0"/>
              <a:t>   </a:t>
            </a:r>
          </a:p>
          <a:p>
            <a:pPr marL="0" lvl="0" indent="0" algn="ctr">
              <a:buNone/>
            </a:pPr>
            <a:endParaRPr lang="en-CA" dirty="0"/>
          </a:p>
          <a:p>
            <a:pPr marL="0" lvl="0" indent="0" algn="ctr">
              <a:buNone/>
            </a:pPr>
            <a:r>
              <a:rPr lang="en-CA" dirty="0"/>
              <a:t>Resurrection life with Jesus.  </a:t>
            </a:r>
          </a:p>
          <a:p>
            <a:pPr marL="0" indent="0" algn="ctr">
              <a:buNone/>
            </a:pPr>
            <a:endParaRPr lang="en-CA" b="1" baseline="30000" dirty="0"/>
          </a:p>
          <a:p>
            <a:pPr marL="0" indent="0" algn="ctr">
              <a:buNone/>
            </a:pPr>
            <a:endParaRPr lang="en-CA" b="1" baseline="30000" dirty="0"/>
          </a:p>
          <a:p>
            <a:pPr marL="0" indent="0" algn="ctr">
              <a:buNone/>
            </a:pPr>
            <a:r>
              <a:rPr lang="en-CA" b="1" baseline="30000" dirty="0"/>
              <a:t>3 </a:t>
            </a:r>
            <a:r>
              <a:rPr lang="en-CA" b="1" i="1" baseline="30000" dirty="0"/>
              <a:t>“</a:t>
            </a:r>
            <a:r>
              <a:rPr lang="en-CA" i="1" dirty="0"/>
              <a:t>Now this is eternal life: that they know you, the only true God, </a:t>
            </a:r>
          </a:p>
          <a:p>
            <a:pPr marL="0" indent="0" algn="ctr">
              <a:buNone/>
            </a:pPr>
            <a:r>
              <a:rPr lang="en-CA" i="1" dirty="0"/>
              <a:t>and Jesus Christ, whom you have sent.”  </a:t>
            </a:r>
          </a:p>
          <a:p>
            <a:pPr marL="0" indent="0" algn="ctr">
              <a:buNone/>
            </a:pPr>
            <a:r>
              <a:rPr lang="en-CA" dirty="0"/>
              <a:t> John 17:3 NIV</a:t>
            </a:r>
          </a:p>
          <a:p>
            <a:pPr marL="0" lvl="0" indent="0">
              <a:buNone/>
            </a:pPr>
            <a:endParaRPr lang="en-CA" dirty="0"/>
          </a:p>
          <a:p>
            <a:pPr marL="0" indent="0">
              <a:buNone/>
            </a:pPr>
            <a:endParaRPr lang="en-US" dirty="0"/>
          </a:p>
        </p:txBody>
      </p:sp>
    </p:spTree>
    <p:extLst>
      <p:ext uri="{BB962C8B-B14F-4D97-AF65-F5344CB8AC3E}">
        <p14:creationId xmlns:p14="http://schemas.microsoft.com/office/powerpoint/2010/main" val="23576516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B559E5C-9B1B-9F4A-AA2D-9AFB7E43DA0D}"/>
              </a:ext>
            </a:extLst>
          </p:cNvPr>
          <p:cNvSpPr>
            <a:spLocks noGrp="1"/>
          </p:cNvSpPr>
          <p:nvPr>
            <p:ph idx="1"/>
          </p:nvPr>
        </p:nvSpPr>
        <p:spPr>
          <a:xfrm>
            <a:off x="838200" y="595746"/>
            <a:ext cx="10515600" cy="5775181"/>
          </a:xfrm>
        </p:spPr>
        <p:txBody>
          <a:bodyPr>
            <a:normAutofit fontScale="92500" lnSpcReduction="20000"/>
          </a:bodyPr>
          <a:lstStyle/>
          <a:p>
            <a:pPr marL="0" indent="0" algn="ctr">
              <a:buNone/>
            </a:pPr>
            <a:r>
              <a:rPr lang="en-CA" i="1" dirty="0"/>
              <a:t>“Then the angel showed me the river of the water of life, as clear as crystal, flowing from the throne of God and of the Lamb </a:t>
            </a:r>
            <a:r>
              <a:rPr lang="en-CA" b="1" i="1" baseline="30000" dirty="0"/>
              <a:t>2 </a:t>
            </a:r>
            <a:r>
              <a:rPr lang="en-CA" i="1" dirty="0"/>
              <a:t>down the middle of the great street of the city. On each side of the river stood the tree of life, bearing twelve crops of fruit, yielding its fruit every month. And the leaves of the tree are for the healing of the nations. </a:t>
            </a:r>
            <a:r>
              <a:rPr lang="en-CA" b="1" i="1" baseline="30000" dirty="0"/>
              <a:t>3 </a:t>
            </a:r>
            <a:r>
              <a:rPr lang="en-CA" i="1" dirty="0"/>
              <a:t>No longer will there be any curse. The throne of God and of the Lamb will be in the city, and his servants will serve him. </a:t>
            </a:r>
            <a:r>
              <a:rPr lang="en-CA" b="1" i="1" baseline="30000" dirty="0"/>
              <a:t>4 </a:t>
            </a:r>
            <a:r>
              <a:rPr lang="en-CA" i="1" dirty="0"/>
              <a:t>They will see his face, and his name will be on their foreheads. </a:t>
            </a:r>
            <a:r>
              <a:rPr lang="en-CA" b="1" i="1" baseline="30000" dirty="0"/>
              <a:t>5 </a:t>
            </a:r>
            <a:r>
              <a:rPr lang="en-CA" i="1" dirty="0"/>
              <a:t>There will be no more night. They will not need the light of a lamp or the light of the sun, for the Lord God will give them light. And they will reign for ever and ever.”   </a:t>
            </a:r>
          </a:p>
          <a:p>
            <a:pPr marL="0" indent="0" algn="ctr">
              <a:buNone/>
            </a:pPr>
            <a:r>
              <a:rPr lang="en-CA" dirty="0"/>
              <a:t>Revelation 22:1-5 NIV</a:t>
            </a:r>
          </a:p>
          <a:p>
            <a:pPr marL="0" indent="0" algn="ctr">
              <a:buNone/>
            </a:pPr>
            <a:endParaRPr lang="en-CA" dirty="0"/>
          </a:p>
          <a:p>
            <a:pPr marL="0" lvl="0" indent="0" algn="ctr">
              <a:buNone/>
            </a:pPr>
            <a:r>
              <a:rPr lang="en-CA" dirty="0"/>
              <a:t>When we think of eternal life we should understand it </a:t>
            </a:r>
          </a:p>
          <a:p>
            <a:pPr marL="0" lvl="0" indent="0" algn="ctr">
              <a:buNone/>
            </a:pPr>
            <a:r>
              <a:rPr lang="en-CA" dirty="0"/>
              <a:t>not only as a </a:t>
            </a:r>
            <a:r>
              <a:rPr lang="en-CA" i="1" dirty="0"/>
              <a:t>quantity </a:t>
            </a:r>
            <a:r>
              <a:rPr lang="en-CA" dirty="0"/>
              <a:t>of life but </a:t>
            </a:r>
            <a:r>
              <a:rPr lang="en-CA" i="1" dirty="0"/>
              <a:t>quality </a:t>
            </a:r>
            <a:r>
              <a:rPr lang="en-CA" dirty="0"/>
              <a:t>of life.     </a:t>
            </a:r>
          </a:p>
          <a:p>
            <a:pPr marL="0" lvl="0" indent="0" algn="ctr">
              <a:buNone/>
            </a:pPr>
            <a:endParaRPr lang="en-CA" dirty="0"/>
          </a:p>
          <a:p>
            <a:pPr marL="0" lvl="0" indent="0" algn="ctr">
              <a:buNone/>
            </a:pPr>
            <a:r>
              <a:rPr lang="en-CA" b="1" dirty="0"/>
              <a:t>Why is remembering the </a:t>
            </a:r>
            <a:r>
              <a:rPr lang="en-CA" b="1" i="1" dirty="0"/>
              <a:t>quality</a:t>
            </a:r>
            <a:r>
              <a:rPr lang="en-CA" b="1" dirty="0"/>
              <a:t> of eternal life </a:t>
            </a:r>
          </a:p>
          <a:p>
            <a:pPr marL="0" lvl="0" indent="0" algn="ctr">
              <a:buNone/>
            </a:pPr>
            <a:r>
              <a:rPr lang="en-CA" b="1" dirty="0"/>
              <a:t>so important to appreciating this as a benefit?</a:t>
            </a:r>
          </a:p>
          <a:p>
            <a:pPr marL="0" indent="0">
              <a:buNone/>
            </a:pPr>
            <a:endParaRPr lang="en-US" dirty="0"/>
          </a:p>
        </p:txBody>
      </p:sp>
    </p:spTree>
    <p:extLst>
      <p:ext uri="{BB962C8B-B14F-4D97-AF65-F5344CB8AC3E}">
        <p14:creationId xmlns:p14="http://schemas.microsoft.com/office/powerpoint/2010/main" val="23824395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DEF538A-3BC7-9344-8642-01D66934C867}"/>
              </a:ext>
            </a:extLst>
          </p:cNvPr>
          <p:cNvSpPr>
            <a:spLocks noGrp="1"/>
          </p:cNvSpPr>
          <p:nvPr>
            <p:ph idx="1"/>
          </p:nvPr>
        </p:nvSpPr>
        <p:spPr>
          <a:xfrm>
            <a:off x="824346" y="1022061"/>
            <a:ext cx="10515600" cy="4351338"/>
          </a:xfrm>
        </p:spPr>
        <p:txBody>
          <a:bodyPr>
            <a:normAutofit fontScale="92500" lnSpcReduction="10000"/>
          </a:bodyPr>
          <a:lstStyle/>
          <a:p>
            <a:pPr marL="0" lvl="0" indent="0" algn="ctr">
              <a:buNone/>
            </a:pPr>
            <a:r>
              <a:rPr lang="en-CA" b="1" u="sng" dirty="0"/>
              <a:t>GENERAL HUMAN BENEFITS OF THE GOSPEL</a:t>
            </a:r>
            <a:endParaRPr lang="en-CA" b="1" dirty="0"/>
          </a:p>
          <a:p>
            <a:pPr marL="0" indent="0" algn="ctr">
              <a:buNone/>
            </a:pPr>
            <a:r>
              <a:rPr lang="en-CA" dirty="0"/>
              <a:t> </a:t>
            </a:r>
          </a:p>
          <a:p>
            <a:pPr marL="0" indent="0" algn="ctr">
              <a:buNone/>
            </a:pPr>
            <a:r>
              <a:rPr lang="en-CA" dirty="0"/>
              <a:t>“Non-Christians are better off due to Jesus’ kingship because they experience social and political good when they encounter authentic disciples.    The hungry get fed.   The poor are aided.   The cold receive a blanket.    When the church acknowledges Jesus’ kingship – and it always does when the real church gathers – they create an alternative social and political order that benefits the marginalized.”   p. 65</a:t>
            </a:r>
          </a:p>
          <a:p>
            <a:pPr marL="0" indent="0" algn="ctr">
              <a:buNone/>
            </a:pPr>
            <a:r>
              <a:rPr lang="en-CA" dirty="0"/>
              <a:t> </a:t>
            </a:r>
          </a:p>
          <a:p>
            <a:pPr marL="0" lvl="0" indent="0" algn="ctr">
              <a:buNone/>
            </a:pPr>
            <a:r>
              <a:rPr lang="en-CA" b="1" dirty="0"/>
              <a:t> What have you noticed about the general human benefits </a:t>
            </a:r>
          </a:p>
          <a:p>
            <a:pPr marL="0" lvl="0" indent="0" algn="ctr">
              <a:buNone/>
            </a:pPr>
            <a:r>
              <a:rPr lang="en-CA" b="1" dirty="0"/>
              <a:t>of the gospel in the world around you?</a:t>
            </a:r>
          </a:p>
          <a:p>
            <a:pPr marL="0" indent="0">
              <a:buNone/>
            </a:pPr>
            <a:endParaRPr lang="en-US" dirty="0"/>
          </a:p>
        </p:txBody>
      </p:sp>
    </p:spTree>
    <p:extLst>
      <p:ext uri="{BB962C8B-B14F-4D97-AF65-F5344CB8AC3E}">
        <p14:creationId xmlns:p14="http://schemas.microsoft.com/office/powerpoint/2010/main" val="38456564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162A285-94E1-064E-8E67-47B5494B88E8}"/>
              </a:ext>
            </a:extLst>
          </p:cNvPr>
          <p:cNvSpPr>
            <a:spLocks noGrp="1"/>
          </p:cNvSpPr>
          <p:nvPr>
            <p:ph idx="1"/>
          </p:nvPr>
        </p:nvSpPr>
        <p:spPr>
          <a:xfrm>
            <a:off x="838200" y="193964"/>
            <a:ext cx="10515600" cy="6511636"/>
          </a:xfrm>
        </p:spPr>
        <p:txBody>
          <a:bodyPr>
            <a:normAutofit fontScale="85000" lnSpcReduction="20000"/>
          </a:bodyPr>
          <a:lstStyle/>
          <a:p>
            <a:pPr marL="0" lvl="0" indent="0" algn="ctr">
              <a:buNone/>
            </a:pPr>
            <a:r>
              <a:rPr lang="en-CA" b="1" u="sng" dirty="0"/>
              <a:t>COSMIC BENEFITS OF THE GOSPEL:</a:t>
            </a:r>
            <a:r>
              <a:rPr lang="en-CA" b="1" dirty="0"/>
              <a:t>    </a:t>
            </a:r>
          </a:p>
          <a:p>
            <a:pPr marL="0" lvl="0" indent="0" algn="ctr">
              <a:buNone/>
            </a:pPr>
            <a:endParaRPr lang="en-CA" dirty="0"/>
          </a:p>
          <a:p>
            <a:pPr marL="0" lvl="0" indent="0" algn="ctr">
              <a:buNone/>
            </a:pPr>
            <a:r>
              <a:rPr lang="en-CA" dirty="0"/>
              <a:t>God’s </a:t>
            </a:r>
            <a:r>
              <a:rPr lang="en-CA" i="1" dirty="0"/>
              <a:t>new creation</a:t>
            </a:r>
            <a:r>
              <a:rPr lang="en-CA" dirty="0"/>
              <a:t> we are longing for.</a:t>
            </a:r>
          </a:p>
          <a:p>
            <a:pPr marL="0" lvl="0" indent="0" algn="ctr">
              <a:buNone/>
            </a:pPr>
            <a:endParaRPr lang="en-CA" dirty="0"/>
          </a:p>
          <a:p>
            <a:pPr marL="0" lvl="0" indent="0" algn="ctr">
              <a:buNone/>
            </a:pPr>
            <a:r>
              <a:rPr lang="en-CA" dirty="0"/>
              <a:t>“Installing Jesus as KING, a human who perfectly images God, is key to God’s rescue operation that benefits the whole universe.   It jumpstarts a slow, lengthy salvation process for humanity and creation.   </a:t>
            </a:r>
            <a:r>
              <a:rPr lang="en-CA" i="1" dirty="0"/>
              <a:t>God’s new-creation king initializes a restorative spiral upward of glory.</a:t>
            </a:r>
            <a:r>
              <a:rPr lang="en-CA" dirty="0"/>
              <a:t>”  p. 66</a:t>
            </a:r>
          </a:p>
          <a:p>
            <a:pPr marL="0" lvl="0" indent="0" algn="ctr">
              <a:buNone/>
            </a:pPr>
            <a:endParaRPr lang="en-CA" dirty="0"/>
          </a:p>
          <a:p>
            <a:pPr marL="0" lvl="0" indent="0" algn="ctr">
              <a:buNone/>
            </a:pPr>
            <a:r>
              <a:rPr lang="en-CA" i="1" dirty="0"/>
              <a:t>“Neither circumcision nor uncircumcision means anything; </a:t>
            </a:r>
          </a:p>
          <a:p>
            <a:pPr marL="0" lvl="0" indent="0" algn="ctr">
              <a:buNone/>
            </a:pPr>
            <a:r>
              <a:rPr lang="en-CA" i="1" dirty="0"/>
              <a:t>what counts is the new creation.”  </a:t>
            </a:r>
          </a:p>
          <a:p>
            <a:pPr marL="0" lvl="0" indent="0" algn="ctr">
              <a:buNone/>
            </a:pPr>
            <a:r>
              <a:rPr lang="en-CA" dirty="0"/>
              <a:t>Galatians 6:15 NIV</a:t>
            </a:r>
          </a:p>
          <a:p>
            <a:pPr marL="0" indent="0" algn="ctr">
              <a:buNone/>
            </a:pPr>
            <a:r>
              <a:rPr lang="en-CA" dirty="0"/>
              <a:t> </a:t>
            </a:r>
          </a:p>
          <a:p>
            <a:pPr marL="0" lvl="0" indent="0" algn="ctr">
              <a:buNone/>
            </a:pPr>
            <a:r>
              <a:rPr lang="en-CA" dirty="0"/>
              <a:t>As his followers, God invites us </a:t>
            </a:r>
          </a:p>
          <a:p>
            <a:pPr marL="0" lvl="0" indent="0" algn="ctr">
              <a:buNone/>
            </a:pPr>
            <a:r>
              <a:rPr lang="en-CA" dirty="0"/>
              <a:t>to participate in restoring and refurbishing his creation.   </a:t>
            </a:r>
          </a:p>
          <a:p>
            <a:pPr marL="0" lvl="0" indent="0" algn="ctr">
              <a:buNone/>
            </a:pPr>
            <a:endParaRPr lang="en-CA" b="1" dirty="0"/>
          </a:p>
          <a:p>
            <a:pPr marL="0" lvl="0" indent="0" algn="ctr">
              <a:buNone/>
            </a:pPr>
            <a:r>
              <a:rPr lang="en-CA" b="1" dirty="0"/>
              <a:t>How can you participate in that?</a:t>
            </a:r>
          </a:p>
          <a:p>
            <a:pPr marL="0" indent="0">
              <a:buNone/>
            </a:pPr>
            <a:endParaRPr lang="en-US" dirty="0"/>
          </a:p>
        </p:txBody>
      </p:sp>
    </p:spTree>
    <p:extLst>
      <p:ext uri="{BB962C8B-B14F-4D97-AF65-F5344CB8AC3E}">
        <p14:creationId xmlns:p14="http://schemas.microsoft.com/office/powerpoint/2010/main" val="21361894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61ACA49-43ED-3D40-9017-EC059E774121}"/>
              </a:ext>
            </a:extLst>
          </p:cNvPr>
          <p:cNvSpPr>
            <a:spLocks noGrp="1"/>
          </p:cNvSpPr>
          <p:nvPr>
            <p:ph idx="1"/>
          </p:nvPr>
        </p:nvSpPr>
        <p:spPr>
          <a:xfrm>
            <a:off x="838200" y="997527"/>
            <a:ext cx="10515600" cy="5179436"/>
          </a:xfrm>
        </p:spPr>
        <p:txBody>
          <a:bodyPr/>
          <a:lstStyle/>
          <a:p>
            <a:pPr marL="0" indent="0" algn="ctr">
              <a:buNone/>
            </a:pPr>
            <a:endParaRPr lang="en-CA" dirty="0"/>
          </a:p>
          <a:p>
            <a:pPr marL="0" indent="0" algn="ctr">
              <a:buNone/>
            </a:pPr>
            <a:endParaRPr lang="en-CA" dirty="0"/>
          </a:p>
          <a:p>
            <a:pPr marL="0" indent="0" algn="ctr">
              <a:buNone/>
            </a:pPr>
            <a:endParaRPr lang="en-CA" dirty="0"/>
          </a:p>
          <a:p>
            <a:pPr marL="0" indent="0" algn="ctr">
              <a:buNone/>
            </a:pPr>
            <a:r>
              <a:rPr lang="en-CA" dirty="0"/>
              <a:t>Of all the benefits we’ve looked at in today’s study, </a:t>
            </a:r>
          </a:p>
          <a:p>
            <a:pPr marL="0" indent="0" algn="ctr">
              <a:buNone/>
            </a:pPr>
            <a:r>
              <a:rPr lang="en-CA" dirty="0"/>
              <a:t>which one stands out to you the most?   </a:t>
            </a:r>
          </a:p>
          <a:p>
            <a:pPr marL="0" indent="0" algn="ctr">
              <a:buNone/>
            </a:pPr>
            <a:r>
              <a:rPr lang="en-CA" b="1" dirty="0"/>
              <a:t>What might you do to appreciate this benefit even more?</a:t>
            </a:r>
          </a:p>
          <a:p>
            <a:pPr marL="0" indent="0">
              <a:buNone/>
            </a:pPr>
            <a:endParaRPr lang="en-US" dirty="0"/>
          </a:p>
        </p:txBody>
      </p:sp>
    </p:spTree>
    <p:extLst>
      <p:ext uri="{BB962C8B-B14F-4D97-AF65-F5344CB8AC3E}">
        <p14:creationId xmlns:p14="http://schemas.microsoft.com/office/powerpoint/2010/main" val="39695942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36975D6-DB4B-B346-BB43-57C942380FA5}"/>
              </a:ext>
            </a:extLst>
          </p:cNvPr>
          <p:cNvSpPr>
            <a:spLocks noGrp="1"/>
          </p:cNvSpPr>
          <p:nvPr>
            <p:ph idx="1"/>
          </p:nvPr>
        </p:nvSpPr>
        <p:spPr>
          <a:xfrm>
            <a:off x="1018310" y="1146753"/>
            <a:ext cx="10515600" cy="4351338"/>
          </a:xfrm>
        </p:spPr>
        <p:txBody>
          <a:bodyPr/>
          <a:lstStyle/>
          <a:p>
            <a:pPr marL="0" indent="0" algn="ctr">
              <a:buNone/>
            </a:pPr>
            <a:r>
              <a:rPr lang="en-CA" b="1" u="sng" dirty="0"/>
              <a:t>THE BIG SERVE</a:t>
            </a:r>
            <a:endParaRPr lang="en-CA" dirty="0"/>
          </a:p>
          <a:p>
            <a:pPr marL="0" indent="0" algn="ctr">
              <a:buNone/>
            </a:pPr>
            <a:endParaRPr lang="en-CA" dirty="0"/>
          </a:p>
          <a:p>
            <a:pPr marL="0" indent="0" algn="ctr">
              <a:buNone/>
            </a:pPr>
            <a:r>
              <a:rPr lang="en-CA" dirty="0"/>
              <a:t>One of the exciting ways your </a:t>
            </a:r>
            <a:r>
              <a:rPr lang="en-CA" dirty="0" err="1"/>
              <a:t>LifeGroup</a:t>
            </a:r>
            <a:r>
              <a:rPr lang="en-CA" dirty="0"/>
              <a:t> </a:t>
            </a:r>
          </a:p>
          <a:p>
            <a:pPr marL="0" indent="0" algn="ctr">
              <a:buNone/>
            </a:pPr>
            <a:r>
              <a:rPr lang="en-CA" dirty="0"/>
              <a:t>can be part of what God is doing in our world is The Big Serve!    </a:t>
            </a:r>
          </a:p>
          <a:p>
            <a:pPr marL="0" indent="0" algn="ctr">
              <a:buNone/>
            </a:pPr>
            <a:r>
              <a:rPr lang="en-CA" u="sng" dirty="0">
                <a:hlinkClick r:id="rId2"/>
              </a:rPr>
              <a:t>https://www.creeksidechurch.ca/thebigserve/</a:t>
            </a:r>
            <a:r>
              <a:rPr lang="en-CA" dirty="0"/>
              <a:t>   </a:t>
            </a:r>
          </a:p>
          <a:p>
            <a:pPr marL="0" indent="0" algn="ctr">
              <a:buNone/>
            </a:pPr>
            <a:endParaRPr lang="en-CA" dirty="0"/>
          </a:p>
          <a:p>
            <a:pPr marL="0" indent="0" algn="ctr">
              <a:buNone/>
            </a:pPr>
            <a:r>
              <a:rPr lang="en-CA" dirty="0"/>
              <a:t> Stay tuned for details coming soon </a:t>
            </a:r>
          </a:p>
          <a:p>
            <a:pPr marL="0" indent="0" algn="ctr">
              <a:buNone/>
            </a:pPr>
            <a:r>
              <a:rPr lang="en-CA" dirty="0"/>
              <a:t>about how your </a:t>
            </a:r>
            <a:r>
              <a:rPr lang="en-CA" dirty="0" err="1"/>
              <a:t>LifeGroup</a:t>
            </a:r>
            <a:r>
              <a:rPr lang="en-CA" dirty="0"/>
              <a:t> can be involved!</a:t>
            </a:r>
          </a:p>
          <a:p>
            <a:pPr marL="0" indent="0">
              <a:buNone/>
            </a:pPr>
            <a:endParaRPr lang="en-US" dirty="0"/>
          </a:p>
        </p:txBody>
      </p:sp>
    </p:spTree>
    <p:extLst>
      <p:ext uri="{BB962C8B-B14F-4D97-AF65-F5344CB8AC3E}">
        <p14:creationId xmlns:p14="http://schemas.microsoft.com/office/powerpoint/2010/main" val="20476097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B4B093F-39F5-5D4A-B8AF-AC8A2434979A}"/>
              </a:ext>
            </a:extLst>
          </p:cNvPr>
          <p:cNvSpPr>
            <a:spLocks noGrp="1"/>
          </p:cNvSpPr>
          <p:nvPr>
            <p:ph idx="1"/>
          </p:nvPr>
        </p:nvSpPr>
        <p:spPr>
          <a:xfrm>
            <a:off x="789709" y="152401"/>
            <a:ext cx="10952912" cy="6470072"/>
          </a:xfrm>
        </p:spPr>
        <p:txBody>
          <a:bodyPr>
            <a:normAutofit/>
          </a:bodyPr>
          <a:lstStyle/>
          <a:p>
            <a:pPr marL="0" indent="0" algn="ctr">
              <a:buNone/>
            </a:pPr>
            <a:endParaRPr lang="en-CA" b="1" u="sng" dirty="0"/>
          </a:p>
          <a:p>
            <a:pPr marL="0" indent="0" algn="ctr">
              <a:buNone/>
            </a:pPr>
            <a:r>
              <a:rPr lang="en-CA" b="1" u="sng" dirty="0"/>
              <a:t>PRAY:</a:t>
            </a:r>
            <a:endParaRPr lang="en-CA" dirty="0"/>
          </a:p>
          <a:p>
            <a:pPr marL="0" indent="0" algn="ctr">
              <a:buNone/>
            </a:pPr>
            <a:r>
              <a:rPr lang="en-CA" dirty="0"/>
              <a:t> </a:t>
            </a:r>
          </a:p>
          <a:p>
            <a:pPr marL="0" indent="0" algn="ctr">
              <a:buNone/>
            </a:pPr>
            <a:r>
              <a:rPr lang="en-CA" dirty="0"/>
              <a:t> King Jesus, thank you for the incredible benefits you’ve given us!     </a:t>
            </a:r>
          </a:p>
          <a:p>
            <a:pPr marL="0" indent="0" algn="ctr">
              <a:buNone/>
            </a:pPr>
            <a:r>
              <a:rPr lang="en-CA" dirty="0"/>
              <a:t>Today’s study has reminded us of how blessed we are to be your people, and how you are blessing the world and all of creation as our good king.     </a:t>
            </a:r>
          </a:p>
          <a:p>
            <a:pPr marL="0" indent="0" algn="ctr">
              <a:buNone/>
            </a:pPr>
            <a:r>
              <a:rPr lang="en-CA" dirty="0"/>
              <a:t>Please help us to bear your image well </a:t>
            </a:r>
          </a:p>
          <a:p>
            <a:pPr marL="0" indent="0" algn="ctr">
              <a:buNone/>
            </a:pPr>
            <a:r>
              <a:rPr lang="en-CA" dirty="0"/>
              <a:t>as we live our everyday lives here on earth.     </a:t>
            </a:r>
          </a:p>
          <a:p>
            <a:pPr marL="0" indent="0" algn="ctr">
              <a:buNone/>
            </a:pPr>
            <a:r>
              <a:rPr lang="en-CA" dirty="0"/>
              <a:t>Thank you for giving us your spirit to empower us to live for you.     </a:t>
            </a:r>
          </a:p>
          <a:p>
            <a:pPr marL="0" indent="0" algn="ctr">
              <a:buNone/>
            </a:pPr>
            <a:r>
              <a:rPr lang="en-CA" dirty="0"/>
              <a:t>All of this is for your glory and honour because you alone are worthy!  </a:t>
            </a:r>
          </a:p>
          <a:p>
            <a:pPr marL="0" indent="0" algn="ctr">
              <a:buNone/>
            </a:pPr>
            <a:r>
              <a:rPr lang="en-CA" dirty="0"/>
              <a:t>AMEN. </a:t>
            </a:r>
            <a:endParaRPr lang="en-US" dirty="0"/>
          </a:p>
        </p:txBody>
      </p:sp>
    </p:spTree>
    <p:extLst>
      <p:ext uri="{BB962C8B-B14F-4D97-AF65-F5344CB8AC3E}">
        <p14:creationId xmlns:p14="http://schemas.microsoft.com/office/powerpoint/2010/main" val="35858995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C3C7191-0E1C-2049-851C-66E6BD7429CD}"/>
              </a:ext>
            </a:extLst>
          </p:cNvPr>
          <p:cNvSpPr>
            <a:spLocks noGrp="1"/>
          </p:cNvSpPr>
          <p:nvPr>
            <p:ph idx="1"/>
          </p:nvPr>
        </p:nvSpPr>
        <p:spPr>
          <a:xfrm>
            <a:off x="387927" y="526473"/>
            <a:ext cx="11568546" cy="5846618"/>
          </a:xfrm>
        </p:spPr>
        <p:txBody>
          <a:bodyPr>
            <a:normAutofit lnSpcReduction="10000"/>
          </a:bodyPr>
          <a:lstStyle/>
          <a:p>
            <a:pPr marL="0" indent="0" algn="ctr">
              <a:buNone/>
            </a:pPr>
            <a:r>
              <a:rPr lang="en-CA" dirty="0"/>
              <a:t>Welcome back to our series, "The Good News!" </a:t>
            </a:r>
          </a:p>
          <a:p>
            <a:pPr marL="0" indent="0" algn="ctr">
              <a:buNone/>
            </a:pPr>
            <a:r>
              <a:rPr lang="en-CA" dirty="0"/>
              <a:t>Over the course of four weeks, we are exploring the transformative power of the gospel and how it radically changes us when we embrace it. </a:t>
            </a:r>
          </a:p>
          <a:p>
            <a:pPr marL="0" indent="0" algn="ctr">
              <a:buNone/>
            </a:pPr>
            <a:r>
              <a:rPr lang="en-CA" dirty="0"/>
              <a:t>Our topic for week 3 is "One Good King”.   </a:t>
            </a:r>
          </a:p>
          <a:p>
            <a:pPr marL="0" indent="0" algn="ctr">
              <a:buNone/>
            </a:pPr>
            <a:r>
              <a:rPr lang="en-CA" dirty="0"/>
              <a:t>Jesus frees us from our misguided self-rule.  </a:t>
            </a:r>
          </a:p>
          <a:p>
            <a:pPr marL="0" indent="0" algn="ctr">
              <a:buNone/>
            </a:pPr>
            <a:r>
              <a:rPr lang="en-CA" dirty="0"/>
              <a:t>Christians have the benefits of forgiveness of sins </a:t>
            </a:r>
          </a:p>
          <a:p>
            <a:pPr marL="0" indent="0" algn="ctr">
              <a:buNone/>
            </a:pPr>
            <a:r>
              <a:rPr lang="en-CA" dirty="0"/>
              <a:t>and everlasting life with God that begins now.  </a:t>
            </a:r>
          </a:p>
          <a:p>
            <a:pPr marL="0" indent="0" algn="ctr">
              <a:buNone/>
            </a:pPr>
            <a:r>
              <a:rPr lang="en-CA" dirty="0"/>
              <a:t>But as the king's glory radiates outward, </a:t>
            </a:r>
          </a:p>
          <a:p>
            <a:pPr marL="0" indent="0" algn="ctr">
              <a:buNone/>
            </a:pPr>
            <a:r>
              <a:rPr lang="en-CA" dirty="0"/>
              <a:t>non-Christians and the rest of creation profit as well.    </a:t>
            </a:r>
          </a:p>
          <a:p>
            <a:pPr marL="0" indent="0" algn="ctr">
              <a:buNone/>
            </a:pPr>
            <a:r>
              <a:rPr lang="en-CA" dirty="0"/>
              <a:t>As we allow king Jesus to rule in our life, </a:t>
            </a:r>
          </a:p>
          <a:p>
            <a:pPr marL="0" indent="0" algn="ctr">
              <a:buNone/>
            </a:pPr>
            <a:r>
              <a:rPr lang="en-CA" dirty="0"/>
              <a:t>our thinking and living will be transformed.    </a:t>
            </a:r>
          </a:p>
          <a:p>
            <a:pPr marL="0" indent="0" algn="ctr">
              <a:buNone/>
            </a:pPr>
            <a:r>
              <a:rPr lang="en-CA" dirty="0"/>
              <a:t>Today let’s celebrate the wonderful gifts (benefits) given us by our good king!</a:t>
            </a:r>
          </a:p>
          <a:p>
            <a:pPr marL="0" indent="0">
              <a:buNone/>
            </a:pPr>
            <a:endParaRPr lang="en-US" dirty="0"/>
          </a:p>
        </p:txBody>
      </p:sp>
    </p:spTree>
    <p:extLst>
      <p:ext uri="{BB962C8B-B14F-4D97-AF65-F5344CB8AC3E}">
        <p14:creationId xmlns:p14="http://schemas.microsoft.com/office/powerpoint/2010/main" val="39627362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BC393D2-1113-EC46-96F7-356A8E5DFAD9}"/>
              </a:ext>
            </a:extLst>
          </p:cNvPr>
          <p:cNvSpPr>
            <a:spLocks noGrp="1"/>
          </p:cNvSpPr>
          <p:nvPr>
            <p:ph idx="1"/>
          </p:nvPr>
        </p:nvSpPr>
        <p:spPr>
          <a:xfrm>
            <a:off x="808704" y="568036"/>
            <a:ext cx="10515600" cy="5652654"/>
          </a:xfrm>
        </p:spPr>
        <p:txBody>
          <a:bodyPr>
            <a:normAutofit/>
          </a:bodyPr>
          <a:lstStyle/>
          <a:p>
            <a:pPr marL="0" indent="0" algn="ctr">
              <a:buNone/>
            </a:pPr>
            <a:endParaRPr lang="en-CA" u="sng" dirty="0"/>
          </a:p>
          <a:p>
            <a:pPr marL="0" indent="0" algn="ctr">
              <a:buNone/>
            </a:pPr>
            <a:r>
              <a:rPr lang="en-CA" u="sng" dirty="0"/>
              <a:t>That Was a Great Gift!</a:t>
            </a:r>
            <a:endParaRPr lang="en-CA" dirty="0"/>
          </a:p>
          <a:p>
            <a:pPr marL="0" indent="0" algn="ctr">
              <a:buNone/>
            </a:pPr>
            <a:r>
              <a:rPr lang="en-CA" dirty="0"/>
              <a:t>Think back to the gifts you have received from people in your life.    </a:t>
            </a:r>
          </a:p>
          <a:p>
            <a:pPr marL="0" indent="0" algn="ctr">
              <a:buNone/>
            </a:pPr>
            <a:r>
              <a:rPr lang="en-CA" dirty="0"/>
              <a:t>You may recall a physical gift </a:t>
            </a:r>
          </a:p>
          <a:p>
            <a:pPr marL="0" indent="0" algn="ctr">
              <a:buNone/>
            </a:pPr>
            <a:r>
              <a:rPr lang="en-CA" dirty="0"/>
              <a:t>someone gave for your birthday or for Christmas.    </a:t>
            </a:r>
          </a:p>
          <a:p>
            <a:pPr marL="0" indent="0" algn="ctr">
              <a:buNone/>
            </a:pPr>
            <a:r>
              <a:rPr lang="en-CA" dirty="0"/>
              <a:t>Or maybe you think right away of the gift </a:t>
            </a:r>
          </a:p>
          <a:p>
            <a:pPr marL="0" indent="0" algn="ctr">
              <a:buNone/>
            </a:pPr>
            <a:r>
              <a:rPr lang="en-CA" dirty="0"/>
              <a:t>someone gave you of their time or presence.    </a:t>
            </a:r>
          </a:p>
          <a:p>
            <a:pPr marL="0" indent="0" algn="ctr">
              <a:buNone/>
            </a:pPr>
            <a:r>
              <a:rPr lang="en-CA" dirty="0"/>
              <a:t>What gift have you received about which you would say – </a:t>
            </a:r>
          </a:p>
          <a:p>
            <a:pPr marL="0" indent="0" algn="ctr">
              <a:buNone/>
            </a:pPr>
            <a:r>
              <a:rPr lang="en-CA" dirty="0"/>
              <a:t>“that was a great gift!”?    </a:t>
            </a:r>
          </a:p>
          <a:p>
            <a:pPr marL="0" indent="0" algn="ctr">
              <a:buNone/>
            </a:pPr>
            <a:r>
              <a:rPr lang="en-CA" dirty="0"/>
              <a:t>Share your story with the group!</a:t>
            </a:r>
          </a:p>
          <a:p>
            <a:pPr marL="0" indent="0">
              <a:buNone/>
            </a:pPr>
            <a:endParaRPr lang="en-US" dirty="0"/>
          </a:p>
        </p:txBody>
      </p:sp>
    </p:spTree>
    <p:extLst>
      <p:ext uri="{BB962C8B-B14F-4D97-AF65-F5344CB8AC3E}">
        <p14:creationId xmlns:p14="http://schemas.microsoft.com/office/powerpoint/2010/main" val="1178510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7317F23-9EBD-EB4D-82CA-6718A0B707F6}"/>
              </a:ext>
            </a:extLst>
          </p:cNvPr>
          <p:cNvSpPr>
            <a:spLocks noGrp="1"/>
          </p:cNvSpPr>
          <p:nvPr>
            <p:ph idx="1"/>
          </p:nvPr>
        </p:nvSpPr>
        <p:spPr>
          <a:xfrm>
            <a:off x="926690" y="1486412"/>
            <a:ext cx="10515600" cy="4351338"/>
          </a:xfrm>
        </p:spPr>
        <p:txBody>
          <a:bodyPr/>
          <a:lstStyle/>
          <a:p>
            <a:pPr marL="0" indent="0" algn="ctr">
              <a:buNone/>
            </a:pPr>
            <a:endParaRPr lang="en-CA" dirty="0"/>
          </a:p>
          <a:p>
            <a:pPr marL="0" indent="0" algn="ctr">
              <a:buNone/>
            </a:pPr>
            <a:r>
              <a:rPr lang="en-CA" dirty="0"/>
              <a:t>How is Jesus’ kingship beneficial to us as his followers?    </a:t>
            </a:r>
          </a:p>
          <a:p>
            <a:pPr marL="0" indent="0" algn="ctr">
              <a:buNone/>
            </a:pPr>
            <a:r>
              <a:rPr lang="en-CA" dirty="0"/>
              <a:t>How does his kingship benefit our world?  </a:t>
            </a:r>
          </a:p>
          <a:p>
            <a:pPr marL="0" indent="0" algn="ctr">
              <a:buNone/>
            </a:pPr>
            <a:r>
              <a:rPr lang="en-CA" dirty="0"/>
              <a:t>Let’s explore these questions as we dive into today’s study!</a:t>
            </a:r>
          </a:p>
          <a:p>
            <a:pPr marL="0" indent="0" algn="ctr">
              <a:buNone/>
            </a:pPr>
            <a:endParaRPr lang="en-CA" dirty="0"/>
          </a:p>
          <a:p>
            <a:pPr marL="0" indent="0" algn="ctr">
              <a:buNone/>
            </a:pPr>
            <a:r>
              <a:rPr lang="en-CA" sz="2400" dirty="0"/>
              <a:t>NOTE:  Throughout this study we will reference </a:t>
            </a:r>
          </a:p>
          <a:p>
            <a:pPr marL="0" indent="0" algn="ctr">
              <a:buNone/>
            </a:pPr>
            <a:r>
              <a:rPr lang="en-CA" sz="2400" dirty="0"/>
              <a:t>Matthew W. Bates’ book,  </a:t>
            </a:r>
            <a:r>
              <a:rPr lang="en-CA" sz="2400" u="sng" dirty="0"/>
              <a:t>The Gospel Precisely</a:t>
            </a:r>
            <a:r>
              <a:rPr lang="en-CA" sz="2400" dirty="0"/>
              <a:t>. </a:t>
            </a:r>
          </a:p>
          <a:p>
            <a:pPr marL="0" indent="0">
              <a:buNone/>
            </a:pPr>
            <a:endParaRPr lang="en-US" dirty="0"/>
          </a:p>
        </p:txBody>
      </p:sp>
    </p:spTree>
    <p:extLst>
      <p:ext uri="{BB962C8B-B14F-4D97-AF65-F5344CB8AC3E}">
        <p14:creationId xmlns:p14="http://schemas.microsoft.com/office/powerpoint/2010/main" val="7279386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3E65C69-AF2C-B64F-98E6-8E8788E06521}"/>
              </a:ext>
            </a:extLst>
          </p:cNvPr>
          <p:cNvSpPr>
            <a:spLocks noGrp="1"/>
          </p:cNvSpPr>
          <p:nvPr>
            <p:ph idx="1"/>
          </p:nvPr>
        </p:nvSpPr>
        <p:spPr>
          <a:xfrm>
            <a:off x="512618" y="429491"/>
            <a:ext cx="11374582" cy="5999018"/>
          </a:xfrm>
        </p:spPr>
        <p:txBody>
          <a:bodyPr>
            <a:normAutofit/>
          </a:bodyPr>
          <a:lstStyle/>
          <a:p>
            <a:pPr marL="0" indent="0" algn="ctr">
              <a:buNone/>
            </a:pPr>
            <a:endParaRPr lang="en-CA" dirty="0"/>
          </a:p>
          <a:p>
            <a:pPr marL="0" indent="0" algn="ctr">
              <a:buNone/>
            </a:pPr>
            <a:endParaRPr lang="en-CA" dirty="0"/>
          </a:p>
          <a:p>
            <a:pPr marL="0" indent="0" algn="ctr">
              <a:buNone/>
            </a:pPr>
            <a:r>
              <a:rPr lang="en-CA" dirty="0"/>
              <a:t>“The gospel is Jesus is the Christ, the universal king, because salvation is never about rescuing humans simply for their own sakes.    </a:t>
            </a:r>
          </a:p>
          <a:p>
            <a:pPr marL="0" indent="0" algn="ctr">
              <a:buNone/>
            </a:pPr>
            <a:r>
              <a:rPr lang="en-CA" dirty="0"/>
              <a:t>Salvation is for humanity’s sake, and for God’s own sake </a:t>
            </a:r>
          </a:p>
          <a:p>
            <a:pPr marL="0" indent="0" algn="ctr">
              <a:buNone/>
            </a:pPr>
            <a:r>
              <a:rPr lang="en-CA" dirty="0"/>
              <a:t>– that he might receive the honour he deserves.”  p. 58 </a:t>
            </a:r>
          </a:p>
          <a:p>
            <a:pPr marL="0" indent="0" algn="ctr">
              <a:buNone/>
            </a:pPr>
            <a:endParaRPr lang="en-CA" dirty="0"/>
          </a:p>
          <a:p>
            <a:pPr marL="0" lvl="0" indent="0" algn="ctr">
              <a:buNone/>
            </a:pPr>
            <a:r>
              <a:rPr lang="en-CA" dirty="0"/>
              <a:t>What do you think about the idea that the gospel is about more </a:t>
            </a:r>
          </a:p>
          <a:p>
            <a:pPr marL="0" lvl="0" indent="0" algn="ctr">
              <a:buNone/>
            </a:pPr>
            <a:r>
              <a:rPr lang="en-CA" dirty="0"/>
              <a:t>than just for our benefit (saving you and me from our sin)?    </a:t>
            </a:r>
          </a:p>
          <a:p>
            <a:pPr marL="0" lvl="0" indent="0" algn="ctr">
              <a:buNone/>
            </a:pPr>
            <a:r>
              <a:rPr lang="en-CA" b="1" dirty="0"/>
              <a:t>Is this a new idea for you?</a:t>
            </a:r>
          </a:p>
          <a:p>
            <a:pPr marL="0" lvl="0" indent="0" algn="ctr">
              <a:buNone/>
            </a:pPr>
            <a:endParaRPr lang="en-CA" dirty="0"/>
          </a:p>
          <a:p>
            <a:pPr marL="0" indent="0">
              <a:buNone/>
            </a:pPr>
            <a:endParaRPr lang="en-US" dirty="0"/>
          </a:p>
        </p:txBody>
      </p:sp>
    </p:spTree>
    <p:extLst>
      <p:ext uri="{BB962C8B-B14F-4D97-AF65-F5344CB8AC3E}">
        <p14:creationId xmlns:p14="http://schemas.microsoft.com/office/powerpoint/2010/main" val="39821908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17DF3D5-5BC2-1C47-8228-574DE1E10F64}"/>
              </a:ext>
            </a:extLst>
          </p:cNvPr>
          <p:cNvSpPr>
            <a:spLocks noGrp="1"/>
          </p:cNvSpPr>
          <p:nvPr>
            <p:ph idx="1"/>
          </p:nvPr>
        </p:nvSpPr>
        <p:spPr>
          <a:xfrm>
            <a:off x="651164" y="595745"/>
            <a:ext cx="10905985" cy="5721928"/>
          </a:xfrm>
        </p:spPr>
        <p:txBody>
          <a:bodyPr>
            <a:normAutofit/>
          </a:bodyPr>
          <a:lstStyle/>
          <a:p>
            <a:pPr marL="0" indent="0" algn="ctr">
              <a:buNone/>
            </a:pPr>
            <a:endParaRPr lang="en-CA" dirty="0"/>
          </a:p>
          <a:p>
            <a:pPr marL="0" indent="0" algn="ctr">
              <a:buNone/>
            </a:pPr>
            <a:endParaRPr lang="en-CA" dirty="0"/>
          </a:p>
          <a:p>
            <a:pPr marL="0" indent="0" algn="ctr">
              <a:buNone/>
            </a:pPr>
            <a:r>
              <a:rPr lang="en-CA" dirty="0"/>
              <a:t>“Under Jesus’ kingship, we are finally free to cast off our misguided </a:t>
            </a:r>
          </a:p>
          <a:p>
            <a:pPr marL="0" indent="0" algn="ctr">
              <a:buNone/>
            </a:pPr>
            <a:r>
              <a:rPr lang="en-CA" dirty="0"/>
              <a:t>self-rule – our pathetic attempt at life apart from God.  </a:t>
            </a:r>
          </a:p>
          <a:p>
            <a:pPr marL="0" indent="0" algn="ctr">
              <a:buNone/>
            </a:pPr>
            <a:r>
              <a:rPr lang="en-CA" dirty="0"/>
              <a:t> Jesus’ servant kingship results in full human flourishing.”   p. 58</a:t>
            </a:r>
          </a:p>
          <a:p>
            <a:pPr marL="0" indent="0" algn="ctr">
              <a:buNone/>
            </a:pPr>
            <a:endParaRPr lang="en-CA" dirty="0"/>
          </a:p>
          <a:p>
            <a:pPr marL="0" lvl="0" indent="0" algn="ctr">
              <a:buNone/>
            </a:pPr>
            <a:r>
              <a:rPr lang="en-CA" dirty="0"/>
              <a:t>“Jesus’ servant kingship results in full human flourishing.”    </a:t>
            </a:r>
          </a:p>
          <a:p>
            <a:pPr marL="0" lvl="0" indent="0" algn="ctr">
              <a:buNone/>
            </a:pPr>
            <a:r>
              <a:rPr lang="en-CA" b="1" dirty="0"/>
              <a:t>What do you think Matthew Bates means by this?     </a:t>
            </a:r>
          </a:p>
          <a:p>
            <a:pPr marL="0" indent="0" algn="ctr">
              <a:buNone/>
            </a:pPr>
            <a:endParaRPr lang="en-CA" dirty="0"/>
          </a:p>
          <a:p>
            <a:pPr marL="0" indent="0" algn="ctr">
              <a:buNone/>
            </a:pPr>
            <a:endParaRPr lang="en-CA" dirty="0"/>
          </a:p>
          <a:p>
            <a:pPr marL="0" indent="0">
              <a:buNone/>
            </a:pPr>
            <a:endParaRPr lang="en-US" dirty="0"/>
          </a:p>
        </p:txBody>
      </p:sp>
    </p:spTree>
    <p:extLst>
      <p:ext uri="{BB962C8B-B14F-4D97-AF65-F5344CB8AC3E}">
        <p14:creationId xmlns:p14="http://schemas.microsoft.com/office/powerpoint/2010/main" val="2722487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715C806-95A1-2F47-9ABC-26B8390B592D}"/>
              </a:ext>
            </a:extLst>
          </p:cNvPr>
          <p:cNvSpPr>
            <a:spLocks noGrp="1"/>
          </p:cNvSpPr>
          <p:nvPr>
            <p:ph idx="1"/>
          </p:nvPr>
        </p:nvSpPr>
        <p:spPr>
          <a:xfrm>
            <a:off x="117987" y="221226"/>
            <a:ext cx="11901948" cy="6459793"/>
          </a:xfrm>
        </p:spPr>
        <p:txBody>
          <a:bodyPr>
            <a:normAutofit/>
          </a:bodyPr>
          <a:lstStyle/>
          <a:p>
            <a:pPr marL="0" indent="0" algn="ctr">
              <a:buNone/>
            </a:pPr>
            <a:endParaRPr lang="en-CA" dirty="0"/>
          </a:p>
          <a:p>
            <a:pPr marL="0" indent="0" algn="ctr">
              <a:buNone/>
            </a:pPr>
            <a:endParaRPr lang="en-CA" dirty="0"/>
          </a:p>
          <a:p>
            <a:pPr marL="0" indent="0" algn="ctr">
              <a:buNone/>
            </a:pPr>
            <a:endParaRPr lang="en-CA" dirty="0"/>
          </a:p>
          <a:p>
            <a:pPr marL="0" lvl="0" indent="0" algn="ctr">
              <a:buNone/>
            </a:pPr>
            <a:r>
              <a:rPr lang="en-CA" b="1" u="sng" dirty="0"/>
              <a:t>EXCLUSIVE CHRISTIAN BENEFITS OF THE GOSPEL</a:t>
            </a:r>
            <a:endParaRPr lang="en-CA" b="1" dirty="0"/>
          </a:p>
          <a:p>
            <a:pPr marL="0" indent="0" algn="ctr">
              <a:buNone/>
            </a:pPr>
            <a:r>
              <a:rPr lang="en-CA" dirty="0"/>
              <a:t> </a:t>
            </a:r>
          </a:p>
          <a:p>
            <a:pPr marL="0" indent="0" algn="ctr">
              <a:buNone/>
            </a:pPr>
            <a:r>
              <a:rPr lang="en-CA" dirty="0"/>
              <a:t>The gospel has some amazing benefits to us and our world at large.   </a:t>
            </a:r>
          </a:p>
          <a:p>
            <a:pPr marL="0" indent="0" algn="ctr">
              <a:buNone/>
            </a:pPr>
            <a:r>
              <a:rPr lang="en-CA" dirty="0"/>
              <a:t>Let’s begin by looking at some of the exclusive benefits </a:t>
            </a:r>
          </a:p>
          <a:p>
            <a:pPr marL="0" indent="0" algn="ctr">
              <a:buNone/>
            </a:pPr>
            <a:r>
              <a:rPr lang="en-CA" dirty="0"/>
              <a:t>to those who commit to follow king Jesus. </a:t>
            </a:r>
          </a:p>
          <a:p>
            <a:pPr marL="0" indent="0">
              <a:buNone/>
            </a:pPr>
            <a:endParaRPr lang="en-US" dirty="0"/>
          </a:p>
        </p:txBody>
      </p:sp>
    </p:spTree>
    <p:extLst>
      <p:ext uri="{BB962C8B-B14F-4D97-AF65-F5344CB8AC3E}">
        <p14:creationId xmlns:p14="http://schemas.microsoft.com/office/powerpoint/2010/main" val="10293660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F95444A-A06C-8742-8870-331FC3C872FC}"/>
              </a:ext>
            </a:extLst>
          </p:cNvPr>
          <p:cNvSpPr>
            <a:spLocks noGrp="1"/>
          </p:cNvSpPr>
          <p:nvPr>
            <p:ph idx="1"/>
          </p:nvPr>
        </p:nvSpPr>
        <p:spPr>
          <a:xfrm>
            <a:off x="852948" y="942109"/>
            <a:ext cx="10515600" cy="4851395"/>
          </a:xfrm>
        </p:spPr>
        <p:txBody>
          <a:bodyPr>
            <a:normAutofit fontScale="92500" lnSpcReduction="20000"/>
          </a:bodyPr>
          <a:lstStyle/>
          <a:p>
            <a:pPr marL="0" lvl="0" indent="0" algn="ctr">
              <a:buNone/>
            </a:pPr>
            <a:r>
              <a:rPr lang="en-CA" sz="3500" b="1" u="sng" dirty="0"/>
              <a:t>ADOPTION</a:t>
            </a:r>
            <a:r>
              <a:rPr lang="en-CA" sz="3500" b="1" dirty="0"/>
              <a:t>:  </a:t>
            </a:r>
          </a:p>
          <a:p>
            <a:pPr marL="0" lvl="0" indent="0" algn="ctr">
              <a:buNone/>
            </a:pPr>
            <a:endParaRPr lang="en-CA" dirty="0"/>
          </a:p>
          <a:p>
            <a:pPr marL="0" lvl="0" indent="0" algn="ctr">
              <a:buNone/>
            </a:pPr>
            <a:r>
              <a:rPr lang="en-CA" dirty="0"/>
              <a:t>We (the church) have been adopted to be God’s family.</a:t>
            </a:r>
          </a:p>
          <a:p>
            <a:pPr marL="0" indent="0" algn="ctr">
              <a:buNone/>
            </a:pPr>
            <a:r>
              <a:rPr lang="en-CA" dirty="0"/>
              <a:t>  </a:t>
            </a:r>
          </a:p>
          <a:p>
            <a:pPr marL="0" indent="0" algn="ctr">
              <a:buNone/>
            </a:pPr>
            <a:r>
              <a:rPr lang="en-CA" i="1" dirty="0"/>
              <a:t>“For he chose us in him before the creation of the world </a:t>
            </a:r>
          </a:p>
          <a:p>
            <a:pPr marL="0" indent="0" algn="ctr">
              <a:buNone/>
            </a:pPr>
            <a:r>
              <a:rPr lang="en-CA" i="1" dirty="0"/>
              <a:t>to be holy and blameless in his sight.   </a:t>
            </a:r>
          </a:p>
          <a:p>
            <a:pPr marL="0" indent="0" algn="ctr">
              <a:buNone/>
            </a:pPr>
            <a:r>
              <a:rPr lang="en-CA" i="1" dirty="0"/>
              <a:t>In love he predestined us for adoption to sonship </a:t>
            </a:r>
          </a:p>
          <a:p>
            <a:pPr marL="0" indent="0" algn="ctr">
              <a:buNone/>
            </a:pPr>
            <a:r>
              <a:rPr lang="en-CA" i="1" dirty="0"/>
              <a:t>through Jesus Christ, in accordance with his pleasure and will …”. </a:t>
            </a:r>
            <a:r>
              <a:rPr lang="en-CA" dirty="0"/>
              <a:t> </a:t>
            </a:r>
          </a:p>
          <a:p>
            <a:pPr marL="0" indent="0" algn="ctr">
              <a:buNone/>
            </a:pPr>
            <a:r>
              <a:rPr lang="en-CA" dirty="0"/>
              <a:t>Ephesians 1:4-5 NIV</a:t>
            </a:r>
          </a:p>
          <a:p>
            <a:pPr marL="0" indent="0" algn="ctr">
              <a:buNone/>
            </a:pPr>
            <a:endParaRPr lang="en-CA" dirty="0"/>
          </a:p>
          <a:p>
            <a:pPr marL="0" lvl="0" indent="0" algn="ctr">
              <a:buNone/>
            </a:pPr>
            <a:r>
              <a:rPr lang="en-CA" b="1" dirty="0"/>
              <a:t>What do you notice here about our adoption?</a:t>
            </a:r>
          </a:p>
          <a:p>
            <a:pPr marL="0" indent="0">
              <a:buNone/>
            </a:pPr>
            <a:endParaRPr lang="en-US" dirty="0"/>
          </a:p>
        </p:txBody>
      </p:sp>
    </p:spTree>
    <p:extLst>
      <p:ext uri="{BB962C8B-B14F-4D97-AF65-F5344CB8AC3E}">
        <p14:creationId xmlns:p14="http://schemas.microsoft.com/office/powerpoint/2010/main" val="30801622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30BD15E-8779-5E4F-92FD-3490F8F9124D}"/>
              </a:ext>
            </a:extLst>
          </p:cNvPr>
          <p:cNvSpPr>
            <a:spLocks noGrp="1"/>
          </p:cNvSpPr>
          <p:nvPr>
            <p:ph idx="1"/>
          </p:nvPr>
        </p:nvSpPr>
        <p:spPr>
          <a:xfrm>
            <a:off x="0" y="96982"/>
            <a:ext cx="12191999" cy="6650181"/>
          </a:xfrm>
        </p:spPr>
        <p:txBody>
          <a:bodyPr>
            <a:normAutofit/>
          </a:bodyPr>
          <a:lstStyle/>
          <a:p>
            <a:pPr marL="0" indent="0">
              <a:buNone/>
            </a:pPr>
            <a:r>
              <a:rPr lang="en-CA" dirty="0"/>
              <a:t> </a:t>
            </a:r>
          </a:p>
          <a:p>
            <a:pPr marL="0" indent="0" algn="ctr">
              <a:buNone/>
            </a:pPr>
            <a:endParaRPr lang="en-CA" dirty="0"/>
          </a:p>
          <a:p>
            <a:pPr marL="0" indent="0" algn="ctr">
              <a:buNone/>
            </a:pPr>
            <a:r>
              <a:rPr lang="en-CA" i="1" dirty="0"/>
              <a:t>“But when the right time came, God sent his Son, born of a woman, subject to the law. </a:t>
            </a:r>
            <a:r>
              <a:rPr lang="en-CA" b="1" i="1" baseline="30000" dirty="0"/>
              <a:t>5 </a:t>
            </a:r>
            <a:r>
              <a:rPr lang="en-CA" i="1" dirty="0"/>
              <a:t>God sent him to buy freedom for us who were slaves to the law, so that he could adopt us as his very own children.</a:t>
            </a:r>
            <a:r>
              <a:rPr lang="en-CA" i="1" baseline="30000" dirty="0"/>
              <a:t>[</a:t>
            </a:r>
            <a:r>
              <a:rPr lang="en-CA" i="1" u="sng" baseline="30000" dirty="0">
                <a:hlinkClick r:id="rId2" tooltip="See footnote a"/>
              </a:rPr>
              <a:t>a</a:t>
            </a:r>
            <a:r>
              <a:rPr lang="en-CA" i="1" baseline="30000" dirty="0"/>
              <a:t>]</a:t>
            </a:r>
            <a:r>
              <a:rPr lang="en-CA" i="1" dirty="0"/>
              <a:t> </a:t>
            </a:r>
            <a:r>
              <a:rPr lang="en-CA" b="1" i="1" baseline="30000" dirty="0"/>
              <a:t>6 </a:t>
            </a:r>
            <a:r>
              <a:rPr lang="en-CA" i="1" dirty="0"/>
              <a:t>And because we</a:t>
            </a:r>
            <a:r>
              <a:rPr lang="en-CA" i="1" baseline="30000" dirty="0"/>
              <a:t>[</a:t>
            </a:r>
            <a:r>
              <a:rPr lang="en-CA" i="1" u="sng" baseline="30000" dirty="0">
                <a:hlinkClick r:id="rId3" tooltip="See footnote b"/>
              </a:rPr>
              <a:t>b</a:t>
            </a:r>
            <a:r>
              <a:rPr lang="en-CA" i="1" baseline="30000" dirty="0"/>
              <a:t>]</a:t>
            </a:r>
            <a:r>
              <a:rPr lang="en-CA" i="1" dirty="0"/>
              <a:t> are his children, God has sent the Spirit of his Son into our hearts, prompting us to call out, “Abba, Father.”</a:t>
            </a:r>
            <a:r>
              <a:rPr lang="en-CA" i="1" baseline="30000" dirty="0"/>
              <a:t>[</a:t>
            </a:r>
            <a:r>
              <a:rPr lang="en-CA" i="1" u="sng" baseline="30000" dirty="0">
                <a:hlinkClick r:id="rId4" tooltip="See footnote c"/>
              </a:rPr>
              <a:t>c</a:t>
            </a:r>
            <a:r>
              <a:rPr lang="en-CA" i="1" baseline="30000" dirty="0"/>
              <a:t>]</a:t>
            </a:r>
            <a:r>
              <a:rPr lang="en-CA" i="1" dirty="0"/>
              <a:t> </a:t>
            </a:r>
            <a:r>
              <a:rPr lang="en-CA" b="1" i="1" baseline="30000" dirty="0"/>
              <a:t>7 </a:t>
            </a:r>
            <a:r>
              <a:rPr lang="en-CA" i="1" dirty="0"/>
              <a:t>Now you are no longer a slave but God’s own child.</a:t>
            </a:r>
            <a:r>
              <a:rPr lang="en-CA" i="1" baseline="30000" dirty="0"/>
              <a:t>[</a:t>
            </a:r>
            <a:r>
              <a:rPr lang="en-CA" i="1" u="sng" baseline="30000" dirty="0">
                <a:hlinkClick r:id="rId5" tooltip="See footnote d"/>
              </a:rPr>
              <a:t>d</a:t>
            </a:r>
            <a:r>
              <a:rPr lang="en-CA" i="1" baseline="30000" dirty="0"/>
              <a:t>]</a:t>
            </a:r>
            <a:r>
              <a:rPr lang="en-CA" i="1" dirty="0"/>
              <a:t> And since you are his child, God has made you his heir.” </a:t>
            </a:r>
            <a:r>
              <a:rPr lang="en-CA" dirty="0"/>
              <a:t> </a:t>
            </a:r>
          </a:p>
          <a:p>
            <a:pPr marL="0" indent="0" algn="ctr">
              <a:buNone/>
            </a:pPr>
            <a:r>
              <a:rPr lang="en-CA" dirty="0"/>
              <a:t>Galatians 4:4-7 NLT</a:t>
            </a:r>
          </a:p>
          <a:p>
            <a:pPr marL="0" indent="0" algn="ctr">
              <a:buNone/>
            </a:pPr>
            <a:r>
              <a:rPr lang="en-CA" dirty="0"/>
              <a:t> </a:t>
            </a:r>
          </a:p>
          <a:p>
            <a:pPr marL="0" indent="0" algn="ctr">
              <a:buNone/>
            </a:pPr>
            <a:endParaRPr lang="en-CA" dirty="0"/>
          </a:p>
          <a:p>
            <a:pPr marL="0" lvl="0" indent="0" algn="ctr">
              <a:buNone/>
            </a:pPr>
            <a:r>
              <a:rPr lang="en-CA" b="1" dirty="0"/>
              <a:t>What do you see here about the benefits (results) of our adoption?</a:t>
            </a:r>
          </a:p>
          <a:p>
            <a:pPr marL="0" indent="0">
              <a:buNone/>
            </a:pPr>
            <a:endParaRPr lang="en-US" dirty="0"/>
          </a:p>
        </p:txBody>
      </p:sp>
    </p:spTree>
    <p:extLst>
      <p:ext uri="{BB962C8B-B14F-4D97-AF65-F5344CB8AC3E}">
        <p14:creationId xmlns:p14="http://schemas.microsoft.com/office/powerpoint/2010/main" val="355559285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1074</TotalTime>
  <Words>1706</Words>
  <Application>Microsoft Macintosh PowerPoint</Application>
  <PresentationFormat>Widescreen</PresentationFormat>
  <Paragraphs>168</Paragraphs>
  <Slides>19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19</vt:i4>
      </vt:variant>
    </vt:vector>
  </HeadingPairs>
  <TitlesOfParts>
    <vt:vector size="23"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GOOD NEWS</dc:title>
  <dc:creator>Jeff Austen</dc:creator>
  <cp:lastModifiedBy>Jeff Austen</cp:lastModifiedBy>
  <cp:revision>22</cp:revision>
  <dcterms:created xsi:type="dcterms:W3CDTF">2023-04-11T20:20:29Z</dcterms:created>
  <dcterms:modified xsi:type="dcterms:W3CDTF">2023-04-26T14:50:51Z</dcterms:modified>
</cp:coreProperties>
</file>