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3"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snapToObjects="1">
      <p:cViewPr varScale="1">
        <p:scale>
          <a:sx n="121" d="100"/>
          <a:sy n="121" d="100"/>
        </p:scale>
        <p:origin x="744"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C2B3EE-FDF3-7B4A-948E-C01DD4E4D0F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A5EEF19-DF41-284A-AA49-B51ABEF70C6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5C50B7F-550B-3A4C-9B52-A52F62E0F160}"/>
              </a:ext>
            </a:extLst>
          </p:cNvPr>
          <p:cNvSpPr>
            <a:spLocks noGrp="1"/>
          </p:cNvSpPr>
          <p:nvPr>
            <p:ph type="dt" sz="half" idx="10"/>
          </p:nvPr>
        </p:nvSpPr>
        <p:spPr/>
        <p:txBody>
          <a:bodyPr/>
          <a:lstStyle/>
          <a:p>
            <a:fld id="{2376AF66-23E6-BD46-B0D0-A3D9142FA0A6}" type="datetimeFigureOut">
              <a:rPr lang="en-US" smtClean="0"/>
              <a:t>4/20/23</a:t>
            </a:fld>
            <a:endParaRPr lang="en-US"/>
          </a:p>
        </p:txBody>
      </p:sp>
      <p:sp>
        <p:nvSpPr>
          <p:cNvPr id="5" name="Footer Placeholder 4">
            <a:extLst>
              <a:ext uri="{FF2B5EF4-FFF2-40B4-BE49-F238E27FC236}">
                <a16:creationId xmlns:a16="http://schemas.microsoft.com/office/drawing/2014/main" id="{C5F41785-3D18-B44E-A6BE-C085142199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0A25A36-D57E-154A-9BCD-097C5759FE4F}"/>
              </a:ext>
            </a:extLst>
          </p:cNvPr>
          <p:cNvSpPr>
            <a:spLocks noGrp="1"/>
          </p:cNvSpPr>
          <p:nvPr>
            <p:ph type="sldNum" sz="quarter" idx="12"/>
          </p:nvPr>
        </p:nvSpPr>
        <p:spPr/>
        <p:txBody>
          <a:bodyPr/>
          <a:lstStyle/>
          <a:p>
            <a:fld id="{EF97F843-0A07-B940-8712-4BD880C50902}" type="slidenum">
              <a:rPr lang="en-US" smtClean="0"/>
              <a:t>‹#›</a:t>
            </a:fld>
            <a:endParaRPr lang="en-US"/>
          </a:p>
        </p:txBody>
      </p:sp>
    </p:spTree>
    <p:extLst>
      <p:ext uri="{BB962C8B-B14F-4D97-AF65-F5344CB8AC3E}">
        <p14:creationId xmlns:p14="http://schemas.microsoft.com/office/powerpoint/2010/main" val="36306268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B2C5B7-F7D7-8947-B554-10234629801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9CBD535-C8D0-EB4A-99B7-B42AE2875B1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19DCFAC-7B7E-E44B-9ADD-2416A26CD9F3}"/>
              </a:ext>
            </a:extLst>
          </p:cNvPr>
          <p:cNvSpPr>
            <a:spLocks noGrp="1"/>
          </p:cNvSpPr>
          <p:nvPr>
            <p:ph type="dt" sz="half" idx="10"/>
          </p:nvPr>
        </p:nvSpPr>
        <p:spPr/>
        <p:txBody>
          <a:bodyPr/>
          <a:lstStyle/>
          <a:p>
            <a:fld id="{2376AF66-23E6-BD46-B0D0-A3D9142FA0A6}" type="datetimeFigureOut">
              <a:rPr lang="en-US" smtClean="0"/>
              <a:t>4/20/23</a:t>
            </a:fld>
            <a:endParaRPr lang="en-US"/>
          </a:p>
        </p:txBody>
      </p:sp>
      <p:sp>
        <p:nvSpPr>
          <p:cNvPr id="5" name="Footer Placeholder 4">
            <a:extLst>
              <a:ext uri="{FF2B5EF4-FFF2-40B4-BE49-F238E27FC236}">
                <a16:creationId xmlns:a16="http://schemas.microsoft.com/office/drawing/2014/main" id="{AD4E8E29-80B8-BF4F-9D5F-40B3D2A3207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E0AA8F6-432F-BD4F-8BD5-B5B56AC224C9}"/>
              </a:ext>
            </a:extLst>
          </p:cNvPr>
          <p:cNvSpPr>
            <a:spLocks noGrp="1"/>
          </p:cNvSpPr>
          <p:nvPr>
            <p:ph type="sldNum" sz="quarter" idx="12"/>
          </p:nvPr>
        </p:nvSpPr>
        <p:spPr/>
        <p:txBody>
          <a:bodyPr/>
          <a:lstStyle/>
          <a:p>
            <a:fld id="{EF97F843-0A07-B940-8712-4BD880C50902}" type="slidenum">
              <a:rPr lang="en-US" smtClean="0"/>
              <a:t>‹#›</a:t>
            </a:fld>
            <a:endParaRPr lang="en-US"/>
          </a:p>
        </p:txBody>
      </p:sp>
    </p:spTree>
    <p:extLst>
      <p:ext uri="{BB962C8B-B14F-4D97-AF65-F5344CB8AC3E}">
        <p14:creationId xmlns:p14="http://schemas.microsoft.com/office/powerpoint/2010/main" val="7932207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F73E270-758E-C548-A941-C920ADC9AEE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1D39A5D-4484-4D4F-96D3-5C86E3467B6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4E0E8B-2A8C-BB46-BBCF-96287DAD8062}"/>
              </a:ext>
            </a:extLst>
          </p:cNvPr>
          <p:cNvSpPr>
            <a:spLocks noGrp="1"/>
          </p:cNvSpPr>
          <p:nvPr>
            <p:ph type="dt" sz="half" idx="10"/>
          </p:nvPr>
        </p:nvSpPr>
        <p:spPr/>
        <p:txBody>
          <a:bodyPr/>
          <a:lstStyle/>
          <a:p>
            <a:fld id="{2376AF66-23E6-BD46-B0D0-A3D9142FA0A6}" type="datetimeFigureOut">
              <a:rPr lang="en-US" smtClean="0"/>
              <a:t>4/20/23</a:t>
            </a:fld>
            <a:endParaRPr lang="en-US"/>
          </a:p>
        </p:txBody>
      </p:sp>
      <p:sp>
        <p:nvSpPr>
          <p:cNvPr id="5" name="Footer Placeholder 4">
            <a:extLst>
              <a:ext uri="{FF2B5EF4-FFF2-40B4-BE49-F238E27FC236}">
                <a16:creationId xmlns:a16="http://schemas.microsoft.com/office/drawing/2014/main" id="{9E1A5728-4342-5C4A-A4D9-80E31357C9B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EC2FE5D-3FC7-FC41-B117-E244B716B41A}"/>
              </a:ext>
            </a:extLst>
          </p:cNvPr>
          <p:cNvSpPr>
            <a:spLocks noGrp="1"/>
          </p:cNvSpPr>
          <p:nvPr>
            <p:ph type="sldNum" sz="quarter" idx="12"/>
          </p:nvPr>
        </p:nvSpPr>
        <p:spPr/>
        <p:txBody>
          <a:bodyPr/>
          <a:lstStyle/>
          <a:p>
            <a:fld id="{EF97F843-0A07-B940-8712-4BD880C50902}" type="slidenum">
              <a:rPr lang="en-US" smtClean="0"/>
              <a:t>‹#›</a:t>
            </a:fld>
            <a:endParaRPr lang="en-US"/>
          </a:p>
        </p:txBody>
      </p:sp>
    </p:spTree>
    <p:extLst>
      <p:ext uri="{BB962C8B-B14F-4D97-AF65-F5344CB8AC3E}">
        <p14:creationId xmlns:p14="http://schemas.microsoft.com/office/powerpoint/2010/main" val="18683354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8B146A-45B9-324F-BE28-2F084DDF574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C0D60FE-40CC-064D-BAC4-7AC37ED77C5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F3BF42-F4F6-A74B-AD2C-6766D6015ECD}"/>
              </a:ext>
            </a:extLst>
          </p:cNvPr>
          <p:cNvSpPr>
            <a:spLocks noGrp="1"/>
          </p:cNvSpPr>
          <p:nvPr>
            <p:ph type="dt" sz="half" idx="10"/>
          </p:nvPr>
        </p:nvSpPr>
        <p:spPr/>
        <p:txBody>
          <a:bodyPr/>
          <a:lstStyle/>
          <a:p>
            <a:fld id="{2376AF66-23E6-BD46-B0D0-A3D9142FA0A6}" type="datetimeFigureOut">
              <a:rPr lang="en-US" smtClean="0"/>
              <a:t>4/20/23</a:t>
            </a:fld>
            <a:endParaRPr lang="en-US"/>
          </a:p>
        </p:txBody>
      </p:sp>
      <p:sp>
        <p:nvSpPr>
          <p:cNvPr id="5" name="Footer Placeholder 4">
            <a:extLst>
              <a:ext uri="{FF2B5EF4-FFF2-40B4-BE49-F238E27FC236}">
                <a16:creationId xmlns:a16="http://schemas.microsoft.com/office/drawing/2014/main" id="{CE8F5FF5-79AF-5C4A-9B42-C2F52CEA5CF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01560BC-A86B-424F-A921-081B031B2362}"/>
              </a:ext>
            </a:extLst>
          </p:cNvPr>
          <p:cNvSpPr>
            <a:spLocks noGrp="1"/>
          </p:cNvSpPr>
          <p:nvPr>
            <p:ph type="sldNum" sz="quarter" idx="12"/>
          </p:nvPr>
        </p:nvSpPr>
        <p:spPr/>
        <p:txBody>
          <a:bodyPr/>
          <a:lstStyle/>
          <a:p>
            <a:fld id="{EF97F843-0A07-B940-8712-4BD880C50902}" type="slidenum">
              <a:rPr lang="en-US" smtClean="0"/>
              <a:t>‹#›</a:t>
            </a:fld>
            <a:endParaRPr lang="en-US"/>
          </a:p>
        </p:txBody>
      </p:sp>
    </p:spTree>
    <p:extLst>
      <p:ext uri="{BB962C8B-B14F-4D97-AF65-F5344CB8AC3E}">
        <p14:creationId xmlns:p14="http://schemas.microsoft.com/office/powerpoint/2010/main" val="8100758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2B64B2-0A5A-AE46-B6D1-B7EE742C327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487656F-73E2-0947-A133-EA0DE2501B7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F1D955D7-560C-CB43-8824-D5E4F115B894}"/>
              </a:ext>
            </a:extLst>
          </p:cNvPr>
          <p:cNvSpPr>
            <a:spLocks noGrp="1"/>
          </p:cNvSpPr>
          <p:nvPr>
            <p:ph type="dt" sz="half" idx="10"/>
          </p:nvPr>
        </p:nvSpPr>
        <p:spPr/>
        <p:txBody>
          <a:bodyPr/>
          <a:lstStyle/>
          <a:p>
            <a:fld id="{2376AF66-23E6-BD46-B0D0-A3D9142FA0A6}" type="datetimeFigureOut">
              <a:rPr lang="en-US" smtClean="0"/>
              <a:t>4/20/23</a:t>
            </a:fld>
            <a:endParaRPr lang="en-US"/>
          </a:p>
        </p:txBody>
      </p:sp>
      <p:sp>
        <p:nvSpPr>
          <p:cNvPr id="5" name="Footer Placeholder 4">
            <a:extLst>
              <a:ext uri="{FF2B5EF4-FFF2-40B4-BE49-F238E27FC236}">
                <a16:creationId xmlns:a16="http://schemas.microsoft.com/office/drawing/2014/main" id="{79CCD185-68EB-7D4B-BD96-B3EE49BCE50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1B113B9-5207-4845-9FDB-B72EAFDFAEB0}"/>
              </a:ext>
            </a:extLst>
          </p:cNvPr>
          <p:cNvSpPr>
            <a:spLocks noGrp="1"/>
          </p:cNvSpPr>
          <p:nvPr>
            <p:ph type="sldNum" sz="quarter" idx="12"/>
          </p:nvPr>
        </p:nvSpPr>
        <p:spPr/>
        <p:txBody>
          <a:bodyPr/>
          <a:lstStyle/>
          <a:p>
            <a:fld id="{EF97F843-0A07-B940-8712-4BD880C50902}" type="slidenum">
              <a:rPr lang="en-US" smtClean="0"/>
              <a:t>‹#›</a:t>
            </a:fld>
            <a:endParaRPr lang="en-US"/>
          </a:p>
        </p:txBody>
      </p:sp>
    </p:spTree>
    <p:extLst>
      <p:ext uri="{BB962C8B-B14F-4D97-AF65-F5344CB8AC3E}">
        <p14:creationId xmlns:p14="http://schemas.microsoft.com/office/powerpoint/2010/main" val="25740055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9FC74C-76B4-4946-8E8E-8E947896E67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1832520-AD89-AB41-BB78-927AAEE8395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397962B-515E-D046-9B6E-798B77CE057E}"/>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5381CA0-D036-2647-8C27-5386F4B8EFB3}"/>
              </a:ext>
            </a:extLst>
          </p:cNvPr>
          <p:cNvSpPr>
            <a:spLocks noGrp="1"/>
          </p:cNvSpPr>
          <p:nvPr>
            <p:ph type="dt" sz="half" idx="10"/>
          </p:nvPr>
        </p:nvSpPr>
        <p:spPr/>
        <p:txBody>
          <a:bodyPr/>
          <a:lstStyle/>
          <a:p>
            <a:fld id="{2376AF66-23E6-BD46-B0D0-A3D9142FA0A6}" type="datetimeFigureOut">
              <a:rPr lang="en-US" smtClean="0"/>
              <a:t>4/20/23</a:t>
            </a:fld>
            <a:endParaRPr lang="en-US"/>
          </a:p>
        </p:txBody>
      </p:sp>
      <p:sp>
        <p:nvSpPr>
          <p:cNvPr id="6" name="Footer Placeholder 5">
            <a:extLst>
              <a:ext uri="{FF2B5EF4-FFF2-40B4-BE49-F238E27FC236}">
                <a16:creationId xmlns:a16="http://schemas.microsoft.com/office/drawing/2014/main" id="{A83C7B7B-E8C7-DB4F-AEB4-83398AC8961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46C204E-6D56-2146-AC4B-87DAB9374945}"/>
              </a:ext>
            </a:extLst>
          </p:cNvPr>
          <p:cNvSpPr>
            <a:spLocks noGrp="1"/>
          </p:cNvSpPr>
          <p:nvPr>
            <p:ph type="sldNum" sz="quarter" idx="12"/>
          </p:nvPr>
        </p:nvSpPr>
        <p:spPr/>
        <p:txBody>
          <a:bodyPr/>
          <a:lstStyle/>
          <a:p>
            <a:fld id="{EF97F843-0A07-B940-8712-4BD880C50902}" type="slidenum">
              <a:rPr lang="en-US" smtClean="0"/>
              <a:t>‹#›</a:t>
            </a:fld>
            <a:endParaRPr lang="en-US"/>
          </a:p>
        </p:txBody>
      </p:sp>
    </p:spTree>
    <p:extLst>
      <p:ext uri="{BB962C8B-B14F-4D97-AF65-F5344CB8AC3E}">
        <p14:creationId xmlns:p14="http://schemas.microsoft.com/office/powerpoint/2010/main" val="21871937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532B39-0500-9E45-8F35-B668A888856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235AA69-1383-0241-83D8-46860620B01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331926A1-140A-5042-BFB5-A063A937F324}"/>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B69A2A5-9EFA-EF42-B323-F60E392C1DD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5E8782A-7418-5F4C-BA2E-A56B229F70F3}"/>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5ECB11B-8BE7-FB4D-9ADF-85F7EA00884E}"/>
              </a:ext>
            </a:extLst>
          </p:cNvPr>
          <p:cNvSpPr>
            <a:spLocks noGrp="1"/>
          </p:cNvSpPr>
          <p:nvPr>
            <p:ph type="dt" sz="half" idx="10"/>
          </p:nvPr>
        </p:nvSpPr>
        <p:spPr/>
        <p:txBody>
          <a:bodyPr/>
          <a:lstStyle/>
          <a:p>
            <a:fld id="{2376AF66-23E6-BD46-B0D0-A3D9142FA0A6}" type="datetimeFigureOut">
              <a:rPr lang="en-US" smtClean="0"/>
              <a:t>4/20/23</a:t>
            </a:fld>
            <a:endParaRPr lang="en-US"/>
          </a:p>
        </p:txBody>
      </p:sp>
      <p:sp>
        <p:nvSpPr>
          <p:cNvPr id="8" name="Footer Placeholder 7">
            <a:extLst>
              <a:ext uri="{FF2B5EF4-FFF2-40B4-BE49-F238E27FC236}">
                <a16:creationId xmlns:a16="http://schemas.microsoft.com/office/drawing/2014/main" id="{FB83F0C8-3AFB-D147-A36E-6C019959607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EE30B7A-562F-6A4C-9B1B-74A82A3FC05D}"/>
              </a:ext>
            </a:extLst>
          </p:cNvPr>
          <p:cNvSpPr>
            <a:spLocks noGrp="1"/>
          </p:cNvSpPr>
          <p:nvPr>
            <p:ph type="sldNum" sz="quarter" idx="12"/>
          </p:nvPr>
        </p:nvSpPr>
        <p:spPr/>
        <p:txBody>
          <a:bodyPr/>
          <a:lstStyle/>
          <a:p>
            <a:fld id="{EF97F843-0A07-B940-8712-4BD880C50902}" type="slidenum">
              <a:rPr lang="en-US" smtClean="0"/>
              <a:t>‹#›</a:t>
            </a:fld>
            <a:endParaRPr lang="en-US"/>
          </a:p>
        </p:txBody>
      </p:sp>
    </p:spTree>
    <p:extLst>
      <p:ext uri="{BB962C8B-B14F-4D97-AF65-F5344CB8AC3E}">
        <p14:creationId xmlns:p14="http://schemas.microsoft.com/office/powerpoint/2010/main" val="32639231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67995B-1972-2141-8B2C-D16A88D7E6E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FC96A8B-94B3-1845-B331-4839C925010C}"/>
              </a:ext>
            </a:extLst>
          </p:cNvPr>
          <p:cNvSpPr>
            <a:spLocks noGrp="1"/>
          </p:cNvSpPr>
          <p:nvPr>
            <p:ph type="dt" sz="half" idx="10"/>
          </p:nvPr>
        </p:nvSpPr>
        <p:spPr/>
        <p:txBody>
          <a:bodyPr/>
          <a:lstStyle/>
          <a:p>
            <a:fld id="{2376AF66-23E6-BD46-B0D0-A3D9142FA0A6}" type="datetimeFigureOut">
              <a:rPr lang="en-US" smtClean="0"/>
              <a:t>4/20/23</a:t>
            </a:fld>
            <a:endParaRPr lang="en-US"/>
          </a:p>
        </p:txBody>
      </p:sp>
      <p:sp>
        <p:nvSpPr>
          <p:cNvPr id="4" name="Footer Placeholder 3">
            <a:extLst>
              <a:ext uri="{FF2B5EF4-FFF2-40B4-BE49-F238E27FC236}">
                <a16:creationId xmlns:a16="http://schemas.microsoft.com/office/drawing/2014/main" id="{241EEA2F-CD60-5C4D-99EC-E79B2AE0572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73D88C6-C9FB-B445-A8E5-0BBC5FFAE630}"/>
              </a:ext>
            </a:extLst>
          </p:cNvPr>
          <p:cNvSpPr>
            <a:spLocks noGrp="1"/>
          </p:cNvSpPr>
          <p:nvPr>
            <p:ph type="sldNum" sz="quarter" idx="12"/>
          </p:nvPr>
        </p:nvSpPr>
        <p:spPr/>
        <p:txBody>
          <a:bodyPr/>
          <a:lstStyle/>
          <a:p>
            <a:fld id="{EF97F843-0A07-B940-8712-4BD880C50902}" type="slidenum">
              <a:rPr lang="en-US" smtClean="0"/>
              <a:t>‹#›</a:t>
            </a:fld>
            <a:endParaRPr lang="en-US"/>
          </a:p>
        </p:txBody>
      </p:sp>
    </p:spTree>
    <p:extLst>
      <p:ext uri="{BB962C8B-B14F-4D97-AF65-F5344CB8AC3E}">
        <p14:creationId xmlns:p14="http://schemas.microsoft.com/office/powerpoint/2010/main" val="14345198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4DB934B-CE57-6E42-9D68-B182533822CA}"/>
              </a:ext>
            </a:extLst>
          </p:cNvPr>
          <p:cNvSpPr>
            <a:spLocks noGrp="1"/>
          </p:cNvSpPr>
          <p:nvPr>
            <p:ph type="dt" sz="half" idx="10"/>
          </p:nvPr>
        </p:nvSpPr>
        <p:spPr/>
        <p:txBody>
          <a:bodyPr/>
          <a:lstStyle/>
          <a:p>
            <a:fld id="{2376AF66-23E6-BD46-B0D0-A3D9142FA0A6}" type="datetimeFigureOut">
              <a:rPr lang="en-US" smtClean="0"/>
              <a:t>4/20/23</a:t>
            </a:fld>
            <a:endParaRPr lang="en-US"/>
          </a:p>
        </p:txBody>
      </p:sp>
      <p:sp>
        <p:nvSpPr>
          <p:cNvPr id="3" name="Footer Placeholder 2">
            <a:extLst>
              <a:ext uri="{FF2B5EF4-FFF2-40B4-BE49-F238E27FC236}">
                <a16:creationId xmlns:a16="http://schemas.microsoft.com/office/drawing/2014/main" id="{45947B76-4E8B-8F49-A84C-93440265B59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B7404A8-5F2A-A448-84EB-2680118E6657}"/>
              </a:ext>
            </a:extLst>
          </p:cNvPr>
          <p:cNvSpPr>
            <a:spLocks noGrp="1"/>
          </p:cNvSpPr>
          <p:nvPr>
            <p:ph type="sldNum" sz="quarter" idx="12"/>
          </p:nvPr>
        </p:nvSpPr>
        <p:spPr/>
        <p:txBody>
          <a:bodyPr/>
          <a:lstStyle/>
          <a:p>
            <a:fld id="{EF97F843-0A07-B940-8712-4BD880C50902}" type="slidenum">
              <a:rPr lang="en-US" smtClean="0"/>
              <a:t>‹#›</a:t>
            </a:fld>
            <a:endParaRPr lang="en-US"/>
          </a:p>
        </p:txBody>
      </p:sp>
    </p:spTree>
    <p:extLst>
      <p:ext uri="{BB962C8B-B14F-4D97-AF65-F5344CB8AC3E}">
        <p14:creationId xmlns:p14="http://schemas.microsoft.com/office/powerpoint/2010/main" val="37895189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9A1F4B-9F8B-0C43-9B2A-57BACCF1E6D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2CE5F0D-C26C-194C-AA5D-FB7760C8DF0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32E1E7C-2FA4-8A42-93BF-F47AC486BA8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855BBF7-5635-0548-A40C-655BE4C433CD}"/>
              </a:ext>
            </a:extLst>
          </p:cNvPr>
          <p:cNvSpPr>
            <a:spLocks noGrp="1"/>
          </p:cNvSpPr>
          <p:nvPr>
            <p:ph type="dt" sz="half" idx="10"/>
          </p:nvPr>
        </p:nvSpPr>
        <p:spPr/>
        <p:txBody>
          <a:bodyPr/>
          <a:lstStyle/>
          <a:p>
            <a:fld id="{2376AF66-23E6-BD46-B0D0-A3D9142FA0A6}" type="datetimeFigureOut">
              <a:rPr lang="en-US" smtClean="0"/>
              <a:t>4/20/23</a:t>
            </a:fld>
            <a:endParaRPr lang="en-US"/>
          </a:p>
        </p:txBody>
      </p:sp>
      <p:sp>
        <p:nvSpPr>
          <p:cNvPr id="6" name="Footer Placeholder 5">
            <a:extLst>
              <a:ext uri="{FF2B5EF4-FFF2-40B4-BE49-F238E27FC236}">
                <a16:creationId xmlns:a16="http://schemas.microsoft.com/office/drawing/2014/main" id="{CEBB999D-94ED-184C-A64D-53FDE355465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D019A9A-00EA-9D4E-B5CF-14B744052A8D}"/>
              </a:ext>
            </a:extLst>
          </p:cNvPr>
          <p:cNvSpPr>
            <a:spLocks noGrp="1"/>
          </p:cNvSpPr>
          <p:nvPr>
            <p:ph type="sldNum" sz="quarter" idx="12"/>
          </p:nvPr>
        </p:nvSpPr>
        <p:spPr/>
        <p:txBody>
          <a:bodyPr/>
          <a:lstStyle/>
          <a:p>
            <a:fld id="{EF97F843-0A07-B940-8712-4BD880C50902}" type="slidenum">
              <a:rPr lang="en-US" smtClean="0"/>
              <a:t>‹#›</a:t>
            </a:fld>
            <a:endParaRPr lang="en-US"/>
          </a:p>
        </p:txBody>
      </p:sp>
    </p:spTree>
    <p:extLst>
      <p:ext uri="{BB962C8B-B14F-4D97-AF65-F5344CB8AC3E}">
        <p14:creationId xmlns:p14="http://schemas.microsoft.com/office/powerpoint/2010/main" val="61962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74A64E-1F5B-2F4F-8E2A-998FB16E4D5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ED5EF67-6AED-594F-A5C5-BFA43226CEE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6BB1987-6BA7-FB4C-A164-74838CEBFC8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B87C1B6-AAC1-FB47-841E-A05F6427A09D}"/>
              </a:ext>
            </a:extLst>
          </p:cNvPr>
          <p:cNvSpPr>
            <a:spLocks noGrp="1"/>
          </p:cNvSpPr>
          <p:nvPr>
            <p:ph type="dt" sz="half" idx="10"/>
          </p:nvPr>
        </p:nvSpPr>
        <p:spPr/>
        <p:txBody>
          <a:bodyPr/>
          <a:lstStyle/>
          <a:p>
            <a:fld id="{2376AF66-23E6-BD46-B0D0-A3D9142FA0A6}" type="datetimeFigureOut">
              <a:rPr lang="en-US" smtClean="0"/>
              <a:t>4/20/23</a:t>
            </a:fld>
            <a:endParaRPr lang="en-US"/>
          </a:p>
        </p:txBody>
      </p:sp>
      <p:sp>
        <p:nvSpPr>
          <p:cNvPr id="6" name="Footer Placeholder 5">
            <a:extLst>
              <a:ext uri="{FF2B5EF4-FFF2-40B4-BE49-F238E27FC236}">
                <a16:creationId xmlns:a16="http://schemas.microsoft.com/office/drawing/2014/main" id="{E3BF3ACC-3FAE-934F-B162-B474C9C6065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E6BA29F-3540-A345-8BBA-354F3C9D5A29}"/>
              </a:ext>
            </a:extLst>
          </p:cNvPr>
          <p:cNvSpPr>
            <a:spLocks noGrp="1"/>
          </p:cNvSpPr>
          <p:nvPr>
            <p:ph type="sldNum" sz="quarter" idx="12"/>
          </p:nvPr>
        </p:nvSpPr>
        <p:spPr/>
        <p:txBody>
          <a:bodyPr/>
          <a:lstStyle/>
          <a:p>
            <a:fld id="{EF97F843-0A07-B940-8712-4BD880C50902}" type="slidenum">
              <a:rPr lang="en-US" smtClean="0"/>
              <a:t>‹#›</a:t>
            </a:fld>
            <a:endParaRPr lang="en-US"/>
          </a:p>
        </p:txBody>
      </p:sp>
    </p:spTree>
    <p:extLst>
      <p:ext uri="{BB962C8B-B14F-4D97-AF65-F5344CB8AC3E}">
        <p14:creationId xmlns:p14="http://schemas.microsoft.com/office/powerpoint/2010/main" val="26213392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A00F3FF-CB51-1645-A2F7-C6F6C3D563A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D1EC070-E73C-334E-9C01-01FA224D123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5CBB819-039D-DB48-9361-2A9DFBE74AB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76AF66-23E6-BD46-B0D0-A3D9142FA0A6}" type="datetimeFigureOut">
              <a:rPr lang="en-US" smtClean="0"/>
              <a:t>4/20/23</a:t>
            </a:fld>
            <a:endParaRPr lang="en-US"/>
          </a:p>
        </p:txBody>
      </p:sp>
      <p:sp>
        <p:nvSpPr>
          <p:cNvPr id="5" name="Footer Placeholder 4">
            <a:extLst>
              <a:ext uri="{FF2B5EF4-FFF2-40B4-BE49-F238E27FC236}">
                <a16:creationId xmlns:a16="http://schemas.microsoft.com/office/drawing/2014/main" id="{25C9E353-E6AD-E044-830E-B4D2245CB73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8A5E773-B9BA-1B4F-9C0D-0C53CD68711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97F843-0A07-B940-8712-4BD880C50902}" type="slidenum">
              <a:rPr lang="en-US" smtClean="0"/>
              <a:t>‹#›</a:t>
            </a:fld>
            <a:endParaRPr lang="en-US"/>
          </a:p>
        </p:txBody>
      </p:sp>
    </p:spTree>
    <p:extLst>
      <p:ext uri="{BB962C8B-B14F-4D97-AF65-F5344CB8AC3E}">
        <p14:creationId xmlns:p14="http://schemas.microsoft.com/office/powerpoint/2010/main" val="19022234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biblegateway.com/passage/?search=2+Corinthians+3%3A18&amp;version=NIV#fen-NIV-28860a"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biblegateway.com/passage/?search=Genesis+1%3A26-28&amp;version=NIV#fen-NIV-26a"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biblegateway.com/passage/?search=Psalm+8%3A1-5&amp;version=NIV#fen-NIV-14018d" TargetMode="External"/><Relationship Id="rId2" Type="http://schemas.openxmlformats.org/officeDocument/2006/relationships/hyperlink" Target="https://www.biblegateway.com/passage/?search=Psalm+8%3A1-5&amp;version=NIV#fen-NIV-14017c" TargetMode="External"/><Relationship Id="rId1" Type="http://schemas.openxmlformats.org/officeDocument/2006/relationships/slideLayout" Target="../slideLayouts/slideLayout2.xml"/><Relationship Id="rId5" Type="http://schemas.openxmlformats.org/officeDocument/2006/relationships/hyperlink" Target="https://www.biblegateway.com/passage/?search=Psalm+8%3A1-5&amp;version=NIV#fen-NIV-14018f" TargetMode="External"/><Relationship Id="rId4" Type="http://schemas.openxmlformats.org/officeDocument/2006/relationships/hyperlink" Target="https://www.biblegateway.com/passage/?search=Psalm+8%3A1-5&amp;version=NIV#fen-NIV-14018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A picture containing text&#10;&#10;Description automatically generated">
            <a:extLst>
              <a:ext uri="{FF2B5EF4-FFF2-40B4-BE49-F238E27FC236}">
                <a16:creationId xmlns:a16="http://schemas.microsoft.com/office/drawing/2014/main" id="{038C876E-0000-9C2D-1E81-B69C7ACD9553}"/>
              </a:ext>
            </a:extLst>
          </p:cNvPr>
          <p:cNvPicPr>
            <a:picLocks noChangeAspect="1"/>
          </p:cNvPicPr>
          <p:nvPr/>
        </p:nvPicPr>
        <p:blipFill>
          <a:blip r:embed="rId2"/>
          <a:stretch>
            <a:fillRect/>
          </a:stretch>
        </p:blipFill>
        <p:spPr>
          <a:xfrm>
            <a:off x="0" y="0"/>
            <a:ext cx="12192000" cy="6858000"/>
          </a:xfrm>
          <a:prstGeom prst="rect">
            <a:avLst/>
          </a:prstGeom>
        </p:spPr>
      </p:pic>
      <p:sp>
        <p:nvSpPr>
          <p:cNvPr id="3" name="Subtitle 2">
            <a:extLst>
              <a:ext uri="{FF2B5EF4-FFF2-40B4-BE49-F238E27FC236}">
                <a16:creationId xmlns:a16="http://schemas.microsoft.com/office/drawing/2014/main" id="{B3403876-82C7-2B42-9D1F-79A5489FBE98}"/>
              </a:ext>
            </a:extLst>
          </p:cNvPr>
          <p:cNvSpPr>
            <a:spLocks noGrp="1"/>
          </p:cNvSpPr>
          <p:nvPr>
            <p:ph type="subTitle" idx="1"/>
          </p:nvPr>
        </p:nvSpPr>
        <p:spPr>
          <a:xfrm>
            <a:off x="1692166" y="5202238"/>
            <a:ext cx="9144000" cy="1655762"/>
          </a:xfrm>
        </p:spPr>
        <p:txBody>
          <a:bodyPr/>
          <a:lstStyle/>
          <a:p>
            <a:r>
              <a:rPr lang="en-US"/>
              <a:t>OF KINGS AND GLORY</a:t>
            </a:r>
            <a:endParaRPr lang="en-US" dirty="0"/>
          </a:p>
          <a:p>
            <a:r>
              <a:rPr lang="en-US" dirty="0"/>
              <a:t>20230423</a:t>
            </a:r>
          </a:p>
        </p:txBody>
      </p:sp>
    </p:spTree>
    <p:extLst>
      <p:ext uri="{BB962C8B-B14F-4D97-AF65-F5344CB8AC3E}">
        <p14:creationId xmlns:p14="http://schemas.microsoft.com/office/powerpoint/2010/main" val="35486189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37A16F0-8836-C94E-ABEE-5A5A5099F992}"/>
              </a:ext>
            </a:extLst>
          </p:cNvPr>
          <p:cNvSpPr>
            <a:spLocks noGrp="1"/>
          </p:cNvSpPr>
          <p:nvPr>
            <p:ph idx="1"/>
          </p:nvPr>
        </p:nvSpPr>
        <p:spPr>
          <a:xfrm>
            <a:off x="484909" y="1201277"/>
            <a:ext cx="11333018" cy="4351338"/>
          </a:xfrm>
        </p:spPr>
        <p:txBody>
          <a:bodyPr>
            <a:normAutofit fontScale="92500" lnSpcReduction="10000"/>
          </a:bodyPr>
          <a:lstStyle/>
          <a:p>
            <a:pPr marL="0" indent="0">
              <a:buNone/>
            </a:pPr>
            <a:endParaRPr lang="en-CA" dirty="0"/>
          </a:p>
          <a:p>
            <a:pPr marL="0" indent="0">
              <a:buNone/>
            </a:pPr>
            <a:endParaRPr lang="en-CA" dirty="0"/>
          </a:p>
          <a:p>
            <a:pPr marL="0" indent="0" algn="ctr">
              <a:buNone/>
            </a:pPr>
            <a:r>
              <a:rPr lang="en-CA" b="1" i="1" baseline="30000" dirty="0"/>
              <a:t>2 </a:t>
            </a:r>
            <a:r>
              <a:rPr lang="en-CA" i="1" dirty="0"/>
              <a:t>You yourselves are our letter, written on our hearts, known and read by everyone. </a:t>
            </a:r>
            <a:r>
              <a:rPr lang="en-CA" b="1" i="1" baseline="30000" dirty="0"/>
              <a:t>3 </a:t>
            </a:r>
            <a:r>
              <a:rPr lang="en-CA" i="1" dirty="0"/>
              <a:t>You show that you are a letter from Christ, the result of our ministry, written not with ink but with the Spirit of the living God, not on tablets of stone but on tablets of human hearts.</a:t>
            </a:r>
            <a:r>
              <a:rPr lang="en-CA" dirty="0"/>
              <a:t>   </a:t>
            </a:r>
            <a:r>
              <a:rPr lang="en-CA" b="1" i="1" baseline="30000" dirty="0"/>
              <a:t>18 </a:t>
            </a:r>
            <a:r>
              <a:rPr lang="en-CA" i="1" dirty="0"/>
              <a:t>And we all, who with unveiled faces contemplate</a:t>
            </a:r>
            <a:r>
              <a:rPr lang="en-CA" i="1" baseline="30000" dirty="0"/>
              <a:t>[</a:t>
            </a:r>
            <a:r>
              <a:rPr lang="en-CA" i="1" u="sng" baseline="30000" dirty="0">
                <a:hlinkClick r:id="rId2" tooltip="See footnote a"/>
              </a:rPr>
              <a:t>a</a:t>
            </a:r>
            <a:r>
              <a:rPr lang="en-CA" i="1" baseline="30000" dirty="0"/>
              <a:t>]</a:t>
            </a:r>
            <a:r>
              <a:rPr lang="en-CA" i="1" dirty="0"/>
              <a:t> the Lord’s glory, are being transformed into his image with ever-increasing glory, which comes from the Lord, who is the Spirit.  </a:t>
            </a:r>
            <a:r>
              <a:rPr lang="en-CA" dirty="0"/>
              <a:t> </a:t>
            </a:r>
          </a:p>
          <a:p>
            <a:pPr marL="0" indent="0" algn="ctr">
              <a:buNone/>
            </a:pPr>
            <a:r>
              <a:rPr lang="en-CA" dirty="0"/>
              <a:t>2 Corinthians 3:2-3, 18 NIV</a:t>
            </a:r>
          </a:p>
          <a:p>
            <a:pPr marL="0" indent="0" algn="ctr">
              <a:buNone/>
            </a:pPr>
            <a:endParaRPr lang="en-CA" dirty="0"/>
          </a:p>
          <a:p>
            <a:pPr marL="0" lvl="0" indent="0" algn="ctr">
              <a:buNone/>
            </a:pPr>
            <a:r>
              <a:rPr lang="en-CA" dirty="0"/>
              <a:t>What do you see here about how we are to reflect Jesus’ image?</a:t>
            </a:r>
          </a:p>
          <a:p>
            <a:pPr marL="0" indent="0">
              <a:buNone/>
            </a:pPr>
            <a:endParaRPr lang="en-US" dirty="0"/>
          </a:p>
        </p:txBody>
      </p:sp>
    </p:spTree>
    <p:extLst>
      <p:ext uri="{BB962C8B-B14F-4D97-AF65-F5344CB8AC3E}">
        <p14:creationId xmlns:p14="http://schemas.microsoft.com/office/powerpoint/2010/main" val="187009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CA2F9F0-5781-3040-95D0-5A818BFC08D6}"/>
              </a:ext>
            </a:extLst>
          </p:cNvPr>
          <p:cNvSpPr>
            <a:spLocks noGrp="1"/>
          </p:cNvSpPr>
          <p:nvPr>
            <p:ph idx="1"/>
          </p:nvPr>
        </p:nvSpPr>
        <p:spPr>
          <a:xfrm>
            <a:off x="353961" y="914399"/>
            <a:ext cx="11444749" cy="5320145"/>
          </a:xfrm>
        </p:spPr>
        <p:txBody>
          <a:bodyPr>
            <a:normAutofit lnSpcReduction="10000"/>
          </a:bodyPr>
          <a:lstStyle/>
          <a:p>
            <a:pPr marL="0" indent="0" algn="ctr">
              <a:buNone/>
            </a:pPr>
            <a:r>
              <a:rPr lang="en-CA" b="1" dirty="0"/>
              <a:t>SIN DISTORTS GOD’S IMAGE</a:t>
            </a:r>
            <a:endParaRPr lang="en-CA" dirty="0"/>
          </a:p>
          <a:p>
            <a:pPr marL="0" indent="0" algn="ctr">
              <a:buNone/>
            </a:pPr>
            <a:endParaRPr lang="en-CA" dirty="0"/>
          </a:p>
          <a:p>
            <a:pPr marL="0" indent="0" algn="ctr">
              <a:buNone/>
            </a:pPr>
            <a:r>
              <a:rPr lang="en-CA" dirty="0"/>
              <a:t>We are created by God to be image bearers, </a:t>
            </a:r>
          </a:p>
          <a:p>
            <a:pPr marL="0" indent="0" algn="ctr">
              <a:buNone/>
            </a:pPr>
            <a:r>
              <a:rPr lang="en-CA" dirty="0"/>
              <a:t>but sin distorts God’s image in us.    </a:t>
            </a:r>
          </a:p>
          <a:p>
            <a:pPr marL="0" indent="0" algn="ctr">
              <a:buNone/>
            </a:pPr>
            <a:r>
              <a:rPr lang="en-CA" dirty="0"/>
              <a:t>When Adam and Eve listened to the tempter and ate </a:t>
            </a:r>
          </a:p>
          <a:p>
            <a:pPr marL="0" indent="0" algn="ctr">
              <a:buNone/>
            </a:pPr>
            <a:r>
              <a:rPr lang="en-CA" dirty="0"/>
              <a:t>from the tree of the knowledge of good and evil, </a:t>
            </a:r>
          </a:p>
          <a:p>
            <a:pPr marL="0" indent="0" algn="ctr">
              <a:buNone/>
            </a:pPr>
            <a:r>
              <a:rPr lang="en-CA" dirty="0"/>
              <a:t>they chose the way of sin, rather than God’s way.     </a:t>
            </a:r>
          </a:p>
          <a:p>
            <a:pPr marL="0" indent="0" algn="ctr">
              <a:buNone/>
            </a:pPr>
            <a:r>
              <a:rPr lang="en-CA" dirty="0"/>
              <a:t>As Adam and Eve’s descendants, </a:t>
            </a:r>
          </a:p>
          <a:p>
            <a:pPr marL="0" indent="0" algn="ctr">
              <a:buNone/>
            </a:pPr>
            <a:r>
              <a:rPr lang="en-CA" dirty="0"/>
              <a:t>we are born with a sin nature that distorts God’s image in us.    </a:t>
            </a:r>
          </a:p>
          <a:p>
            <a:pPr marL="0" indent="0" algn="ctr">
              <a:buNone/>
            </a:pPr>
            <a:r>
              <a:rPr lang="en-CA" dirty="0"/>
              <a:t>“Sin disrupts image-bearing, so humans and all creation </a:t>
            </a:r>
          </a:p>
          <a:p>
            <a:pPr marL="0" indent="0" algn="ctr">
              <a:buNone/>
            </a:pPr>
            <a:r>
              <a:rPr lang="en-CA" dirty="0"/>
              <a:t>have a deficit of God’s glory.”  p. 50</a:t>
            </a:r>
          </a:p>
          <a:p>
            <a:pPr marL="0" indent="0">
              <a:buNone/>
            </a:pPr>
            <a:endParaRPr lang="en-US" dirty="0"/>
          </a:p>
        </p:txBody>
      </p:sp>
    </p:spTree>
    <p:extLst>
      <p:ext uri="{BB962C8B-B14F-4D97-AF65-F5344CB8AC3E}">
        <p14:creationId xmlns:p14="http://schemas.microsoft.com/office/powerpoint/2010/main" val="27587349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6AC58AB-6480-634A-83D5-3D299A2C6095}"/>
              </a:ext>
            </a:extLst>
          </p:cNvPr>
          <p:cNvSpPr>
            <a:spLocks noGrp="1"/>
          </p:cNvSpPr>
          <p:nvPr>
            <p:ph idx="1"/>
          </p:nvPr>
        </p:nvSpPr>
        <p:spPr>
          <a:xfrm>
            <a:off x="443346" y="1340716"/>
            <a:ext cx="11368549" cy="4351338"/>
          </a:xfrm>
        </p:spPr>
        <p:txBody>
          <a:bodyPr>
            <a:normAutofit/>
          </a:bodyPr>
          <a:lstStyle/>
          <a:p>
            <a:pPr marL="0" indent="0" algn="ctr">
              <a:buNone/>
            </a:pPr>
            <a:endParaRPr lang="en-CA" dirty="0"/>
          </a:p>
          <a:p>
            <a:pPr marL="0" indent="0" algn="ctr">
              <a:buNone/>
            </a:pPr>
            <a:r>
              <a:rPr lang="en-CA" dirty="0"/>
              <a:t>READ:   Romans 1:18-32</a:t>
            </a:r>
          </a:p>
          <a:p>
            <a:pPr marL="0" indent="0" algn="ctr">
              <a:buNone/>
            </a:pPr>
            <a:endParaRPr lang="en-CA" dirty="0"/>
          </a:p>
          <a:p>
            <a:pPr marL="0" lvl="0" indent="0" algn="ctr">
              <a:buNone/>
            </a:pPr>
            <a:r>
              <a:rPr lang="en-CA" dirty="0"/>
              <a:t>What do you notice from vs. 21-23 </a:t>
            </a:r>
          </a:p>
          <a:p>
            <a:pPr marL="0" lvl="0" indent="0" algn="ctr">
              <a:buNone/>
            </a:pPr>
            <a:r>
              <a:rPr lang="en-CA" dirty="0"/>
              <a:t>about the impact sin has on us as image bearers?</a:t>
            </a:r>
          </a:p>
          <a:p>
            <a:pPr marL="0" indent="0" algn="ctr">
              <a:buNone/>
            </a:pPr>
            <a:endParaRPr lang="en-US" dirty="0"/>
          </a:p>
          <a:p>
            <a:pPr marL="0" indent="0" algn="ctr">
              <a:buNone/>
            </a:pPr>
            <a:r>
              <a:rPr lang="en-CA" dirty="0"/>
              <a:t>How does this distorted image impact how the world experiences us?</a:t>
            </a:r>
          </a:p>
          <a:p>
            <a:pPr marL="0" indent="0">
              <a:buNone/>
            </a:pPr>
            <a:endParaRPr lang="en-US" dirty="0"/>
          </a:p>
        </p:txBody>
      </p:sp>
    </p:spTree>
    <p:extLst>
      <p:ext uri="{BB962C8B-B14F-4D97-AF65-F5344CB8AC3E}">
        <p14:creationId xmlns:p14="http://schemas.microsoft.com/office/powerpoint/2010/main" val="16971787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1FD19BA-8E74-584E-B16B-A6F76D9C0C0F}"/>
              </a:ext>
            </a:extLst>
          </p:cNvPr>
          <p:cNvSpPr>
            <a:spLocks noGrp="1"/>
          </p:cNvSpPr>
          <p:nvPr>
            <p:ph idx="1"/>
          </p:nvPr>
        </p:nvSpPr>
        <p:spPr>
          <a:xfrm>
            <a:off x="443345" y="919269"/>
            <a:ext cx="11319164" cy="5017626"/>
          </a:xfrm>
        </p:spPr>
        <p:txBody>
          <a:bodyPr>
            <a:normAutofit/>
          </a:bodyPr>
          <a:lstStyle/>
          <a:p>
            <a:pPr marL="0" indent="0" algn="ctr">
              <a:buNone/>
            </a:pPr>
            <a:r>
              <a:rPr lang="en-CA" b="1" dirty="0"/>
              <a:t>THE KING RESTORES IMAGE-BEARING</a:t>
            </a:r>
            <a:endParaRPr lang="en-CA" dirty="0"/>
          </a:p>
          <a:p>
            <a:pPr marL="0" indent="0" algn="ctr">
              <a:buNone/>
            </a:pPr>
            <a:r>
              <a:rPr lang="en-CA" dirty="0"/>
              <a:t> </a:t>
            </a:r>
          </a:p>
          <a:p>
            <a:pPr marL="0" indent="0" algn="ctr">
              <a:buNone/>
            </a:pPr>
            <a:r>
              <a:rPr lang="en-CA" dirty="0"/>
              <a:t>“We need a flawless human king who can restore God’s glory amid humanity’s brokenness.”  p. 52</a:t>
            </a:r>
          </a:p>
          <a:p>
            <a:pPr marL="0" indent="0" algn="ctr">
              <a:buNone/>
            </a:pPr>
            <a:r>
              <a:rPr lang="en-CA" dirty="0"/>
              <a:t> </a:t>
            </a:r>
          </a:p>
          <a:p>
            <a:pPr marL="0" lvl="0" indent="0" algn="ctr">
              <a:buNone/>
            </a:pPr>
            <a:r>
              <a:rPr lang="en-CA" dirty="0"/>
              <a:t>How should image-bearing shape our mission as Christ’s church?</a:t>
            </a:r>
          </a:p>
          <a:p>
            <a:pPr marL="0" lvl="0" indent="0" algn="ctr">
              <a:buNone/>
            </a:pPr>
            <a:endParaRPr lang="en-CA" dirty="0"/>
          </a:p>
          <a:p>
            <a:pPr marL="0" indent="0" algn="ctr">
              <a:buNone/>
            </a:pPr>
            <a:r>
              <a:rPr lang="en-CA" dirty="0"/>
              <a:t>What does it practically mean for us to rule as God intended </a:t>
            </a:r>
          </a:p>
          <a:p>
            <a:pPr marL="0" indent="0" algn="ctr">
              <a:buNone/>
            </a:pPr>
            <a:r>
              <a:rPr lang="en-CA" dirty="0"/>
              <a:t>– serving and safeguarding?</a:t>
            </a:r>
          </a:p>
          <a:p>
            <a:pPr marL="0" lvl="0" indent="0">
              <a:buNone/>
            </a:pPr>
            <a:endParaRPr lang="en-CA" dirty="0"/>
          </a:p>
          <a:p>
            <a:pPr marL="0" indent="0">
              <a:buNone/>
            </a:pPr>
            <a:endParaRPr lang="en-US" dirty="0"/>
          </a:p>
        </p:txBody>
      </p:sp>
    </p:spTree>
    <p:extLst>
      <p:ext uri="{BB962C8B-B14F-4D97-AF65-F5344CB8AC3E}">
        <p14:creationId xmlns:p14="http://schemas.microsoft.com/office/powerpoint/2010/main" val="23576516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B4B093F-39F5-5D4A-B8AF-AC8A2434979A}"/>
              </a:ext>
            </a:extLst>
          </p:cNvPr>
          <p:cNvSpPr>
            <a:spLocks noGrp="1"/>
          </p:cNvSpPr>
          <p:nvPr>
            <p:ph idx="1"/>
          </p:nvPr>
        </p:nvSpPr>
        <p:spPr>
          <a:xfrm>
            <a:off x="789709" y="152401"/>
            <a:ext cx="10952912" cy="6470072"/>
          </a:xfrm>
        </p:spPr>
        <p:txBody>
          <a:bodyPr>
            <a:normAutofit fontScale="92500" lnSpcReduction="20000"/>
          </a:bodyPr>
          <a:lstStyle/>
          <a:p>
            <a:pPr marL="0" indent="0" algn="ctr">
              <a:buNone/>
            </a:pPr>
            <a:endParaRPr lang="en-CA" b="1" u="sng" dirty="0"/>
          </a:p>
          <a:p>
            <a:pPr marL="0" indent="0" algn="ctr">
              <a:buNone/>
            </a:pPr>
            <a:r>
              <a:rPr lang="en-CA" b="1" u="sng" dirty="0"/>
              <a:t>PRAY:</a:t>
            </a:r>
            <a:endParaRPr lang="en-CA" dirty="0"/>
          </a:p>
          <a:p>
            <a:pPr marL="0" indent="0" algn="ctr">
              <a:buNone/>
            </a:pPr>
            <a:endParaRPr lang="en-CA" dirty="0"/>
          </a:p>
          <a:p>
            <a:pPr marL="0" indent="0" algn="ctr">
              <a:buNone/>
            </a:pPr>
            <a:r>
              <a:rPr lang="en-CA" dirty="0"/>
              <a:t>Father, thank you for creating me in your image.     </a:t>
            </a:r>
          </a:p>
          <a:p>
            <a:pPr marL="0" indent="0" algn="ctr">
              <a:buNone/>
            </a:pPr>
            <a:r>
              <a:rPr lang="en-CA" dirty="0"/>
              <a:t>You have made me to reflect your glory </a:t>
            </a:r>
          </a:p>
          <a:p>
            <a:pPr marL="0" indent="0" algn="ctr">
              <a:buNone/>
            </a:pPr>
            <a:r>
              <a:rPr lang="en-CA" dirty="0"/>
              <a:t>to others around me and to the world.    That is amazing!    </a:t>
            </a:r>
          </a:p>
          <a:p>
            <a:pPr marL="0" indent="0" algn="ctr">
              <a:buNone/>
            </a:pPr>
            <a:r>
              <a:rPr lang="en-CA" dirty="0"/>
              <a:t>But I know that the idols in my life </a:t>
            </a:r>
          </a:p>
          <a:p>
            <a:pPr marL="0" indent="0" algn="ctr">
              <a:buNone/>
            </a:pPr>
            <a:r>
              <a:rPr lang="en-CA" dirty="0"/>
              <a:t>have distorted the image people see in me.   </a:t>
            </a:r>
          </a:p>
          <a:p>
            <a:pPr marL="0" indent="0" algn="ctr">
              <a:buNone/>
            </a:pPr>
            <a:r>
              <a:rPr lang="en-CA" dirty="0"/>
              <a:t> I am sorry that I don’t bear your image as I should.    </a:t>
            </a:r>
          </a:p>
          <a:p>
            <a:pPr marL="0" indent="0" algn="ctr">
              <a:buNone/>
            </a:pPr>
            <a:r>
              <a:rPr lang="en-CA" dirty="0"/>
              <a:t>I confess to you that I’ve let the image of Jesus in me get distorted.    </a:t>
            </a:r>
          </a:p>
          <a:p>
            <a:pPr marL="0" indent="0" algn="ctr">
              <a:buNone/>
            </a:pPr>
            <a:r>
              <a:rPr lang="en-CA" dirty="0"/>
              <a:t>Please forgive me and make that image beautiful once again.    </a:t>
            </a:r>
          </a:p>
          <a:p>
            <a:pPr marL="0" indent="0" algn="ctr">
              <a:buNone/>
            </a:pPr>
            <a:r>
              <a:rPr lang="en-CA" dirty="0"/>
              <a:t>Thank you for Jesus, my glorious king.    </a:t>
            </a:r>
          </a:p>
          <a:p>
            <a:pPr marL="0" indent="0" algn="ctr">
              <a:buNone/>
            </a:pPr>
            <a:r>
              <a:rPr lang="en-CA" dirty="0"/>
              <a:t>My heart’s desire is to become more like him.     </a:t>
            </a:r>
          </a:p>
          <a:p>
            <a:pPr marL="0" indent="0" algn="ctr">
              <a:buNone/>
            </a:pPr>
            <a:r>
              <a:rPr lang="en-CA" dirty="0"/>
              <a:t>By the power of your Spirit, please help me to be transformed </a:t>
            </a:r>
          </a:p>
          <a:p>
            <a:pPr marL="0" indent="0" algn="ctr">
              <a:buNone/>
            </a:pPr>
            <a:r>
              <a:rPr lang="en-CA" dirty="0"/>
              <a:t>each day to be more and more like your son.    </a:t>
            </a:r>
          </a:p>
          <a:p>
            <a:pPr marL="0" indent="0" algn="ctr">
              <a:buNone/>
            </a:pPr>
            <a:r>
              <a:rPr lang="en-CA" dirty="0"/>
              <a:t>Thank you for your incredible love.   AMEN.      </a:t>
            </a:r>
          </a:p>
          <a:p>
            <a:pPr marL="0" indent="0" algn="ctr">
              <a:buNone/>
            </a:pPr>
            <a:endParaRPr lang="en-US" dirty="0"/>
          </a:p>
        </p:txBody>
      </p:sp>
    </p:spTree>
    <p:extLst>
      <p:ext uri="{BB962C8B-B14F-4D97-AF65-F5344CB8AC3E}">
        <p14:creationId xmlns:p14="http://schemas.microsoft.com/office/powerpoint/2010/main" val="35858995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C3C7191-0E1C-2049-851C-66E6BD7429CD}"/>
              </a:ext>
            </a:extLst>
          </p:cNvPr>
          <p:cNvSpPr>
            <a:spLocks noGrp="1"/>
          </p:cNvSpPr>
          <p:nvPr>
            <p:ph idx="1"/>
          </p:nvPr>
        </p:nvSpPr>
        <p:spPr>
          <a:xfrm>
            <a:off x="387927" y="526473"/>
            <a:ext cx="11568546" cy="5846618"/>
          </a:xfrm>
        </p:spPr>
        <p:txBody>
          <a:bodyPr>
            <a:normAutofit fontScale="92500" lnSpcReduction="10000"/>
          </a:bodyPr>
          <a:lstStyle/>
          <a:p>
            <a:pPr marL="0" indent="0" algn="ctr">
              <a:buNone/>
            </a:pPr>
            <a:r>
              <a:rPr lang="en-CA" dirty="0"/>
              <a:t>Welcome to our series, "The Good News!" </a:t>
            </a:r>
          </a:p>
          <a:p>
            <a:pPr marL="0" indent="0" algn="ctr">
              <a:buNone/>
            </a:pPr>
            <a:r>
              <a:rPr lang="en-CA" dirty="0"/>
              <a:t>Over the course of four weeks, we will explore the transformative power </a:t>
            </a:r>
          </a:p>
          <a:p>
            <a:pPr marL="0" indent="0" algn="ctr">
              <a:buNone/>
            </a:pPr>
            <a:r>
              <a:rPr lang="en-CA" dirty="0"/>
              <a:t>of the gospel and how it radically changes us when we embrace it. </a:t>
            </a:r>
          </a:p>
          <a:p>
            <a:pPr marL="0" indent="0" algn="ctr">
              <a:buNone/>
            </a:pPr>
            <a:r>
              <a:rPr lang="en-CA" dirty="0"/>
              <a:t>Our topic for the second week is "Good Image." </a:t>
            </a:r>
          </a:p>
          <a:p>
            <a:pPr marL="0" indent="0" algn="ctr">
              <a:buNone/>
            </a:pPr>
            <a:r>
              <a:rPr lang="en-CA" dirty="0"/>
              <a:t>According to scripture, humans were created in God's image to rule, </a:t>
            </a:r>
          </a:p>
          <a:p>
            <a:pPr marL="0" indent="0" algn="ctr">
              <a:buNone/>
            </a:pPr>
            <a:r>
              <a:rPr lang="en-CA" dirty="0"/>
              <a:t>but sin distorts this image and robs us of God's glory. </a:t>
            </a:r>
          </a:p>
          <a:p>
            <a:pPr marL="0" indent="0" algn="ctr">
              <a:buNone/>
            </a:pPr>
            <a:r>
              <a:rPr lang="en-CA" dirty="0"/>
              <a:t>However, through Jesus Christ, a king who flawlessly bears God's image, </a:t>
            </a:r>
          </a:p>
          <a:p>
            <a:pPr marL="0" indent="0" algn="ctr">
              <a:buNone/>
            </a:pPr>
            <a:r>
              <a:rPr lang="en-CA" dirty="0"/>
              <a:t>we can regain the fullness of God's glory, </a:t>
            </a:r>
          </a:p>
          <a:p>
            <a:pPr marL="0" indent="0" algn="ctr">
              <a:buNone/>
            </a:pPr>
            <a:r>
              <a:rPr lang="en-CA" dirty="0"/>
              <a:t>triumphing over the personal, social, and cosmic effects of sin.  </a:t>
            </a:r>
          </a:p>
          <a:p>
            <a:pPr marL="0" indent="0" algn="ctr">
              <a:buNone/>
            </a:pPr>
            <a:r>
              <a:rPr lang="en-CA" dirty="0"/>
              <a:t>What if God's purpose in saving sinners is not only to rescue them </a:t>
            </a:r>
          </a:p>
          <a:p>
            <a:pPr marL="0" indent="0" algn="ctr">
              <a:buNone/>
            </a:pPr>
            <a:r>
              <a:rPr lang="en-CA" dirty="0"/>
              <a:t>from the consequences of their sin, but also to rescue them for something greater? </a:t>
            </a:r>
          </a:p>
          <a:p>
            <a:pPr marL="0" indent="0" algn="ctr">
              <a:buNone/>
            </a:pPr>
            <a:r>
              <a:rPr lang="en-CA" dirty="0"/>
              <a:t>In today's study, we will explore the good image that God created us for </a:t>
            </a:r>
          </a:p>
          <a:p>
            <a:pPr marL="0" indent="0" algn="ctr">
              <a:buNone/>
            </a:pPr>
            <a:r>
              <a:rPr lang="en-CA" dirty="0"/>
              <a:t>and how we can live in that image through our faith in Jesus Christ.</a:t>
            </a:r>
          </a:p>
          <a:p>
            <a:pPr marL="0" indent="0">
              <a:buNone/>
            </a:pPr>
            <a:endParaRPr lang="en-US" dirty="0"/>
          </a:p>
        </p:txBody>
      </p:sp>
    </p:spTree>
    <p:extLst>
      <p:ext uri="{BB962C8B-B14F-4D97-AF65-F5344CB8AC3E}">
        <p14:creationId xmlns:p14="http://schemas.microsoft.com/office/powerpoint/2010/main" val="39627362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BC393D2-1113-EC46-96F7-356A8E5DFAD9}"/>
              </a:ext>
            </a:extLst>
          </p:cNvPr>
          <p:cNvSpPr>
            <a:spLocks noGrp="1"/>
          </p:cNvSpPr>
          <p:nvPr>
            <p:ph idx="1"/>
          </p:nvPr>
        </p:nvSpPr>
        <p:spPr>
          <a:xfrm>
            <a:off x="808704" y="568036"/>
            <a:ext cx="10515600" cy="5652654"/>
          </a:xfrm>
        </p:spPr>
        <p:txBody>
          <a:bodyPr>
            <a:normAutofit/>
          </a:bodyPr>
          <a:lstStyle/>
          <a:p>
            <a:pPr marL="0" indent="0" algn="ctr">
              <a:buNone/>
            </a:pPr>
            <a:r>
              <a:rPr lang="en-CA" u="sng" dirty="0"/>
              <a:t>My Role Model</a:t>
            </a:r>
            <a:r>
              <a:rPr lang="en-CA" dirty="0"/>
              <a:t> </a:t>
            </a:r>
          </a:p>
          <a:p>
            <a:pPr marL="0" indent="0" algn="ctr">
              <a:buNone/>
            </a:pPr>
            <a:r>
              <a:rPr lang="en-CA" dirty="0"/>
              <a:t>Growing up I was blessed to have a number </a:t>
            </a:r>
          </a:p>
          <a:p>
            <a:pPr marL="0" indent="0" algn="ctr">
              <a:buNone/>
            </a:pPr>
            <a:r>
              <a:rPr lang="en-CA" dirty="0"/>
              <a:t>of positive role models in my life.    </a:t>
            </a:r>
          </a:p>
          <a:p>
            <a:pPr marL="0" indent="0" algn="ctr">
              <a:buNone/>
            </a:pPr>
            <a:r>
              <a:rPr lang="en-CA" dirty="0"/>
              <a:t>There were teachers I really enjoyed at school and pastors </a:t>
            </a:r>
          </a:p>
          <a:p>
            <a:pPr marL="0" indent="0" algn="ctr">
              <a:buNone/>
            </a:pPr>
            <a:r>
              <a:rPr lang="en-CA" dirty="0"/>
              <a:t>and Sunday school teachers at church who impacted my life.    </a:t>
            </a:r>
          </a:p>
          <a:p>
            <a:pPr marL="0" indent="0" algn="ctr">
              <a:buNone/>
            </a:pPr>
            <a:r>
              <a:rPr lang="en-CA" dirty="0"/>
              <a:t>Probably my greatest role model is my dad.   </a:t>
            </a:r>
          </a:p>
          <a:p>
            <a:pPr marL="0" indent="0" algn="ctr">
              <a:buNone/>
            </a:pPr>
            <a:r>
              <a:rPr lang="en-CA" dirty="0"/>
              <a:t>His work ethic, his love for his family and most of all </a:t>
            </a:r>
          </a:p>
          <a:p>
            <a:pPr marL="0" indent="0" algn="ctr">
              <a:buNone/>
            </a:pPr>
            <a:r>
              <a:rPr lang="en-CA" dirty="0"/>
              <a:t>his faith in Jesus have impacted me deeply.    </a:t>
            </a:r>
          </a:p>
          <a:p>
            <a:pPr marL="0" indent="0" algn="ctr">
              <a:buNone/>
            </a:pPr>
            <a:r>
              <a:rPr lang="en-CA" dirty="0"/>
              <a:t>How about you?   </a:t>
            </a:r>
          </a:p>
          <a:p>
            <a:pPr marL="0" indent="0" algn="ctr">
              <a:buNone/>
            </a:pPr>
            <a:r>
              <a:rPr lang="en-CA" dirty="0"/>
              <a:t>Who is a role model in your life you are thankful for?   </a:t>
            </a:r>
          </a:p>
          <a:p>
            <a:pPr marL="0" indent="0" algn="ctr">
              <a:buNone/>
            </a:pPr>
            <a:r>
              <a:rPr lang="en-CA" dirty="0"/>
              <a:t>Share your story with the group!</a:t>
            </a:r>
          </a:p>
          <a:p>
            <a:pPr marL="0" indent="0">
              <a:buNone/>
            </a:pPr>
            <a:endParaRPr lang="en-US" dirty="0"/>
          </a:p>
        </p:txBody>
      </p:sp>
    </p:spTree>
    <p:extLst>
      <p:ext uri="{BB962C8B-B14F-4D97-AF65-F5344CB8AC3E}">
        <p14:creationId xmlns:p14="http://schemas.microsoft.com/office/powerpoint/2010/main" val="1178510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7317F23-9EBD-EB4D-82CA-6718A0B707F6}"/>
              </a:ext>
            </a:extLst>
          </p:cNvPr>
          <p:cNvSpPr>
            <a:spLocks noGrp="1"/>
          </p:cNvSpPr>
          <p:nvPr>
            <p:ph idx="1"/>
          </p:nvPr>
        </p:nvSpPr>
        <p:spPr>
          <a:xfrm>
            <a:off x="926690" y="1486412"/>
            <a:ext cx="10515600" cy="4351338"/>
          </a:xfrm>
        </p:spPr>
        <p:txBody>
          <a:bodyPr/>
          <a:lstStyle/>
          <a:p>
            <a:pPr marL="0" indent="0" algn="ctr">
              <a:buNone/>
            </a:pPr>
            <a:endParaRPr lang="en-CA" dirty="0"/>
          </a:p>
          <a:p>
            <a:pPr marL="0" indent="0" algn="ctr">
              <a:buNone/>
            </a:pPr>
            <a:endParaRPr lang="en-CA" dirty="0"/>
          </a:p>
          <a:p>
            <a:pPr marL="0" indent="0" algn="ctr">
              <a:buNone/>
            </a:pPr>
            <a:r>
              <a:rPr lang="en-CA" dirty="0"/>
              <a:t>What is this good image God has created me to show?    </a:t>
            </a:r>
          </a:p>
          <a:p>
            <a:pPr marL="0" indent="0" algn="ctr">
              <a:buNone/>
            </a:pPr>
            <a:r>
              <a:rPr lang="en-CA" dirty="0"/>
              <a:t>How can I reflect that image well?    </a:t>
            </a:r>
          </a:p>
          <a:p>
            <a:pPr marL="0" indent="0" algn="ctr">
              <a:buNone/>
            </a:pPr>
            <a:r>
              <a:rPr lang="en-CA" dirty="0"/>
              <a:t>Let’s explore these questions as we dive into today’s study!</a:t>
            </a:r>
          </a:p>
          <a:p>
            <a:pPr marL="0" indent="0">
              <a:buNone/>
            </a:pPr>
            <a:endParaRPr lang="en-US" dirty="0"/>
          </a:p>
        </p:txBody>
      </p:sp>
    </p:spTree>
    <p:extLst>
      <p:ext uri="{BB962C8B-B14F-4D97-AF65-F5344CB8AC3E}">
        <p14:creationId xmlns:p14="http://schemas.microsoft.com/office/powerpoint/2010/main" val="7279386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3E65C69-AF2C-B64F-98E6-8E8788E06521}"/>
              </a:ext>
            </a:extLst>
          </p:cNvPr>
          <p:cNvSpPr>
            <a:spLocks noGrp="1"/>
          </p:cNvSpPr>
          <p:nvPr>
            <p:ph idx="1"/>
          </p:nvPr>
        </p:nvSpPr>
        <p:spPr>
          <a:xfrm>
            <a:off x="512618" y="429491"/>
            <a:ext cx="11374582" cy="5999018"/>
          </a:xfrm>
        </p:spPr>
        <p:txBody>
          <a:bodyPr>
            <a:normAutofit fontScale="92500" lnSpcReduction="20000"/>
          </a:bodyPr>
          <a:lstStyle/>
          <a:p>
            <a:pPr marL="0" indent="0" algn="ctr">
              <a:buNone/>
            </a:pPr>
            <a:r>
              <a:rPr lang="en-CA" b="1" dirty="0"/>
              <a:t>CREATED TO RULE</a:t>
            </a:r>
            <a:endParaRPr lang="en-CA" dirty="0"/>
          </a:p>
          <a:p>
            <a:pPr marL="0" indent="0" algn="ctr">
              <a:buNone/>
            </a:pPr>
            <a:r>
              <a:rPr lang="en-CA" dirty="0"/>
              <a:t> </a:t>
            </a:r>
          </a:p>
          <a:p>
            <a:pPr marL="0" indent="0" algn="ctr">
              <a:buNone/>
            </a:pPr>
            <a:r>
              <a:rPr lang="en-CA" dirty="0"/>
              <a:t>Many of us who have been raised in the Christian church have been taught </a:t>
            </a:r>
          </a:p>
          <a:p>
            <a:pPr marL="0" indent="0" algn="ctr">
              <a:buNone/>
            </a:pPr>
            <a:r>
              <a:rPr lang="en-CA" dirty="0"/>
              <a:t>an important truth that sets us up to receive that the good news</a:t>
            </a:r>
          </a:p>
          <a:p>
            <a:pPr marL="0" indent="0" algn="ctr">
              <a:buNone/>
            </a:pPr>
            <a:r>
              <a:rPr lang="en-CA" dirty="0"/>
              <a:t> - we are born separated from God by our sin.   </a:t>
            </a:r>
          </a:p>
          <a:p>
            <a:pPr marL="0" indent="0" algn="ctr">
              <a:buNone/>
            </a:pPr>
            <a:r>
              <a:rPr lang="en-CA" dirty="0"/>
              <a:t>While this message about sin is important for us to understand, </a:t>
            </a:r>
          </a:p>
          <a:p>
            <a:pPr marL="0" indent="0" algn="ctr">
              <a:buNone/>
            </a:pPr>
            <a:r>
              <a:rPr lang="en-CA" dirty="0"/>
              <a:t>it is not the main message of the good news.  </a:t>
            </a:r>
          </a:p>
          <a:p>
            <a:pPr marL="0" indent="0" algn="ctr">
              <a:buNone/>
            </a:pPr>
            <a:r>
              <a:rPr lang="en-CA" dirty="0"/>
              <a:t>In his book, The Gospel Precisely, Matthew Bates asks,   </a:t>
            </a:r>
          </a:p>
          <a:p>
            <a:pPr marL="0" indent="0" algn="ctr">
              <a:buNone/>
            </a:pPr>
            <a:r>
              <a:rPr lang="en-CA" dirty="0"/>
              <a:t>“What if God’s aim in seeking to save sinners is to </a:t>
            </a:r>
          </a:p>
          <a:p>
            <a:pPr marL="0" indent="0" algn="ctr">
              <a:buNone/>
            </a:pPr>
            <a:r>
              <a:rPr lang="en-CA" dirty="0"/>
              <a:t>rescue them </a:t>
            </a:r>
            <a:r>
              <a:rPr lang="en-CA" i="1" dirty="0"/>
              <a:t>for</a:t>
            </a:r>
            <a:r>
              <a:rPr lang="en-CA" dirty="0"/>
              <a:t> as much as to rescue </a:t>
            </a:r>
            <a:r>
              <a:rPr lang="en-CA" i="1" dirty="0"/>
              <a:t>from</a:t>
            </a:r>
            <a:r>
              <a:rPr lang="en-CA" dirty="0"/>
              <a:t>?”   p. 41</a:t>
            </a:r>
          </a:p>
          <a:p>
            <a:pPr marL="0" indent="0" algn="ctr">
              <a:buNone/>
            </a:pPr>
            <a:r>
              <a:rPr lang="en-CA" dirty="0"/>
              <a:t> </a:t>
            </a:r>
          </a:p>
          <a:p>
            <a:pPr marL="0" indent="0" algn="ctr">
              <a:buNone/>
            </a:pPr>
            <a:r>
              <a:rPr lang="en-CA" dirty="0"/>
              <a:t>What has God rescued us </a:t>
            </a:r>
            <a:r>
              <a:rPr lang="en-CA" i="1" dirty="0"/>
              <a:t>for</a:t>
            </a:r>
            <a:r>
              <a:rPr lang="en-CA" dirty="0"/>
              <a:t>?   </a:t>
            </a:r>
          </a:p>
          <a:p>
            <a:pPr marL="0" indent="0" algn="ctr">
              <a:buNone/>
            </a:pPr>
            <a:r>
              <a:rPr lang="en-CA" dirty="0"/>
              <a:t>God’s reveals his original plan for us in the creation account in Genesis 1.    </a:t>
            </a:r>
          </a:p>
          <a:p>
            <a:pPr marL="0" indent="0" algn="ctr">
              <a:buNone/>
            </a:pPr>
            <a:r>
              <a:rPr lang="en-CA" dirty="0"/>
              <a:t>As you read through this passage, take note of the words, “rule” and “image”.</a:t>
            </a:r>
          </a:p>
          <a:p>
            <a:pPr marL="0" lvl="0" indent="0" algn="ctr">
              <a:buNone/>
            </a:pPr>
            <a:endParaRPr lang="en-CA" dirty="0"/>
          </a:p>
          <a:p>
            <a:pPr marL="0" indent="0">
              <a:buNone/>
            </a:pPr>
            <a:endParaRPr lang="en-US" dirty="0"/>
          </a:p>
        </p:txBody>
      </p:sp>
    </p:spTree>
    <p:extLst>
      <p:ext uri="{BB962C8B-B14F-4D97-AF65-F5344CB8AC3E}">
        <p14:creationId xmlns:p14="http://schemas.microsoft.com/office/powerpoint/2010/main" val="39821908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17DF3D5-5BC2-1C47-8228-574DE1E10F64}"/>
              </a:ext>
            </a:extLst>
          </p:cNvPr>
          <p:cNvSpPr>
            <a:spLocks noGrp="1"/>
          </p:cNvSpPr>
          <p:nvPr>
            <p:ph idx="1"/>
          </p:nvPr>
        </p:nvSpPr>
        <p:spPr>
          <a:xfrm>
            <a:off x="651164" y="595745"/>
            <a:ext cx="10905985" cy="5721928"/>
          </a:xfrm>
        </p:spPr>
        <p:txBody>
          <a:bodyPr>
            <a:normAutofit lnSpcReduction="10000"/>
          </a:bodyPr>
          <a:lstStyle/>
          <a:p>
            <a:pPr marL="0" indent="0" algn="ctr">
              <a:buNone/>
            </a:pPr>
            <a:r>
              <a:rPr lang="en-CA" b="1" i="1" baseline="30000" dirty="0"/>
              <a:t>26 </a:t>
            </a:r>
            <a:r>
              <a:rPr lang="en-CA" i="1" dirty="0"/>
              <a:t>Then God said, “Let us make mankind in our image, in our likeness, so that they may rule over the fish in the sea and the birds in the sky, over the livestock and all the wild animals,</a:t>
            </a:r>
            <a:r>
              <a:rPr lang="en-CA" i="1" baseline="30000" dirty="0"/>
              <a:t>[</a:t>
            </a:r>
            <a:r>
              <a:rPr lang="en-CA" i="1" u="sng" baseline="30000" dirty="0">
                <a:hlinkClick r:id="rId2" tooltip="See footnote a"/>
              </a:rPr>
              <a:t>a</a:t>
            </a:r>
            <a:r>
              <a:rPr lang="en-CA" i="1" baseline="30000" dirty="0"/>
              <a:t>]</a:t>
            </a:r>
            <a:r>
              <a:rPr lang="en-CA" i="1" dirty="0"/>
              <a:t> and over all the creatures that move along the ground.”</a:t>
            </a:r>
            <a:endParaRPr lang="en-CA" dirty="0"/>
          </a:p>
          <a:p>
            <a:pPr marL="0" indent="0" algn="ctr">
              <a:buNone/>
            </a:pPr>
            <a:r>
              <a:rPr lang="en-CA" b="1" i="1" baseline="30000" dirty="0"/>
              <a:t>27 </a:t>
            </a:r>
            <a:r>
              <a:rPr lang="en-CA" i="1" dirty="0"/>
              <a:t>So God created mankind in his own image,</a:t>
            </a:r>
            <a:br>
              <a:rPr lang="en-CA" i="1" dirty="0"/>
            </a:br>
            <a:r>
              <a:rPr lang="en-CA" i="1" dirty="0"/>
              <a:t>    in the image of God he created them;</a:t>
            </a:r>
            <a:br>
              <a:rPr lang="en-CA" i="1" dirty="0"/>
            </a:br>
            <a:r>
              <a:rPr lang="en-CA" i="1" dirty="0"/>
              <a:t>    male and female he created them.</a:t>
            </a:r>
            <a:endParaRPr lang="en-CA" dirty="0"/>
          </a:p>
          <a:p>
            <a:pPr marL="0" indent="0" algn="ctr">
              <a:buNone/>
            </a:pPr>
            <a:r>
              <a:rPr lang="en-CA" b="1" i="1" baseline="30000" dirty="0"/>
              <a:t>28 </a:t>
            </a:r>
            <a:r>
              <a:rPr lang="en-CA" i="1" dirty="0"/>
              <a:t>God blessed them and said to them, “Be fruitful and increase in number; fill the earth and subdue it. Rule over the fish in the sea and the birds in the sky and over every living creature that moves on the ground.”</a:t>
            </a:r>
            <a:r>
              <a:rPr lang="en-CA" dirty="0"/>
              <a:t>    Genesis 1:26-28 NIV</a:t>
            </a:r>
          </a:p>
          <a:p>
            <a:pPr marL="0" indent="0">
              <a:buNone/>
            </a:pPr>
            <a:endParaRPr lang="en-CA" dirty="0"/>
          </a:p>
          <a:p>
            <a:pPr marL="0" indent="0" algn="ctr">
              <a:buNone/>
            </a:pPr>
            <a:r>
              <a:rPr lang="en-CA" dirty="0"/>
              <a:t>- What do you notice here about how God created us in his image?   </a:t>
            </a:r>
          </a:p>
          <a:p>
            <a:pPr marL="0" indent="0" algn="ctr">
              <a:buNone/>
            </a:pPr>
            <a:r>
              <a:rPr lang="en-CA" dirty="0"/>
              <a:t>- What was his purpose for us?</a:t>
            </a:r>
          </a:p>
          <a:p>
            <a:pPr marL="0" indent="0" algn="ctr">
              <a:buNone/>
            </a:pPr>
            <a:endParaRPr lang="en-CA" dirty="0"/>
          </a:p>
          <a:p>
            <a:pPr marL="0" indent="0" algn="ctr">
              <a:buNone/>
            </a:pPr>
            <a:endParaRPr lang="en-CA" dirty="0"/>
          </a:p>
          <a:p>
            <a:pPr marL="0" indent="0">
              <a:buNone/>
            </a:pPr>
            <a:endParaRPr lang="en-US" dirty="0"/>
          </a:p>
        </p:txBody>
      </p:sp>
    </p:spTree>
    <p:extLst>
      <p:ext uri="{BB962C8B-B14F-4D97-AF65-F5344CB8AC3E}">
        <p14:creationId xmlns:p14="http://schemas.microsoft.com/office/powerpoint/2010/main" val="2722487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715C806-95A1-2F47-9ABC-26B8390B592D}"/>
              </a:ext>
            </a:extLst>
          </p:cNvPr>
          <p:cNvSpPr>
            <a:spLocks noGrp="1"/>
          </p:cNvSpPr>
          <p:nvPr>
            <p:ph idx="1"/>
          </p:nvPr>
        </p:nvSpPr>
        <p:spPr>
          <a:xfrm>
            <a:off x="117987" y="221226"/>
            <a:ext cx="11901948" cy="6459793"/>
          </a:xfrm>
        </p:spPr>
        <p:txBody>
          <a:bodyPr>
            <a:normAutofit/>
          </a:bodyPr>
          <a:lstStyle/>
          <a:p>
            <a:pPr marL="0" indent="0" algn="ctr">
              <a:buNone/>
            </a:pPr>
            <a:endParaRPr lang="en-CA" dirty="0"/>
          </a:p>
          <a:p>
            <a:pPr marL="0" indent="0" algn="ctr">
              <a:buNone/>
            </a:pPr>
            <a:endParaRPr lang="en-CA" dirty="0"/>
          </a:p>
          <a:p>
            <a:pPr marL="0" indent="0" algn="ctr">
              <a:buNone/>
            </a:pPr>
            <a:endParaRPr lang="en-CA" dirty="0"/>
          </a:p>
          <a:p>
            <a:pPr marL="0" indent="0" algn="ctr">
              <a:buNone/>
            </a:pPr>
            <a:endParaRPr lang="en-CA" dirty="0"/>
          </a:p>
          <a:p>
            <a:pPr marL="0" indent="0" algn="ctr">
              <a:buNone/>
            </a:pPr>
            <a:endParaRPr lang="en-CA" dirty="0"/>
          </a:p>
          <a:p>
            <a:pPr marL="0" indent="0" algn="ctr">
              <a:buNone/>
            </a:pPr>
            <a:r>
              <a:rPr lang="en-CA" dirty="0"/>
              <a:t>READ:   Genesis 2:15, 18-22</a:t>
            </a:r>
          </a:p>
          <a:p>
            <a:pPr marL="0" indent="0" algn="ctr">
              <a:buNone/>
            </a:pPr>
            <a:endParaRPr lang="en-CA" dirty="0"/>
          </a:p>
          <a:p>
            <a:pPr marL="0" lvl="0" indent="0" algn="ctr">
              <a:buNone/>
            </a:pPr>
            <a:r>
              <a:rPr lang="en-CA" dirty="0"/>
              <a:t>What do you notice here about the ruling role God created us for?</a:t>
            </a:r>
          </a:p>
          <a:p>
            <a:pPr marL="0" indent="0">
              <a:buNone/>
            </a:pPr>
            <a:endParaRPr lang="en-US" dirty="0"/>
          </a:p>
        </p:txBody>
      </p:sp>
    </p:spTree>
    <p:extLst>
      <p:ext uri="{BB962C8B-B14F-4D97-AF65-F5344CB8AC3E}">
        <p14:creationId xmlns:p14="http://schemas.microsoft.com/office/powerpoint/2010/main" val="10293660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F95444A-A06C-8742-8870-331FC3C872FC}"/>
              </a:ext>
            </a:extLst>
          </p:cNvPr>
          <p:cNvSpPr>
            <a:spLocks noGrp="1"/>
          </p:cNvSpPr>
          <p:nvPr>
            <p:ph idx="1"/>
          </p:nvPr>
        </p:nvSpPr>
        <p:spPr>
          <a:xfrm>
            <a:off x="852948" y="1442166"/>
            <a:ext cx="10515600" cy="4351338"/>
          </a:xfrm>
        </p:spPr>
        <p:txBody>
          <a:bodyPr/>
          <a:lstStyle/>
          <a:p>
            <a:pPr marL="0" indent="0" algn="ctr">
              <a:buNone/>
            </a:pPr>
            <a:r>
              <a:rPr lang="en-CA" dirty="0"/>
              <a:t>READ:   Mark 10:45</a:t>
            </a:r>
          </a:p>
          <a:p>
            <a:pPr marL="0" indent="0" algn="ctr">
              <a:buNone/>
            </a:pPr>
            <a:endParaRPr lang="en-CA" dirty="0"/>
          </a:p>
          <a:p>
            <a:pPr marL="0" indent="0" algn="ctr">
              <a:buNone/>
            </a:pPr>
            <a:r>
              <a:rPr lang="en-CA" b="1" i="1" baseline="30000" dirty="0"/>
              <a:t>45 </a:t>
            </a:r>
            <a:r>
              <a:rPr lang="en-CA" i="1" dirty="0"/>
              <a:t>For even the Son of Man did not come to be served, </a:t>
            </a:r>
          </a:p>
          <a:p>
            <a:pPr marL="0" indent="0" algn="ctr">
              <a:buNone/>
            </a:pPr>
            <a:r>
              <a:rPr lang="en-CA" i="1" dirty="0"/>
              <a:t>but to serve, and to give his life as a ransom for many.”</a:t>
            </a:r>
            <a:r>
              <a:rPr lang="en-CA" dirty="0"/>
              <a:t>  NIV</a:t>
            </a:r>
          </a:p>
          <a:p>
            <a:pPr marL="0" indent="0" algn="ctr">
              <a:buNone/>
            </a:pPr>
            <a:r>
              <a:rPr lang="en-CA" dirty="0"/>
              <a:t> </a:t>
            </a:r>
          </a:p>
          <a:p>
            <a:pPr marL="0" lvl="0" indent="0" algn="ctr">
              <a:buNone/>
            </a:pPr>
            <a:r>
              <a:rPr lang="en-CA" dirty="0"/>
              <a:t>How far did Jesus go to serve and safeguard us?</a:t>
            </a:r>
          </a:p>
          <a:p>
            <a:pPr marL="0" indent="0">
              <a:buNone/>
            </a:pPr>
            <a:endParaRPr lang="en-US" dirty="0"/>
          </a:p>
        </p:txBody>
      </p:sp>
    </p:spTree>
    <p:extLst>
      <p:ext uri="{BB962C8B-B14F-4D97-AF65-F5344CB8AC3E}">
        <p14:creationId xmlns:p14="http://schemas.microsoft.com/office/powerpoint/2010/main" val="30801622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30BD15E-8779-5E4F-92FD-3490F8F9124D}"/>
              </a:ext>
            </a:extLst>
          </p:cNvPr>
          <p:cNvSpPr>
            <a:spLocks noGrp="1"/>
          </p:cNvSpPr>
          <p:nvPr>
            <p:ph idx="1"/>
          </p:nvPr>
        </p:nvSpPr>
        <p:spPr>
          <a:xfrm>
            <a:off x="0" y="96982"/>
            <a:ext cx="12191999" cy="6650181"/>
          </a:xfrm>
        </p:spPr>
        <p:txBody>
          <a:bodyPr>
            <a:normAutofit fontScale="85000" lnSpcReduction="20000"/>
          </a:bodyPr>
          <a:lstStyle/>
          <a:p>
            <a:pPr marL="0" indent="0" algn="ctr">
              <a:buNone/>
            </a:pPr>
            <a:r>
              <a:rPr lang="en-CA" b="1" dirty="0"/>
              <a:t>BEARING GOD’S IMAGE </a:t>
            </a:r>
            <a:r>
              <a:rPr lang="en-CA" b="1" u="sng" dirty="0"/>
              <a:t>    </a:t>
            </a:r>
            <a:r>
              <a:rPr lang="en-CA" dirty="0"/>
              <a:t> </a:t>
            </a:r>
          </a:p>
          <a:p>
            <a:pPr marL="0" indent="0" algn="ctr">
              <a:buNone/>
            </a:pPr>
            <a:r>
              <a:rPr lang="en-CA" dirty="0"/>
              <a:t>“Humans are created in God’s image to rule creation by making his glory present.”  p. 43</a:t>
            </a:r>
          </a:p>
          <a:p>
            <a:pPr marL="0" indent="0" algn="ctr">
              <a:buNone/>
            </a:pPr>
            <a:r>
              <a:rPr lang="en-CA" dirty="0"/>
              <a:t> </a:t>
            </a:r>
          </a:p>
          <a:p>
            <a:pPr marL="0" indent="0" algn="ctr">
              <a:buNone/>
            </a:pPr>
            <a:r>
              <a:rPr lang="en-CA" i="1" cap="small" dirty="0"/>
              <a:t>Lord</a:t>
            </a:r>
            <a:r>
              <a:rPr lang="en-CA" i="1" dirty="0"/>
              <a:t>, our Lord,</a:t>
            </a:r>
            <a:br>
              <a:rPr lang="en-CA" i="1" dirty="0"/>
            </a:br>
            <a:r>
              <a:rPr lang="en-CA" i="1" dirty="0"/>
              <a:t>    how majestic is your name in all the earth!</a:t>
            </a:r>
            <a:endParaRPr lang="en-CA" dirty="0"/>
          </a:p>
          <a:p>
            <a:pPr marL="0" indent="0" algn="ctr">
              <a:buNone/>
            </a:pPr>
            <a:r>
              <a:rPr lang="en-CA" i="1" dirty="0"/>
              <a:t>You have set your glory</a:t>
            </a:r>
            <a:br>
              <a:rPr lang="en-CA" i="1" dirty="0"/>
            </a:br>
            <a:r>
              <a:rPr lang="en-CA" i="1" dirty="0"/>
              <a:t>    in the heavens.</a:t>
            </a:r>
            <a:br>
              <a:rPr lang="en-CA" i="1" dirty="0"/>
            </a:br>
            <a:r>
              <a:rPr lang="en-CA" b="1" i="1" baseline="30000" dirty="0"/>
              <a:t>2 </a:t>
            </a:r>
            <a:r>
              <a:rPr lang="en-CA" i="1" dirty="0"/>
              <a:t>Through the praise of children and infants</a:t>
            </a:r>
            <a:br>
              <a:rPr lang="en-CA" i="1" dirty="0"/>
            </a:br>
            <a:r>
              <a:rPr lang="en-CA" i="1" dirty="0"/>
              <a:t>    you have established a stronghold against your enemies,</a:t>
            </a:r>
            <a:br>
              <a:rPr lang="en-CA" i="1" dirty="0"/>
            </a:br>
            <a:r>
              <a:rPr lang="en-CA" i="1" dirty="0"/>
              <a:t>    to silence the foe and the avenger.</a:t>
            </a:r>
            <a:br>
              <a:rPr lang="en-CA" i="1" dirty="0"/>
            </a:br>
            <a:r>
              <a:rPr lang="en-CA" b="1" i="1" baseline="30000" dirty="0"/>
              <a:t>3 </a:t>
            </a:r>
            <a:r>
              <a:rPr lang="en-CA" i="1" dirty="0"/>
              <a:t>When I consider your heavens,</a:t>
            </a:r>
            <a:br>
              <a:rPr lang="en-CA" i="1" dirty="0"/>
            </a:br>
            <a:r>
              <a:rPr lang="en-CA" i="1" dirty="0"/>
              <a:t>    the work of your fingers,</a:t>
            </a:r>
            <a:br>
              <a:rPr lang="en-CA" i="1" dirty="0"/>
            </a:br>
            <a:r>
              <a:rPr lang="en-CA" i="1" dirty="0"/>
              <a:t>the moon and the stars,</a:t>
            </a:r>
            <a:br>
              <a:rPr lang="en-CA" i="1" dirty="0"/>
            </a:br>
            <a:r>
              <a:rPr lang="en-CA" i="1" dirty="0"/>
              <a:t>    which you have set in place,</a:t>
            </a:r>
            <a:br>
              <a:rPr lang="en-CA" i="1" dirty="0"/>
            </a:br>
            <a:r>
              <a:rPr lang="en-CA" b="1" i="1" baseline="30000" dirty="0"/>
              <a:t>4 </a:t>
            </a:r>
            <a:r>
              <a:rPr lang="en-CA" i="1" dirty="0"/>
              <a:t>what is mankind that you are mindful of them,</a:t>
            </a:r>
            <a:br>
              <a:rPr lang="en-CA" i="1" dirty="0"/>
            </a:br>
            <a:r>
              <a:rPr lang="en-CA" i="1" dirty="0"/>
              <a:t>    human beings that you care for them?</a:t>
            </a:r>
            <a:r>
              <a:rPr lang="en-CA" i="1" baseline="30000" dirty="0"/>
              <a:t>[</a:t>
            </a:r>
            <a:r>
              <a:rPr lang="en-CA" i="1" u="sng" baseline="30000" dirty="0">
                <a:hlinkClick r:id="rId2" tooltip="See footnote c"/>
              </a:rPr>
              <a:t>c</a:t>
            </a:r>
            <a:r>
              <a:rPr lang="en-CA" i="1" baseline="30000" dirty="0"/>
              <a:t>]</a:t>
            </a:r>
            <a:endParaRPr lang="en-CA" dirty="0"/>
          </a:p>
          <a:p>
            <a:pPr marL="0" indent="0" algn="ctr">
              <a:buNone/>
            </a:pPr>
            <a:r>
              <a:rPr lang="en-CA" b="1" i="1" baseline="30000" dirty="0"/>
              <a:t>5 </a:t>
            </a:r>
            <a:r>
              <a:rPr lang="en-CA" i="1" dirty="0"/>
              <a:t>You have made them</a:t>
            </a:r>
            <a:r>
              <a:rPr lang="en-CA" i="1" baseline="30000" dirty="0"/>
              <a:t>[</a:t>
            </a:r>
            <a:r>
              <a:rPr lang="en-CA" i="1" u="sng" baseline="30000" dirty="0">
                <a:hlinkClick r:id="rId3" tooltip="See footnote d"/>
              </a:rPr>
              <a:t>d</a:t>
            </a:r>
            <a:r>
              <a:rPr lang="en-CA" i="1" baseline="30000" dirty="0"/>
              <a:t>]</a:t>
            </a:r>
            <a:r>
              <a:rPr lang="en-CA" i="1" dirty="0"/>
              <a:t> a little lower than the angels</a:t>
            </a:r>
            <a:r>
              <a:rPr lang="en-CA" i="1" baseline="30000" dirty="0"/>
              <a:t>[</a:t>
            </a:r>
            <a:r>
              <a:rPr lang="en-CA" i="1" u="sng" baseline="30000" dirty="0">
                <a:hlinkClick r:id="rId4" tooltip="See footnote e"/>
              </a:rPr>
              <a:t>e</a:t>
            </a:r>
            <a:r>
              <a:rPr lang="en-CA" i="1" baseline="30000" dirty="0"/>
              <a:t>]</a:t>
            </a:r>
            <a:br>
              <a:rPr lang="en-CA" i="1" dirty="0"/>
            </a:br>
            <a:r>
              <a:rPr lang="en-CA" i="1" dirty="0"/>
              <a:t>    and crowned them</a:t>
            </a:r>
            <a:r>
              <a:rPr lang="en-CA" i="1" baseline="30000" dirty="0"/>
              <a:t>[</a:t>
            </a:r>
            <a:r>
              <a:rPr lang="en-CA" i="1" u="sng" baseline="30000" dirty="0">
                <a:hlinkClick r:id="rId5" tooltip="See footnote f"/>
              </a:rPr>
              <a:t>f</a:t>
            </a:r>
            <a:r>
              <a:rPr lang="en-CA" i="1" baseline="30000" dirty="0"/>
              <a:t>]</a:t>
            </a:r>
            <a:r>
              <a:rPr lang="en-CA" i="1" dirty="0"/>
              <a:t> with glory and honor.</a:t>
            </a:r>
            <a:r>
              <a:rPr lang="en-CA" dirty="0"/>
              <a:t>   Psalm 8:1-5NIV</a:t>
            </a:r>
          </a:p>
          <a:p>
            <a:pPr marL="0" indent="0" algn="ctr">
              <a:buNone/>
            </a:pPr>
            <a:r>
              <a:rPr lang="en-CA" dirty="0"/>
              <a:t> </a:t>
            </a:r>
          </a:p>
          <a:p>
            <a:pPr marL="0" lvl="0" indent="0" algn="ctr">
              <a:buNone/>
            </a:pPr>
            <a:r>
              <a:rPr lang="en-CA" dirty="0"/>
              <a:t>What do you notice from vs. 5 about the way God designed us to bear his image?</a:t>
            </a:r>
          </a:p>
          <a:p>
            <a:pPr marL="0" indent="0">
              <a:buNone/>
            </a:pPr>
            <a:endParaRPr lang="en-US" dirty="0"/>
          </a:p>
        </p:txBody>
      </p:sp>
    </p:spTree>
    <p:extLst>
      <p:ext uri="{BB962C8B-B14F-4D97-AF65-F5344CB8AC3E}">
        <p14:creationId xmlns:p14="http://schemas.microsoft.com/office/powerpoint/2010/main" val="35555928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1030</TotalTime>
  <Words>1309</Words>
  <Application>Microsoft Macintosh PowerPoint</Application>
  <PresentationFormat>Widescreen</PresentationFormat>
  <Paragraphs>122</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GOOD NEWS</dc:title>
  <dc:creator>Jeff Austen</dc:creator>
  <cp:lastModifiedBy>Hayley Martin</cp:lastModifiedBy>
  <cp:revision>15</cp:revision>
  <dcterms:created xsi:type="dcterms:W3CDTF">2023-04-11T20:20:29Z</dcterms:created>
  <dcterms:modified xsi:type="dcterms:W3CDTF">2023-04-20T18:51:18Z</dcterms:modified>
</cp:coreProperties>
</file>