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AC29-66A1-E845-9D49-6ED955934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C0122-9DAE-034C-8C22-5BD9458FC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2F82B-7186-2348-96F1-DA4A70CC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226A-4923-DA49-B233-B1353038FFC3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A139-BE0C-6E40-A928-BC94945E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34EC7-3F2C-9E48-94B3-6BFE0E2F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23D-75D5-F246-94B8-89C691C0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5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FB5BA-784E-C148-A64F-3D2BB344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0041E-D410-2E43-A4E2-66B019C3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BCB5B-5DC2-9A4B-BBBD-91FFCDC0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226A-4923-DA49-B233-B1353038FFC3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6CCE7-AE9D-1B47-A754-27A0991F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BF09C-1D8E-7D4E-98E7-6BA15CCC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23D-75D5-F246-94B8-89C691C0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1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56055-47A9-E44D-ADA8-857E028F3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67803-BC44-9E44-A999-0DCF7AA78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4E0E0-598B-F74F-BD6C-BA05134D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226A-4923-DA49-B233-B1353038FFC3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3CF3B-FE55-FC48-9C69-E89B8DCA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FB24F-78BB-6643-8906-35D7FA32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23D-75D5-F246-94B8-89C691C0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4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A377-5D9E-5F49-A4A0-92220FAB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8696F-3538-E441-A4EB-2BCBE2E68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9C6E-367F-384C-B976-2DF0F0FD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226A-4923-DA49-B233-B1353038FFC3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FAA64-CDB8-0B45-8119-C93B67DE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A72CA-B07B-BC43-9FD4-86287B7E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23D-75D5-F246-94B8-89C691C0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4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B5EC-6056-2D43-B1DA-4C3A6188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88C2B-D377-804A-A80C-07065D74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05DC7-E426-8E44-9F5D-5C2FD647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226A-4923-DA49-B233-B1353038FFC3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DCA8B-C6C7-2A4E-88B1-663300B0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A0D3-8946-7F42-B959-9E34979A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23D-75D5-F246-94B8-89C691C0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8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2731-D288-DA41-92D9-966FB5A5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0D0C2-D85F-D145-A0E9-BAE51F802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7EC4A-C376-4646-94DC-D452C6928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E8C74-F9CA-BC4E-9918-18205F90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226A-4923-DA49-B233-B1353038FFC3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95CB7-824C-2847-8D78-8150D443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8E92B-FB65-0048-AEA8-CD58C78A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23D-75D5-F246-94B8-89C691C0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4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A0D6D-A439-314A-83E1-24F0D8D4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12B0C-C1FB-9841-8086-49D50DF8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ECC18-0289-4B46-98C5-6A7CA4051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A2B1D-882A-D84D-A15F-63CA35DCC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99327-692C-8245-9E17-CCC269B20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FDFC5-5C8C-E246-BB76-8617A65B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226A-4923-DA49-B233-B1353038FFC3}" type="datetimeFigureOut">
              <a:rPr lang="en-US" smtClean="0"/>
              <a:t>3/22/23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AB63E-A966-484A-8A6F-5BC5A5A0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41370-8D58-0A40-B24D-802E2BFF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23D-75D5-F246-94B8-89C691C0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8000-8840-7346-B11C-693A603E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A07D3-3EC4-AD4D-94C5-69E6FDCB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226A-4923-DA49-B233-B1353038FFC3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B3F2E-37D9-0745-9BC9-007470BB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FA405-C62E-3A46-AF90-DB417E07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23D-75D5-F246-94B8-89C691C0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1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A5D93-62F8-EA47-9B1C-6118F829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226A-4923-DA49-B233-B1353038FFC3}" type="datetimeFigureOut">
              <a:rPr lang="en-US" smtClean="0"/>
              <a:t>3/22/23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3FB9A-64A3-8549-85F1-A583DDBC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604BD-DF82-544D-8BCF-0AC12BCA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23D-75D5-F246-94B8-89C691C0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D3CD-68CA-6647-B798-2278D273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86CC7-C383-1C48-843A-4287F8F03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68DA-4CB1-6C4B-90AB-214BE15BD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70A00-C683-654A-AE4A-CB082A36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226A-4923-DA49-B233-B1353038FFC3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D6781-607C-C24A-AF8A-ABD4B2E7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52A49-E42E-D541-8CD2-897A3151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23D-75D5-F246-94B8-89C691C0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79B9-C92E-EB49-8E77-7C8EF470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4B93B-1249-BA44-B54A-B587B5860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879A2-438B-B242-A248-5C736BDE0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D24FF-A02E-C948-ACE6-2E683CD8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226A-4923-DA49-B233-B1353038FFC3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0C3F8-6EC2-194C-A5B4-1791D626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A8983-E9A7-D846-9348-CA0F7F04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B23D-75D5-F246-94B8-89C691C0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4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4B89A-9BE3-7C46-8E16-28A5D851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FB76F-2AD6-B64C-BBA2-DDE32C41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25EFB-345F-2A4C-9AA4-722FEBE24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226A-4923-DA49-B233-B1353038FFC3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E8460-93B7-6F44-A331-972F955CD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DB215-A7D1-954A-9DA8-E627A01A7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B23D-75D5-F246-94B8-89C691C0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2+Corinthians+8%3A7&amp;version=NIV#fen-NIV-28940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2371-5F8D-AE4E-AB2B-6381BB2D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181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GIVING AT CREEKSIDE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10BC-95BD-7B47-81E8-14D52FD03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965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RUNNING </a:t>
            </a:r>
            <a:r>
              <a:rPr lang="en-US" sz="4000"/>
              <a:t>LIKE PAGANS 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March 26, 2023</a:t>
            </a:r>
          </a:p>
        </p:txBody>
      </p:sp>
      <p:pic>
        <p:nvPicPr>
          <p:cNvPr id="5" name="Picture 4" descr="A picture containing text, restaurant, table, shop&#10;&#10;Description automatically generated">
            <a:extLst>
              <a:ext uri="{FF2B5EF4-FFF2-40B4-BE49-F238E27FC236}">
                <a16:creationId xmlns:a16="http://schemas.microsoft.com/office/drawing/2014/main" id="{0EE9744B-A106-35F5-9FB5-080B49E81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37930"/>
          <a:stretch/>
        </p:blipFill>
        <p:spPr>
          <a:xfrm>
            <a:off x="0" y="0"/>
            <a:ext cx="12192000" cy="42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8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B2A8C-4D3E-E24F-ABE2-1F4C5B3FB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759718"/>
            <a:ext cx="11623964" cy="508689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CA" dirty="0"/>
          </a:p>
          <a:p>
            <a:pPr marL="0" lvl="0" indent="0" algn="ctr">
              <a:buNone/>
            </a:pPr>
            <a:endParaRPr lang="en-CA" dirty="0"/>
          </a:p>
          <a:p>
            <a:pPr marL="0" lvl="0" indent="0" algn="ctr">
              <a:buNone/>
            </a:pPr>
            <a:r>
              <a:rPr lang="en-CA" dirty="0"/>
              <a:t>2. PERCENTAGE Giving:  The percentage matters more than the sum.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lvl="0" indent="0" algn="ctr">
              <a:buNone/>
            </a:pPr>
            <a:r>
              <a:rPr lang="en-CA" dirty="0"/>
              <a:t>READ:   Mark 12:41-43  </a:t>
            </a:r>
            <a:r>
              <a:rPr lang="en-CA" u="sng" dirty="0"/>
              <a:t>The Widow’s Offering</a:t>
            </a:r>
            <a:endParaRPr lang="en-CA" dirty="0"/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lvl="0" indent="0" algn="ctr">
              <a:buNone/>
            </a:pPr>
            <a:r>
              <a:rPr lang="en-CA" b="1" dirty="0"/>
              <a:t>What does Jesus teach here about </a:t>
            </a:r>
          </a:p>
          <a:p>
            <a:pPr marL="0" lvl="0" indent="0" algn="ctr">
              <a:buNone/>
            </a:pPr>
            <a:r>
              <a:rPr lang="en-CA" b="1" dirty="0"/>
              <a:t>how the percentage matters more than the sum?</a:t>
            </a:r>
          </a:p>
          <a:p>
            <a:pPr marL="0" lvl="0" indent="0" algn="ctr">
              <a:buNone/>
            </a:pPr>
            <a:endParaRPr lang="en-CA" dirty="0"/>
          </a:p>
          <a:p>
            <a:pPr marL="0" lvl="0" indent="0" algn="ctr">
              <a:buNone/>
            </a:pPr>
            <a:r>
              <a:rPr lang="en-CA" b="1" dirty="0"/>
              <a:t>How might you apply this percentage principle to your giving?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2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C3729F-7277-2241-AD69-162FD85B530E}"/>
              </a:ext>
            </a:extLst>
          </p:cNvPr>
          <p:cNvSpPr txBox="1"/>
          <p:nvPr/>
        </p:nvSpPr>
        <p:spPr>
          <a:xfrm>
            <a:off x="350386" y="317314"/>
            <a:ext cx="1161681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2800" dirty="0"/>
              <a:t>3. PROGRESSIVE Giving:   Over time raise the percentage.</a:t>
            </a:r>
          </a:p>
          <a:p>
            <a:pPr algn="ctr"/>
            <a:r>
              <a:rPr lang="en-CA" sz="2800" dirty="0"/>
              <a:t>  </a:t>
            </a:r>
          </a:p>
          <a:p>
            <a:pPr lvl="0" algn="ctr"/>
            <a:r>
              <a:rPr lang="en-CA" sz="2800" dirty="0"/>
              <a:t>READ:  2 Corinthians 9:6-8:   Growing Generosity </a:t>
            </a:r>
          </a:p>
          <a:p>
            <a:pPr algn="ctr"/>
            <a:r>
              <a:rPr lang="en-CA" sz="2800" dirty="0"/>
              <a:t> </a:t>
            </a:r>
          </a:p>
          <a:p>
            <a:pPr algn="ctr"/>
            <a:r>
              <a:rPr lang="en-CA" sz="2800" i="1" dirty="0"/>
              <a:t>“Remember this: Whoever sows sparingly will also reap sparingly, </a:t>
            </a:r>
          </a:p>
          <a:p>
            <a:pPr algn="ctr"/>
            <a:r>
              <a:rPr lang="en-CA" sz="2800" i="1" dirty="0"/>
              <a:t>and whoever sows generously will also reap generously. </a:t>
            </a:r>
          </a:p>
          <a:p>
            <a:pPr algn="ctr"/>
            <a:r>
              <a:rPr lang="en-CA" sz="2800" b="1" i="1" baseline="30000" dirty="0"/>
              <a:t>7 </a:t>
            </a:r>
            <a:r>
              <a:rPr lang="en-CA" sz="2800" i="1" dirty="0"/>
              <a:t>Each of you should give what you have decided in your heart to give, </a:t>
            </a:r>
          </a:p>
          <a:p>
            <a:pPr algn="ctr"/>
            <a:r>
              <a:rPr lang="en-CA" sz="2800" i="1" dirty="0"/>
              <a:t>not reluctantly or under compulsion, for God loves a cheerful giver.</a:t>
            </a:r>
          </a:p>
          <a:p>
            <a:pPr algn="ctr"/>
            <a:r>
              <a:rPr lang="en-CA" sz="2800" i="1" dirty="0"/>
              <a:t> </a:t>
            </a:r>
            <a:r>
              <a:rPr lang="en-CA" sz="2800" b="1" i="1" baseline="30000" dirty="0"/>
              <a:t>8 </a:t>
            </a:r>
            <a:r>
              <a:rPr lang="en-CA" sz="2800" i="1" dirty="0"/>
              <a:t>And God is able to bless you abundantly, so that in all things at all times, having all that you need, you will abound in every good work.”</a:t>
            </a:r>
            <a:r>
              <a:rPr lang="en-CA" sz="2800" dirty="0"/>
              <a:t>  NIV</a:t>
            </a:r>
          </a:p>
          <a:p>
            <a:pPr algn="ctr"/>
            <a:r>
              <a:rPr lang="en-CA" sz="2800" dirty="0"/>
              <a:t> </a:t>
            </a:r>
          </a:p>
          <a:p>
            <a:pPr lvl="0" algn="ctr"/>
            <a:r>
              <a:rPr lang="en-CA" sz="2800" b="1" dirty="0"/>
              <a:t>What principles do you notice here at growing our generosity in giving?</a:t>
            </a:r>
            <a:endParaRPr lang="en-CA" sz="2800" dirty="0"/>
          </a:p>
          <a:p>
            <a:pPr lvl="0" algn="ctr"/>
            <a:endParaRPr lang="en-CA" sz="2800" dirty="0"/>
          </a:p>
          <a:p>
            <a:pPr algn="ctr"/>
            <a:r>
              <a:rPr lang="en-CA" sz="2800" b="1" dirty="0"/>
              <a:t>What might progressive giving look like for you?</a:t>
            </a:r>
            <a:endParaRPr lang="en-CA" sz="2800" dirty="0"/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705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28303-EB29-D544-A808-EE842ECA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339213"/>
            <a:ext cx="11873345" cy="60320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b="1" dirty="0"/>
              <a:t>What next step is God calling you to take in your giving?   </a:t>
            </a: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8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0094-E228-F544-A287-9EE5188FE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207819"/>
            <a:ext cx="11008331" cy="6443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4000" b="1" u="sng" dirty="0"/>
              <a:t>PRAY</a:t>
            </a:r>
            <a:endParaRPr lang="en-CA" dirty="0"/>
          </a:p>
          <a:p>
            <a:pPr marL="0" indent="0" algn="ctr">
              <a:buNone/>
            </a:pPr>
            <a:r>
              <a:rPr lang="en-CA" dirty="0"/>
              <a:t>Father, thank You for your amazing love for me.</a:t>
            </a:r>
          </a:p>
          <a:p>
            <a:pPr marL="0" indent="0" algn="ctr">
              <a:buNone/>
            </a:pPr>
            <a:r>
              <a:rPr lang="en-CA" dirty="0"/>
              <a:t>Thank You for loving me so much, that You have given me </a:t>
            </a:r>
          </a:p>
          <a:p>
            <a:pPr marL="0" indent="0" algn="ctr">
              <a:buNone/>
            </a:pPr>
            <a:r>
              <a:rPr lang="en-CA" dirty="0"/>
              <a:t>your Son, Jesus, to forgive my sin and lead my life.     </a:t>
            </a:r>
          </a:p>
          <a:p>
            <a:pPr marL="0" indent="0" algn="ctr">
              <a:buNone/>
            </a:pPr>
            <a:r>
              <a:rPr lang="en-CA" dirty="0"/>
              <a:t>Thank You for your grace that you have poured into my life.    </a:t>
            </a:r>
          </a:p>
          <a:p>
            <a:pPr marL="0" indent="0" algn="ctr">
              <a:buNone/>
            </a:pPr>
            <a:r>
              <a:rPr lang="en-CA" dirty="0"/>
              <a:t>By your grace, help me to love You </a:t>
            </a:r>
          </a:p>
          <a:p>
            <a:pPr marL="0" indent="0" algn="ctr">
              <a:buNone/>
            </a:pPr>
            <a:r>
              <a:rPr lang="en-CA" dirty="0"/>
              <a:t>and to love other people as You call me to love.   </a:t>
            </a:r>
          </a:p>
          <a:p>
            <a:pPr marL="0" indent="0" algn="ctr">
              <a:buNone/>
            </a:pPr>
            <a:r>
              <a:rPr lang="en-CA" dirty="0"/>
              <a:t>Father, help me to grow as a giver.   </a:t>
            </a:r>
          </a:p>
          <a:p>
            <a:pPr marL="0" indent="0" algn="ctr">
              <a:buNone/>
            </a:pPr>
            <a:r>
              <a:rPr lang="en-CA" dirty="0"/>
              <a:t>I want to give to You and to others from a generous heart, a heart of love.   </a:t>
            </a:r>
          </a:p>
          <a:p>
            <a:pPr marL="0" indent="0" algn="ctr">
              <a:buNone/>
            </a:pPr>
            <a:r>
              <a:rPr lang="en-CA" dirty="0"/>
              <a:t>Help me to be like the Macedonian churches, </a:t>
            </a:r>
          </a:p>
          <a:p>
            <a:pPr marL="0" indent="0" algn="ctr">
              <a:buNone/>
            </a:pPr>
            <a:r>
              <a:rPr lang="en-CA" dirty="0"/>
              <a:t>to give myself first to you and then to others.  </a:t>
            </a:r>
          </a:p>
          <a:p>
            <a:pPr marL="0" indent="0" algn="ctr">
              <a:buNone/>
            </a:pPr>
            <a:r>
              <a:rPr lang="en-CA" dirty="0"/>
              <a:t> Grow a heart in me like the heart of the widow, to give all I have to You.      </a:t>
            </a:r>
          </a:p>
          <a:p>
            <a:pPr marL="0" indent="0" algn="ctr">
              <a:buNone/>
            </a:pPr>
            <a:r>
              <a:rPr lang="en-CA" dirty="0"/>
              <a:t>Father, you are worthy of my greatest love and my deepest devotion.   </a:t>
            </a:r>
          </a:p>
          <a:p>
            <a:pPr marL="0" indent="0" algn="ctr">
              <a:buNone/>
            </a:pPr>
            <a:r>
              <a:rPr lang="en-CA" dirty="0"/>
              <a:t>Thank You for teaching me to be a giver like You are a giver.   </a:t>
            </a:r>
          </a:p>
          <a:p>
            <a:pPr marL="0" indent="0" algn="ctr">
              <a:buNone/>
            </a:pPr>
            <a:r>
              <a:rPr lang="en-CA" dirty="0"/>
              <a:t>I pray all of this in the Name of your Son, Jesus.   AMEN.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2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6E1F-0463-1B44-8F49-AD656129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"/>
            <a:ext cx="11554691" cy="64977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Welcome to our study, “Giving at Creekside”!     </a:t>
            </a:r>
          </a:p>
          <a:p>
            <a:pPr marL="0" indent="0" algn="ctr">
              <a:buNone/>
            </a:pPr>
            <a:r>
              <a:rPr lang="en-CA" dirty="0"/>
              <a:t>God is a giver.  </a:t>
            </a:r>
          </a:p>
          <a:p>
            <a:pPr marL="0" indent="0" algn="ctr">
              <a:buNone/>
            </a:pPr>
            <a:r>
              <a:rPr lang="en-CA" dirty="0"/>
              <a:t> John 3:16 says, </a:t>
            </a:r>
            <a:r>
              <a:rPr lang="en-CA" i="1" dirty="0"/>
              <a:t>“For God so loved the world that he gave his one and only Son, that whoever believes in him shall not perish but have eternal life.”</a:t>
            </a:r>
            <a:r>
              <a:rPr lang="en-CA" dirty="0"/>
              <a:t>   NIV.    </a:t>
            </a:r>
          </a:p>
          <a:p>
            <a:pPr marL="0" indent="0" algn="ctr">
              <a:buNone/>
            </a:pPr>
            <a:r>
              <a:rPr lang="en-CA" dirty="0"/>
              <a:t>When we grasp what God has done for us, we’ll want to give ourselves to him with all of who we are - our worship, our time, our resources.    </a:t>
            </a:r>
          </a:p>
          <a:p>
            <a:pPr marL="0" indent="0" algn="ctr">
              <a:buNone/>
            </a:pPr>
            <a:r>
              <a:rPr lang="en-CA" dirty="0"/>
              <a:t>Today’s topic is about giving at Creekside.    </a:t>
            </a:r>
          </a:p>
          <a:p>
            <a:pPr marL="0" indent="0" algn="ctr">
              <a:buNone/>
            </a:pPr>
            <a:r>
              <a:rPr lang="en-CA" dirty="0"/>
              <a:t>When we give to our church, God is honoured </a:t>
            </a:r>
          </a:p>
          <a:p>
            <a:pPr marL="0" indent="0" algn="ctr">
              <a:buNone/>
            </a:pPr>
            <a:r>
              <a:rPr lang="en-CA" dirty="0"/>
              <a:t>and we do our part to support the amazing work he is doing here.     </a:t>
            </a:r>
          </a:p>
          <a:p>
            <a:pPr marL="0" indent="0" algn="ctr">
              <a:buNone/>
            </a:pPr>
            <a:r>
              <a:rPr lang="en-CA" dirty="0"/>
              <a:t>For today’s study, we’ll explore 3 ways we can grow our generosity in giving.   What next step is God calling you to take in your giving?   </a:t>
            </a:r>
          </a:p>
          <a:p>
            <a:pPr marL="0" indent="0" algn="ctr">
              <a:buNone/>
            </a:pPr>
            <a:r>
              <a:rPr lang="en-CA" dirty="0"/>
              <a:t>Let’s dive in and explore that question together!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0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2CC5-4388-6444-B172-82E93710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7" y="554182"/>
            <a:ext cx="11474245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u="sng" dirty="0"/>
          </a:p>
          <a:p>
            <a:pPr marL="0" indent="0" algn="ctr">
              <a:buNone/>
            </a:pPr>
            <a:r>
              <a:rPr lang="en-CA" u="sng" dirty="0"/>
              <a:t>I Got It!</a:t>
            </a: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When I was in grade nine, I signed up to be baptized.    </a:t>
            </a:r>
          </a:p>
          <a:p>
            <a:pPr marL="0" indent="0" algn="ctr">
              <a:buNone/>
            </a:pPr>
            <a:r>
              <a:rPr lang="en-CA" dirty="0"/>
              <a:t>I had grown up in a Christian home where my parents taught me about Jesus, </a:t>
            </a:r>
          </a:p>
          <a:p>
            <a:pPr marL="0" indent="0" algn="ctr">
              <a:buNone/>
            </a:pPr>
            <a:r>
              <a:rPr lang="en-CA" dirty="0"/>
              <a:t>but now I was stepping out and telling the world, “I get it”.  </a:t>
            </a:r>
          </a:p>
          <a:p>
            <a:pPr marL="0" indent="0" algn="ctr">
              <a:buNone/>
            </a:pPr>
            <a:r>
              <a:rPr lang="en-CA" dirty="0"/>
              <a:t>I understood that God had given me his Son and I declared my faith in him.     </a:t>
            </a:r>
          </a:p>
          <a:p>
            <a:pPr marL="0" indent="0" algn="ctr">
              <a:buNone/>
            </a:pPr>
            <a:r>
              <a:rPr lang="en-CA" dirty="0"/>
              <a:t>At what point in your life did you “get it” about how much God loves you?   </a:t>
            </a:r>
          </a:p>
          <a:p>
            <a:pPr marL="0" indent="0" algn="ctr">
              <a:buNone/>
            </a:pPr>
            <a:r>
              <a:rPr lang="en-CA" b="1" dirty="0"/>
              <a:t>Share your story with the group!</a:t>
            </a:r>
            <a:r>
              <a:rPr lang="en-CA" dirty="0"/>
              <a:t>  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38BE-C9F6-AD46-9387-4C5D178DE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0" y="540327"/>
            <a:ext cx="10792468" cy="5483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/>
          </a:p>
          <a:p>
            <a:pPr marL="0" lvl="0" indent="0" algn="ctr">
              <a:buNone/>
            </a:pPr>
            <a:r>
              <a:rPr lang="en-CA" dirty="0"/>
              <a:t>READ:   John 3:16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indent="0" algn="ctr">
              <a:buNone/>
            </a:pPr>
            <a:r>
              <a:rPr lang="en-CA" i="1" dirty="0"/>
              <a:t>“For God so loved the world that he gave his one and only Son, that whoever believes in him shall not perish but have eternal life.” </a:t>
            </a:r>
            <a:r>
              <a:rPr lang="en-CA" dirty="0"/>
              <a:t> NIV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lvl="0" indent="0" algn="ctr">
              <a:buNone/>
            </a:pPr>
            <a:r>
              <a:rPr lang="en-CA" b="1" dirty="0"/>
              <a:t> - </a:t>
            </a:r>
            <a:r>
              <a:rPr lang="en-CA" dirty="0"/>
              <a:t>God is a giver.   God shows his love for us by giving.    </a:t>
            </a:r>
          </a:p>
          <a:p>
            <a:pPr marL="0" lvl="0" indent="0" algn="ctr">
              <a:buNone/>
            </a:pPr>
            <a:r>
              <a:rPr lang="en-CA" b="1" dirty="0"/>
              <a:t>Why is this such an important truth for us when we think about giving?  </a:t>
            </a:r>
            <a:endParaRPr lang="en-CA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dirty="0"/>
              <a:t>- God showed his love to you by giving you his Son.    </a:t>
            </a:r>
          </a:p>
          <a:p>
            <a:pPr marL="0" indent="0" algn="ctr">
              <a:buNone/>
            </a:pPr>
            <a:r>
              <a:rPr lang="en-CA" b="1" dirty="0"/>
              <a:t>How does this truth touch down in your heart?</a:t>
            </a:r>
            <a:endParaRPr lang="en-CA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0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085C-0870-9B46-9E82-5F67B82BF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368424"/>
            <a:ext cx="11831781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dirty="0"/>
              <a:t>GRACE GIVING:   </a:t>
            </a:r>
            <a:r>
              <a:rPr lang="en-CA" u="sng" dirty="0"/>
              <a:t>The Example of the Macedonian Churches</a:t>
            </a: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During his third missionary journey, the Apostle Paul </a:t>
            </a:r>
          </a:p>
          <a:p>
            <a:pPr marL="0" indent="0" algn="ctr">
              <a:buNone/>
            </a:pPr>
            <a:r>
              <a:rPr lang="en-CA" dirty="0"/>
              <a:t>had collected money for the impoverished believers in Jerusalem.   </a:t>
            </a:r>
          </a:p>
          <a:p>
            <a:pPr marL="0" indent="0" algn="ctr">
              <a:buNone/>
            </a:pPr>
            <a:r>
              <a:rPr lang="en-CA" dirty="0"/>
              <a:t>The churches in Macedonia – Philippi, Thessalonica, and Berea – </a:t>
            </a:r>
          </a:p>
          <a:p>
            <a:pPr marL="0" indent="0" algn="ctr">
              <a:buNone/>
            </a:pPr>
            <a:r>
              <a:rPr lang="en-CA" dirty="0"/>
              <a:t>had given money even though they were poor.   </a:t>
            </a:r>
          </a:p>
          <a:p>
            <a:pPr marL="0" indent="0" algn="ctr">
              <a:buNone/>
            </a:pPr>
            <a:r>
              <a:rPr lang="en-CA" dirty="0"/>
              <a:t>Paul tells us their generosity came from the grace God had poured into their lives.   </a:t>
            </a:r>
          </a:p>
          <a:p>
            <a:pPr marL="0" indent="0" algn="ctr">
              <a:buNone/>
            </a:pPr>
            <a:r>
              <a:rPr lang="en-CA" dirty="0"/>
              <a:t>Let’s read about their generosity to learn how we can grow in the grace of giving!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7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AB76C-0AE3-1340-897D-72FDDA6E4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6" y="374073"/>
            <a:ext cx="11152910" cy="5902036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endParaRPr lang="en-CA" dirty="0"/>
          </a:p>
          <a:p>
            <a:pPr marL="0" lvl="0" indent="0" algn="ctr">
              <a:buNone/>
            </a:pPr>
            <a:endParaRPr lang="en-CA" dirty="0"/>
          </a:p>
          <a:p>
            <a:pPr marL="0" lvl="0" indent="0" algn="ctr">
              <a:buNone/>
            </a:pPr>
            <a:endParaRPr lang="en-CA" dirty="0"/>
          </a:p>
          <a:p>
            <a:pPr marL="0" lvl="0" indent="0" algn="ctr">
              <a:buNone/>
            </a:pPr>
            <a:r>
              <a:rPr lang="en-CA" sz="4500" dirty="0"/>
              <a:t>READ:   2 Corinthians 8:1-2</a:t>
            </a:r>
          </a:p>
          <a:p>
            <a:pPr marL="0" indent="0" algn="ctr">
              <a:buNone/>
            </a:pPr>
            <a:r>
              <a:rPr lang="en-CA" sz="4500" dirty="0"/>
              <a:t> </a:t>
            </a:r>
          </a:p>
          <a:p>
            <a:pPr marL="0" indent="0" algn="ctr">
              <a:buNone/>
            </a:pPr>
            <a:r>
              <a:rPr lang="en-CA" sz="4500" i="1" dirty="0"/>
              <a:t>“And now, brothers and sisters, we want you to know about the grace that God has given the Macedonian churches. </a:t>
            </a:r>
            <a:r>
              <a:rPr lang="en-CA" sz="4500" b="1" i="1" baseline="30000" dirty="0"/>
              <a:t>2 </a:t>
            </a:r>
            <a:r>
              <a:rPr lang="en-CA" sz="4500" i="1" dirty="0"/>
              <a:t>In the midst of a very severe trial, their overflowing joy and their extreme poverty welled up in rich generosity.”</a:t>
            </a:r>
            <a:r>
              <a:rPr lang="en-CA" sz="4500" dirty="0"/>
              <a:t>  NIV</a:t>
            </a:r>
          </a:p>
          <a:p>
            <a:pPr marL="0" indent="0" algn="ctr">
              <a:buNone/>
            </a:pPr>
            <a:r>
              <a:rPr lang="en-CA" sz="4500" dirty="0"/>
              <a:t> </a:t>
            </a:r>
          </a:p>
          <a:p>
            <a:pPr marL="0" lvl="0" indent="0" algn="ctr">
              <a:buNone/>
            </a:pPr>
            <a:r>
              <a:rPr lang="en-CA" sz="4500" b="1" dirty="0"/>
              <a:t>What do you notice about how the Macedonian church was motivated to give?</a:t>
            </a:r>
            <a:endParaRPr lang="en-CA" sz="4500" dirty="0"/>
          </a:p>
          <a:p>
            <a:pPr marL="0" indent="0" algn="ctr">
              <a:buNone/>
            </a:pPr>
            <a:r>
              <a:rPr lang="en-CA" sz="4500" dirty="0"/>
              <a:t> </a:t>
            </a:r>
          </a:p>
          <a:p>
            <a:pPr marL="0" indent="0">
              <a:buNone/>
            </a:pPr>
            <a:r>
              <a:rPr lang="en-CA" sz="4500" dirty="0"/>
              <a:t> </a:t>
            </a:r>
          </a:p>
          <a:p>
            <a:pPr marL="0" indent="0" algn="ctr">
              <a:buNone/>
            </a:pPr>
            <a:r>
              <a:rPr lang="en-CA" sz="4500" dirty="0"/>
              <a:t>In verse 2, Paul talks about 3 situations that results in their rich generosity.    </a:t>
            </a:r>
          </a:p>
          <a:p>
            <a:pPr marL="0" indent="0" algn="ctr">
              <a:buNone/>
            </a:pPr>
            <a:r>
              <a:rPr lang="en-CA" sz="4500" b="1" dirty="0"/>
              <a:t>What are these situations?    What surprises you about this?</a:t>
            </a:r>
            <a:endParaRPr lang="en-CA" sz="4500" dirty="0"/>
          </a:p>
          <a:p>
            <a:pPr marL="0" lvl="0" indent="0" algn="ctr">
              <a:buNone/>
            </a:pPr>
            <a:endParaRPr lang="en-CA" sz="3000" dirty="0"/>
          </a:p>
          <a:p>
            <a:pPr marL="0" indent="0" algn="ctr">
              <a:buNone/>
            </a:pPr>
            <a:r>
              <a:rPr lang="en-CA" sz="3000" dirty="0"/>
              <a:t> 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5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55B6-ADAD-6E41-AAE9-14C69F071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7" y="817418"/>
            <a:ext cx="11554692" cy="55695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lvl="0" indent="0" algn="ctr">
              <a:buNone/>
            </a:pPr>
            <a:r>
              <a:rPr lang="en-CA" dirty="0"/>
              <a:t>READ:  2 Corinthians 8:3-5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indent="0" algn="ctr">
              <a:buNone/>
            </a:pPr>
            <a:r>
              <a:rPr lang="en-CA" i="1" dirty="0"/>
              <a:t>“For I testify that they gave as much as they were able, and even beyond their ability. </a:t>
            </a:r>
          </a:p>
          <a:p>
            <a:pPr marL="0" indent="0" algn="ctr">
              <a:buNone/>
            </a:pPr>
            <a:r>
              <a:rPr lang="en-CA" i="1" dirty="0"/>
              <a:t>Entirely on their own, </a:t>
            </a:r>
            <a:r>
              <a:rPr lang="en-CA" b="1" i="1" baseline="30000" dirty="0"/>
              <a:t>4 </a:t>
            </a:r>
            <a:r>
              <a:rPr lang="en-CA" i="1" dirty="0"/>
              <a:t>they urgently pleaded with us </a:t>
            </a:r>
          </a:p>
          <a:p>
            <a:pPr marL="0" indent="0" algn="ctr">
              <a:buNone/>
            </a:pPr>
            <a:r>
              <a:rPr lang="en-CA" i="1" dirty="0"/>
              <a:t>for the privilege of sharing in this service to the Lord’s people.</a:t>
            </a:r>
          </a:p>
          <a:p>
            <a:pPr marL="0" indent="0" algn="ctr">
              <a:buNone/>
            </a:pPr>
            <a:r>
              <a:rPr lang="en-CA" i="1" dirty="0"/>
              <a:t> </a:t>
            </a:r>
            <a:r>
              <a:rPr lang="en-CA" b="1" i="1" baseline="30000" dirty="0"/>
              <a:t>5 </a:t>
            </a:r>
            <a:r>
              <a:rPr lang="en-CA" i="1" dirty="0"/>
              <a:t>And they exceeded our expectations: </a:t>
            </a:r>
          </a:p>
          <a:p>
            <a:pPr marL="0" indent="0" algn="ctr">
              <a:buNone/>
            </a:pPr>
            <a:r>
              <a:rPr lang="en-CA" i="1" dirty="0"/>
              <a:t>They gave themselves first of all to the Lord, </a:t>
            </a:r>
          </a:p>
          <a:p>
            <a:pPr marL="0" indent="0" algn="ctr">
              <a:buNone/>
            </a:pPr>
            <a:r>
              <a:rPr lang="en-CA" i="1" dirty="0"/>
              <a:t>and then by the will of God also to us.” </a:t>
            </a:r>
            <a:r>
              <a:rPr lang="en-CA" dirty="0"/>
              <a:t> NIV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lvl="0" indent="0" algn="ctr">
              <a:buNone/>
            </a:pPr>
            <a:r>
              <a:rPr lang="en-CA" b="1" dirty="0"/>
              <a:t>What do you notice here about the generosity of the Macedonian churches?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0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5A730-0398-A949-B77E-71AC8716F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702" y="127993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/>
          </a:p>
          <a:p>
            <a:pPr marL="0" lvl="0" indent="0" algn="ctr">
              <a:buNone/>
            </a:pPr>
            <a:r>
              <a:rPr lang="en-CA" dirty="0"/>
              <a:t>READ:  2 Corinthians 8:7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indent="0" algn="ctr">
              <a:buNone/>
            </a:pPr>
            <a:r>
              <a:rPr lang="en-CA" i="1" dirty="0"/>
              <a:t>“But since you excel in everything—in faith, in speech, in knowledge, </a:t>
            </a:r>
          </a:p>
          <a:p>
            <a:pPr marL="0" indent="0" algn="ctr">
              <a:buNone/>
            </a:pPr>
            <a:r>
              <a:rPr lang="en-CA" i="1" dirty="0"/>
              <a:t>in complete earnestness and in the love we have kindled in you</a:t>
            </a:r>
            <a:r>
              <a:rPr lang="en-CA" i="1" baseline="30000" dirty="0"/>
              <a:t>[</a:t>
            </a:r>
            <a:r>
              <a:rPr lang="en-CA" i="1" u="sng" baseline="30000" dirty="0">
                <a:hlinkClick r:id="rId2" tooltip="See footnote a"/>
              </a:rPr>
              <a:t>a</a:t>
            </a:r>
            <a:r>
              <a:rPr lang="en-CA" i="1" baseline="30000" dirty="0"/>
              <a:t>]</a:t>
            </a:r>
          </a:p>
          <a:p>
            <a:pPr marL="0" indent="0" algn="ctr">
              <a:buNone/>
            </a:pPr>
            <a:r>
              <a:rPr lang="en-CA" i="1" dirty="0"/>
              <a:t>—see that you also excel in this grace of giving.”</a:t>
            </a:r>
            <a:r>
              <a:rPr lang="en-CA" dirty="0"/>
              <a:t>  NIV</a:t>
            </a:r>
          </a:p>
          <a:p>
            <a:pPr marL="0" indent="0" algn="ctr">
              <a:buNone/>
            </a:pPr>
            <a:endParaRPr lang="en-CA" dirty="0"/>
          </a:p>
          <a:p>
            <a:pPr marL="0" lvl="0" indent="0" algn="ctr">
              <a:buNone/>
            </a:pPr>
            <a:r>
              <a:rPr lang="en-CA" b="1" dirty="0"/>
              <a:t>How did Paul encourage the Corinthian church to be generous givers?</a:t>
            </a:r>
            <a:endParaRPr lang="en-CA" dirty="0"/>
          </a:p>
          <a:p>
            <a:pPr marL="0" lvl="0" indent="0" algn="ctr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6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1FE6-E22D-2543-9F34-8CEC1D60F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368426"/>
            <a:ext cx="112014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u="sng" dirty="0"/>
              <a:t>THREE P’s of GIVING</a:t>
            </a:r>
            <a:endParaRPr lang="en-CA" dirty="0"/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indent="0" algn="ctr">
              <a:buNone/>
            </a:pPr>
            <a:r>
              <a:rPr lang="en-CA" dirty="0"/>
              <a:t>Here are 3 practical ways we can grow our generosity in giving.    </a:t>
            </a:r>
          </a:p>
          <a:p>
            <a:pPr marL="0" lvl="0" indent="0" algn="ctr">
              <a:buNone/>
            </a:pPr>
            <a:endParaRPr lang="en-CA" dirty="0"/>
          </a:p>
          <a:p>
            <a:pPr marL="0" lvl="0" indent="0" algn="ctr">
              <a:buNone/>
            </a:pPr>
            <a:r>
              <a:rPr lang="en-CA" dirty="0"/>
              <a:t>1. PRIORITY Giving:  Generosity will not happen unless we make it a priority.     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lvl="0" indent="0" algn="ctr">
              <a:buNone/>
            </a:pPr>
            <a:r>
              <a:rPr lang="en-CA" b="1" dirty="0"/>
              <a:t>What are some practical ways you can make giving a priority?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51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9311</TotalTime>
  <Words>1112</Words>
  <Application>Microsoft Macintosh PowerPoint</Application>
  <PresentationFormat>Widescreen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GIVING AT CREEKSIDE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Austen</dc:creator>
  <cp:lastModifiedBy>Hayley Martin</cp:lastModifiedBy>
  <cp:revision>41</cp:revision>
  <dcterms:created xsi:type="dcterms:W3CDTF">2023-02-22T14:35:31Z</dcterms:created>
  <dcterms:modified xsi:type="dcterms:W3CDTF">2023-03-22T20:19:59Z</dcterms:modified>
</cp:coreProperties>
</file>