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73"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8AC29-66A1-E845-9D49-6ED9559342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BC0122-9DAE-034C-8C22-5BD9458FC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92F82B-7186-2348-96F1-DA4A70CC0D60}"/>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2CE0A139-BE0C-6E40-A928-BC94945E4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34EC7-3F2C-9E48-94B3-6BFE0E2F8F67}"/>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2620856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FB5BA-784E-C148-A64F-3D2BB344D3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F0041E-D410-2E43-A4E2-66B019C3EF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DBCB5B-5DC2-9A4B-BBBD-91FFCDC0E231}"/>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9696CCE7-AE9D-1B47-A754-27A0991F8D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BF09C-1D8E-7D4E-98E7-6BA15CCC88FB}"/>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426071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356055-47A9-E44D-ADA8-857E028F36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967803-BC44-9E44-A999-0DCF7AA78C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04E0E0-598B-F74F-BD6C-BA05134DB78A}"/>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3603CF3B-FE55-FC48-9C69-E89B8DCA2A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FB24F-78BB-6643-8906-35D7FA3265D8}"/>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138894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DA377-5D9E-5F49-A4A0-92220FAB33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E8696F-3538-E441-A4EB-2BCBE2E68B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B9C6E-367F-384C-B976-2DF0F0FD04DE}"/>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68DFAA64-CDB8-0B45-8119-C93B67DEAE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A72CA-B07B-BC43-9FD4-86287B7E1BDC}"/>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3111948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CB5EC-6056-2D43-B1DA-4C3A618872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C88C2B-D377-804A-A80C-07065D74EE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A05DC7-E426-8E44-9F5D-5C2FD647DB11}"/>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434DCA8B-C6C7-2A4E-88B1-663300B0EB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5A0D3-8946-7F42-B959-9E34979A1041}"/>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426108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2731-D288-DA41-92D9-966FB5A5E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C0D0C2-D85F-D145-A0E9-BAE51F802D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B7EC4A-C376-4646-94DC-D452C69288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3E8C74-F9CA-BC4E-9918-18205F9027D6}"/>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6" name="Footer Placeholder 5">
            <a:extLst>
              <a:ext uri="{FF2B5EF4-FFF2-40B4-BE49-F238E27FC236}">
                <a16:creationId xmlns:a16="http://schemas.microsoft.com/office/drawing/2014/main" id="{94795CB7-824C-2847-8D78-8150D44384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F8E92B-FB65-0048-AEA8-CD58C78AD978}"/>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889349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A0D6D-A439-314A-83E1-24F0D8D419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712B0C-C1FB-9841-8086-49D50DF819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0ECC18-0289-4B46-98C5-6A7CA4051B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4A2B1D-882A-D84D-A15F-63CA35DCC7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C899327-692C-8245-9E17-CCC269B20A1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5FDFC5-5C8C-E246-BB76-8617A65BDCA3}"/>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8" name="Footer Placeholder 7">
            <a:extLst>
              <a:ext uri="{FF2B5EF4-FFF2-40B4-BE49-F238E27FC236}">
                <a16:creationId xmlns:a16="http://schemas.microsoft.com/office/drawing/2014/main" id="{044AB63E-A966-484A-8A6F-5BC5A5A094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341370-8D58-0A40-B24D-802E2BFFD4BE}"/>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2163590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D8000-8840-7346-B11C-693A603E62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FA07D3-3EC4-AD4D-94C5-69E6FDCBFCF8}"/>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4" name="Footer Placeholder 3">
            <a:extLst>
              <a:ext uri="{FF2B5EF4-FFF2-40B4-BE49-F238E27FC236}">
                <a16:creationId xmlns:a16="http://schemas.microsoft.com/office/drawing/2014/main" id="{D74B3F2E-37D9-0745-9BC9-007470BB93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9FA405-C62E-3A46-AF90-DB417E07D325}"/>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3796212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7A5D93-62F8-EA47-9B1C-6118F8295719}"/>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3" name="Footer Placeholder 2">
            <a:extLst>
              <a:ext uri="{FF2B5EF4-FFF2-40B4-BE49-F238E27FC236}">
                <a16:creationId xmlns:a16="http://schemas.microsoft.com/office/drawing/2014/main" id="{7F33FB9A-64A3-8549-85F1-A583DDBC79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0604BD-DF82-544D-8BCF-0AC12BCA174D}"/>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38421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D3CD-68CA-6647-B798-2278D2733A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86CC7-C383-1C48-843A-4287F8F036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8B68DA-4CB1-6C4B-90AB-214BE15BD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D70A00-C683-654A-AE4A-CB082A36B600}"/>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6" name="Footer Placeholder 5">
            <a:extLst>
              <a:ext uri="{FF2B5EF4-FFF2-40B4-BE49-F238E27FC236}">
                <a16:creationId xmlns:a16="http://schemas.microsoft.com/office/drawing/2014/main" id="{5BDD6781-607C-C24A-AF8A-ABD4B2E78F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652A49-E42E-D541-8CD2-897A31515CB7}"/>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245603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79B9-C92E-EB49-8E77-7C8EF470EC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34B93B-1249-BA44-B54A-B587B5860A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F879A2-438B-B242-A248-5C736BDE0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8D24FF-A02E-C948-ACE6-2E683CD81ECF}"/>
              </a:ext>
            </a:extLst>
          </p:cNvPr>
          <p:cNvSpPr>
            <a:spLocks noGrp="1"/>
          </p:cNvSpPr>
          <p:nvPr>
            <p:ph type="dt" sz="half" idx="10"/>
          </p:nvPr>
        </p:nvSpPr>
        <p:spPr/>
        <p:txBody>
          <a:bodyPr/>
          <a:lstStyle/>
          <a:p>
            <a:fld id="{A377226A-4923-DA49-B233-B1353038FFC3}" type="datetimeFigureOut">
              <a:rPr lang="en-US" smtClean="0"/>
              <a:t>3/9/23</a:t>
            </a:fld>
            <a:endParaRPr lang="en-US"/>
          </a:p>
        </p:txBody>
      </p:sp>
      <p:sp>
        <p:nvSpPr>
          <p:cNvPr id="6" name="Footer Placeholder 5">
            <a:extLst>
              <a:ext uri="{FF2B5EF4-FFF2-40B4-BE49-F238E27FC236}">
                <a16:creationId xmlns:a16="http://schemas.microsoft.com/office/drawing/2014/main" id="{7BE0C3F8-6EC2-194C-A5B4-1791D62643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1A8983-E9A7-D846-9348-CA0F7F044043}"/>
              </a:ext>
            </a:extLst>
          </p:cNvPr>
          <p:cNvSpPr>
            <a:spLocks noGrp="1"/>
          </p:cNvSpPr>
          <p:nvPr>
            <p:ph type="sldNum" sz="quarter" idx="12"/>
          </p:nvPr>
        </p:nvSpPr>
        <p:spPr/>
        <p:txBody>
          <a:bodyPr/>
          <a:lstStyle/>
          <a:p>
            <a:fld id="{B5A6B23D-75D5-F246-94B8-89C691C0FF9D}" type="slidenum">
              <a:rPr lang="en-US" smtClean="0"/>
              <a:t>‹#›</a:t>
            </a:fld>
            <a:endParaRPr lang="en-US"/>
          </a:p>
        </p:txBody>
      </p:sp>
    </p:spTree>
    <p:extLst>
      <p:ext uri="{BB962C8B-B14F-4D97-AF65-F5344CB8AC3E}">
        <p14:creationId xmlns:p14="http://schemas.microsoft.com/office/powerpoint/2010/main" val="3486342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E4B89A-9BE3-7C46-8E16-28A5D85152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FB76F-2AD6-B64C-BBA2-DDE32C4168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225EFB-345F-2A4C-9AA4-722FEBE24D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7226A-4923-DA49-B233-B1353038FFC3}" type="datetimeFigureOut">
              <a:rPr lang="en-US" smtClean="0"/>
              <a:t>3/9/23</a:t>
            </a:fld>
            <a:endParaRPr lang="en-US"/>
          </a:p>
        </p:txBody>
      </p:sp>
      <p:sp>
        <p:nvSpPr>
          <p:cNvPr id="5" name="Footer Placeholder 4">
            <a:extLst>
              <a:ext uri="{FF2B5EF4-FFF2-40B4-BE49-F238E27FC236}">
                <a16:creationId xmlns:a16="http://schemas.microsoft.com/office/drawing/2014/main" id="{227E8460-93B7-6F44-A331-972F955CD4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ADB215-A7D1-954A-9DA8-E627A01A7D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6B23D-75D5-F246-94B8-89C691C0FF9D}" type="slidenum">
              <a:rPr lang="en-US" smtClean="0"/>
              <a:t>‹#›</a:t>
            </a:fld>
            <a:endParaRPr lang="en-US"/>
          </a:p>
        </p:txBody>
      </p:sp>
    </p:spTree>
    <p:extLst>
      <p:ext uri="{BB962C8B-B14F-4D97-AF65-F5344CB8AC3E}">
        <p14:creationId xmlns:p14="http://schemas.microsoft.com/office/powerpoint/2010/main" val="13631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VbNm_Kdez8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Mark+8%3A34-38&amp;version=ESV#fen-ESV-24531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Mark+8%3A34-38&amp;version=ESV#fen-ESV-24531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F51F88-1FA3-B604-D3A1-7E91F252E60E}"/>
              </a:ext>
            </a:extLst>
          </p:cNvPr>
          <p:cNvPicPr>
            <a:picLocks noChangeAspect="1"/>
          </p:cNvPicPr>
          <p:nvPr/>
        </p:nvPicPr>
        <p:blipFill>
          <a:blip r:embed="rId2"/>
          <a:stretch>
            <a:fillRect/>
          </a:stretch>
        </p:blipFill>
        <p:spPr>
          <a:xfrm>
            <a:off x="-70022" y="-39387"/>
            <a:ext cx="12332043" cy="6936774"/>
          </a:xfrm>
          <a:prstGeom prst="rect">
            <a:avLst/>
          </a:prstGeom>
        </p:spPr>
      </p:pic>
      <p:sp>
        <p:nvSpPr>
          <p:cNvPr id="3" name="Subtitle 2">
            <a:extLst>
              <a:ext uri="{FF2B5EF4-FFF2-40B4-BE49-F238E27FC236}">
                <a16:creationId xmlns:a16="http://schemas.microsoft.com/office/drawing/2014/main" id="{42D36678-122F-894D-8729-F4AF9AB74CF7}"/>
              </a:ext>
            </a:extLst>
          </p:cNvPr>
          <p:cNvSpPr>
            <a:spLocks noGrp="1"/>
          </p:cNvSpPr>
          <p:nvPr>
            <p:ph type="subTitle" idx="1"/>
          </p:nvPr>
        </p:nvSpPr>
        <p:spPr>
          <a:xfrm>
            <a:off x="1302327" y="5124650"/>
            <a:ext cx="9609215" cy="1486156"/>
          </a:xfrm>
        </p:spPr>
        <p:txBody>
          <a:bodyPr>
            <a:normAutofit/>
          </a:bodyPr>
          <a:lstStyle/>
          <a:p>
            <a:r>
              <a:rPr lang="en-CA" sz="4000" b="1" i="1" dirty="0" err="1">
                <a:solidFill>
                  <a:schemeClr val="bg1"/>
                </a:solidFill>
              </a:rPr>
              <a:t>LifeGroup</a:t>
            </a:r>
            <a:r>
              <a:rPr lang="en-CA" sz="4000" b="1" i="1" dirty="0">
                <a:solidFill>
                  <a:schemeClr val="bg1"/>
                </a:solidFill>
              </a:rPr>
              <a:t> Study</a:t>
            </a:r>
          </a:p>
          <a:p>
            <a:r>
              <a:rPr lang="en-CA" sz="4000" b="1" i="1" dirty="0">
                <a:solidFill>
                  <a:schemeClr val="bg1"/>
                </a:solidFill>
              </a:rPr>
              <a:t>Week 3: Will You Follow Me?</a:t>
            </a:r>
            <a:endParaRPr lang="en-CA" sz="4000" dirty="0">
              <a:solidFill>
                <a:schemeClr val="bg1"/>
              </a:solidFill>
            </a:endParaRPr>
          </a:p>
          <a:p>
            <a:endParaRPr lang="en-US" dirty="0"/>
          </a:p>
        </p:txBody>
      </p:sp>
      <p:pic>
        <p:nvPicPr>
          <p:cNvPr id="10" name="Picture 9" descr="Text&#10;&#10;Description automatically generated">
            <a:extLst>
              <a:ext uri="{FF2B5EF4-FFF2-40B4-BE49-F238E27FC236}">
                <a16:creationId xmlns:a16="http://schemas.microsoft.com/office/drawing/2014/main" id="{79381C79-A2BF-7E53-4AEE-31EFD30A83EF}"/>
              </a:ext>
            </a:extLst>
          </p:cNvPr>
          <p:cNvPicPr>
            <a:picLocks noChangeAspect="1"/>
          </p:cNvPicPr>
          <p:nvPr/>
        </p:nvPicPr>
        <p:blipFill>
          <a:blip r:embed="rId3"/>
          <a:stretch>
            <a:fillRect/>
          </a:stretch>
        </p:blipFill>
        <p:spPr>
          <a:xfrm>
            <a:off x="2453342" y="247194"/>
            <a:ext cx="7772400" cy="4371447"/>
          </a:xfrm>
          <a:prstGeom prst="rect">
            <a:avLst/>
          </a:prstGeom>
        </p:spPr>
      </p:pic>
    </p:spTree>
    <p:extLst>
      <p:ext uri="{BB962C8B-B14F-4D97-AF65-F5344CB8AC3E}">
        <p14:creationId xmlns:p14="http://schemas.microsoft.com/office/powerpoint/2010/main" val="4116399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C3729F-7277-2241-AD69-162FD85B530E}"/>
              </a:ext>
            </a:extLst>
          </p:cNvPr>
          <p:cNvSpPr txBox="1"/>
          <p:nvPr/>
        </p:nvSpPr>
        <p:spPr>
          <a:xfrm>
            <a:off x="336531" y="1204005"/>
            <a:ext cx="11616813" cy="4678204"/>
          </a:xfrm>
          <a:prstGeom prst="rect">
            <a:avLst/>
          </a:prstGeom>
          <a:noFill/>
        </p:spPr>
        <p:txBody>
          <a:bodyPr wrap="square" rtlCol="0">
            <a:spAutoFit/>
          </a:bodyPr>
          <a:lstStyle/>
          <a:p>
            <a:pPr algn="ctr"/>
            <a:r>
              <a:rPr lang="en-CA" b="1" baseline="30000" dirty="0"/>
              <a:t>36 </a:t>
            </a:r>
            <a:r>
              <a:rPr lang="en-CA" sz="2800" i="1" dirty="0"/>
              <a:t>For what does it profit a man to gain the whole world and forfeit his soul? </a:t>
            </a:r>
            <a:endParaRPr lang="en-CA" sz="2800" dirty="0"/>
          </a:p>
          <a:p>
            <a:pPr algn="ctr"/>
            <a:r>
              <a:rPr lang="en-CA" sz="2800" dirty="0"/>
              <a:t> </a:t>
            </a:r>
          </a:p>
          <a:p>
            <a:pPr lvl="0" algn="ctr"/>
            <a:r>
              <a:rPr lang="en-CA" sz="2800" b="1" dirty="0"/>
              <a:t>What do you think Jesus meant by this?    </a:t>
            </a:r>
          </a:p>
          <a:p>
            <a:pPr lvl="0" algn="ctr"/>
            <a:endParaRPr lang="en-CA" sz="2800" b="1" dirty="0"/>
          </a:p>
          <a:p>
            <a:pPr lvl="0" algn="ctr"/>
            <a:r>
              <a:rPr lang="en-CA" sz="2800" b="1" dirty="0"/>
              <a:t>How else might you word this idea?</a:t>
            </a:r>
            <a:endParaRPr lang="en-CA" sz="2800" dirty="0"/>
          </a:p>
          <a:p>
            <a:pPr algn="ctr"/>
            <a:r>
              <a:rPr lang="en-CA" sz="2800" dirty="0"/>
              <a:t> </a:t>
            </a:r>
          </a:p>
          <a:p>
            <a:pPr algn="ctr"/>
            <a:r>
              <a:rPr lang="en-CA" sz="2800" dirty="0"/>
              <a:t> </a:t>
            </a:r>
          </a:p>
          <a:p>
            <a:pPr algn="ctr"/>
            <a:r>
              <a:rPr lang="en-CA" b="1" baseline="30000" dirty="0"/>
              <a:t>37</a:t>
            </a:r>
            <a:r>
              <a:rPr lang="en-CA" sz="2800" b="1" baseline="30000" dirty="0"/>
              <a:t> </a:t>
            </a:r>
            <a:r>
              <a:rPr lang="en-CA" sz="2800" i="1" dirty="0"/>
              <a:t>For what can a man give in return for his soul? </a:t>
            </a:r>
            <a:endParaRPr lang="en-CA" sz="2800" dirty="0"/>
          </a:p>
          <a:p>
            <a:pPr algn="ctr"/>
            <a:r>
              <a:rPr lang="en-CA" sz="2800" dirty="0"/>
              <a:t> </a:t>
            </a:r>
          </a:p>
          <a:p>
            <a:pPr lvl="0" algn="ctr"/>
            <a:r>
              <a:rPr lang="en-CA" sz="2800" b="1" dirty="0"/>
              <a:t>What does this question tell you about the value of your soul?</a:t>
            </a:r>
            <a:endParaRPr lang="en-CA" sz="2800" dirty="0"/>
          </a:p>
          <a:p>
            <a:pPr lvl="0"/>
            <a:endParaRPr lang="en-CA" dirty="0"/>
          </a:p>
        </p:txBody>
      </p:sp>
    </p:spTree>
    <p:extLst>
      <p:ext uri="{BB962C8B-B14F-4D97-AF65-F5344CB8AC3E}">
        <p14:creationId xmlns:p14="http://schemas.microsoft.com/office/powerpoint/2010/main" val="46705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A28303-EB29-D544-A808-EE842ECAB44D}"/>
              </a:ext>
            </a:extLst>
          </p:cNvPr>
          <p:cNvSpPr>
            <a:spLocks noGrp="1"/>
          </p:cNvSpPr>
          <p:nvPr>
            <p:ph idx="1"/>
          </p:nvPr>
        </p:nvSpPr>
        <p:spPr>
          <a:xfrm>
            <a:off x="166255" y="339213"/>
            <a:ext cx="11873345" cy="6032090"/>
          </a:xfrm>
        </p:spPr>
        <p:txBody>
          <a:bodyPr>
            <a:normAutofit lnSpcReduction="10000"/>
          </a:bodyPr>
          <a:lstStyle/>
          <a:p>
            <a:pPr marL="0" indent="0">
              <a:buNone/>
            </a:pPr>
            <a:endParaRPr lang="en-CA" dirty="0"/>
          </a:p>
          <a:p>
            <a:pPr marL="0" indent="0">
              <a:buNone/>
            </a:pPr>
            <a:endParaRPr lang="en-CA" dirty="0"/>
          </a:p>
          <a:p>
            <a:pPr marL="0" indent="0" algn="ctr">
              <a:buNone/>
            </a:pPr>
            <a:r>
              <a:rPr lang="en-CA" dirty="0"/>
              <a:t>“The most important thing in your life is not what you do but who you become.   That’s what you will take with you into eternity.    You are an unceasing spiritual being with an eternal destiny in God’s great universe.”   Dallas Willard</a:t>
            </a:r>
          </a:p>
          <a:p>
            <a:pPr marL="0" indent="0" algn="ctr">
              <a:buNone/>
            </a:pPr>
            <a:r>
              <a:rPr lang="en-CA" dirty="0"/>
              <a:t> </a:t>
            </a:r>
          </a:p>
          <a:p>
            <a:pPr marL="0" lvl="0" indent="0" algn="ctr">
              <a:buNone/>
            </a:pPr>
            <a:r>
              <a:rPr lang="en-CA" b="1" dirty="0"/>
              <a:t>What do you think of the statement </a:t>
            </a:r>
          </a:p>
          <a:p>
            <a:pPr marL="0" lvl="0" indent="0" algn="ctr">
              <a:buNone/>
            </a:pPr>
            <a:r>
              <a:rPr lang="en-CA" b="1" dirty="0"/>
              <a:t>“The most important thing in your life </a:t>
            </a:r>
          </a:p>
          <a:p>
            <a:pPr marL="0" lvl="0" indent="0" algn="ctr">
              <a:buNone/>
            </a:pPr>
            <a:r>
              <a:rPr lang="en-CA" b="1" dirty="0"/>
              <a:t>is not what you do but who you become.”   </a:t>
            </a:r>
          </a:p>
          <a:p>
            <a:pPr marL="0" lvl="0" indent="0" algn="ctr">
              <a:buNone/>
            </a:pPr>
            <a:endParaRPr lang="en-CA" b="1" dirty="0"/>
          </a:p>
          <a:p>
            <a:pPr marL="0" lvl="0" indent="0" algn="ctr">
              <a:buNone/>
            </a:pPr>
            <a:r>
              <a:rPr lang="en-CA" b="1" dirty="0"/>
              <a:t>Do you agree?    Why or why not?</a:t>
            </a:r>
            <a:endParaRPr lang="en-CA" dirty="0"/>
          </a:p>
          <a:p>
            <a:pPr marL="0" indent="0" algn="ctr">
              <a:buNone/>
            </a:pPr>
            <a:r>
              <a:rPr lang="en-CA" b="1" dirty="0"/>
              <a:t> </a:t>
            </a:r>
            <a:endParaRPr lang="en-CA" dirty="0"/>
          </a:p>
          <a:p>
            <a:pPr marL="0" lvl="0" indent="0" algn="ctr">
              <a:buNone/>
            </a:pPr>
            <a:r>
              <a:rPr lang="en-CA" b="1" dirty="0"/>
              <a:t>How does this statement factor into the value of your soul?</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15938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DA450B-C689-FA44-96E4-C0DB759F4E51}"/>
              </a:ext>
            </a:extLst>
          </p:cNvPr>
          <p:cNvSpPr>
            <a:spLocks noGrp="1"/>
          </p:cNvSpPr>
          <p:nvPr>
            <p:ph idx="1"/>
          </p:nvPr>
        </p:nvSpPr>
        <p:spPr>
          <a:xfrm>
            <a:off x="810490" y="1326862"/>
            <a:ext cx="10515600" cy="4351338"/>
          </a:xfrm>
        </p:spPr>
        <p:txBody>
          <a:bodyPr>
            <a:normAutofit fontScale="92500" lnSpcReduction="20000"/>
          </a:bodyPr>
          <a:lstStyle/>
          <a:p>
            <a:pPr marL="0" indent="0" algn="ctr">
              <a:buNone/>
            </a:pPr>
            <a:r>
              <a:rPr lang="en-CA" b="1" baseline="30000" dirty="0"/>
              <a:t>38 </a:t>
            </a:r>
            <a:r>
              <a:rPr lang="en-CA" sz="3000" i="1" dirty="0"/>
              <a:t>For whoever is ashamed of me and of my words </a:t>
            </a:r>
          </a:p>
          <a:p>
            <a:pPr marL="0" indent="0" algn="ctr">
              <a:buNone/>
            </a:pPr>
            <a:r>
              <a:rPr lang="en-CA" sz="3000" i="1" dirty="0"/>
              <a:t>in this adulterous and sinful generation …”</a:t>
            </a:r>
            <a:endParaRPr lang="en-CA" sz="3000" dirty="0"/>
          </a:p>
          <a:p>
            <a:pPr marL="0" indent="0" algn="ctr">
              <a:buNone/>
            </a:pPr>
            <a:r>
              <a:rPr lang="en-CA" sz="3000" dirty="0"/>
              <a:t> </a:t>
            </a:r>
          </a:p>
          <a:p>
            <a:pPr marL="0" lvl="0" indent="0" algn="ctr">
              <a:buNone/>
            </a:pPr>
            <a:r>
              <a:rPr lang="en-CA" sz="3000" b="1" dirty="0"/>
              <a:t>What does it mean to be ashamed of Jesus?</a:t>
            </a:r>
            <a:endParaRPr lang="en-CA" sz="3000" dirty="0"/>
          </a:p>
          <a:p>
            <a:pPr marL="0" indent="0" algn="ctr">
              <a:buNone/>
            </a:pPr>
            <a:r>
              <a:rPr lang="en-CA" sz="3000" dirty="0"/>
              <a:t>   </a:t>
            </a:r>
          </a:p>
          <a:p>
            <a:pPr marL="0" indent="0" algn="ctr">
              <a:buNone/>
            </a:pPr>
            <a:r>
              <a:rPr lang="en-CA" sz="3000" dirty="0"/>
              <a:t> </a:t>
            </a:r>
          </a:p>
          <a:p>
            <a:pPr marL="0" indent="0" algn="ctr">
              <a:buNone/>
            </a:pPr>
            <a:r>
              <a:rPr lang="en-CA" sz="3000" dirty="0"/>
              <a:t>“ … </a:t>
            </a:r>
            <a:r>
              <a:rPr lang="en-CA" sz="3000" i="1" dirty="0"/>
              <a:t>of him will the Son of Man also be ashamed </a:t>
            </a:r>
          </a:p>
          <a:p>
            <a:pPr marL="0" indent="0" algn="ctr">
              <a:buNone/>
            </a:pPr>
            <a:r>
              <a:rPr lang="en-CA" sz="3000" i="1" dirty="0"/>
              <a:t>when he comes in the glory of his Father with the holy angels.”</a:t>
            </a:r>
            <a:endParaRPr lang="en-CA" sz="3000" dirty="0"/>
          </a:p>
          <a:p>
            <a:pPr marL="0" indent="0" algn="ctr">
              <a:buNone/>
            </a:pPr>
            <a:r>
              <a:rPr lang="en-CA" sz="3000" dirty="0"/>
              <a:t> </a:t>
            </a:r>
          </a:p>
          <a:p>
            <a:pPr marL="0" lvl="0" indent="0" algn="ctr">
              <a:buNone/>
            </a:pPr>
            <a:r>
              <a:rPr lang="en-CA" sz="3000" b="1" dirty="0"/>
              <a:t>What does Jesus mean by this?</a:t>
            </a:r>
            <a:endParaRPr lang="en-CA" sz="3000" dirty="0"/>
          </a:p>
          <a:p>
            <a:pPr marL="0" indent="0">
              <a:buNone/>
            </a:pPr>
            <a:endParaRPr lang="en-US" dirty="0"/>
          </a:p>
        </p:txBody>
      </p:sp>
    </p:spTree>
    <p:extLst>
      <p:ext uri="{BB962C8B-B14F-4D97-AF65-F5344CB8AC3E}">
        <p14:creationId xmlns:p14="http://schemas.microsoft.com/office/powerpoint/2010/main" val="1890321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201773-0947-E647-A703-3C067D909995}"/>
              </a:ext>
            </a:extLst>
          </p:cNvPr>
          <p:cNvSpPr>
            <a:spLocks noGrp="1"/>
          </p:cNvSpPr>
          <p:nvPr>
            <p:ph idx="1"/>
          </p:nvPr>
        </p:nvSpPr>
        <p:spPr>
          <a:xfrm>
            <a:off x="374073" y="637308"/>
            <a:ext cx="11430000" cy="5874327"/>
          </a:xfrm>
        </p:spPr>
        <p:txBody>
          <a:bodyPr>
            <a:normAutofit fontScale="92500" lnSpcReduction="20000"/>
          </a:bodyPr>
          <a:lstStyle/>
          <a:p>
            <a:pPr marL="0" lvl="0" indent="0" algn="ctr">
              <a:buNone/>
            </a:pPr>
            <a:r>
              <a:rPr lang="en-CA" dirty="0"/>
              <a:t>READ this quote from Dallas Willard about the soul:</a:t>
            </a:r>
          </a:p>
          <a:p>
            <a:pPr marL="0" indent="0" algn="ctr">
              <a:buNone/>
            </a:pPr>
            <a:r>
              <a:rPr lang="en-CA" dirty="0"/>
              <a:t> </a:t>
            </a:r>
          </a:p>
          <a:p>
            <a:pPr marL="0" indent="0" algn="ctr">
              <a:buNone/>
            </a:pPr>
            <a:r>
              <a:rPr lang="en-CA" dirty="0"/>
              <a:t>“Our soul is like a stream of water, which gives strength, direction and harmony to every other area of our life.   When that stream is as it should be, we are constantly refreshed and exuberant in all we do, because our soul itself is then profusely rooted in the vastness of God and his kingdom, including nature; and all else within us is enlivened and directed by that stream.   Therefore we are in harmony with God, reality, and the rest of human nature and nature at large.”  </a:t>
            </a:r>
          </a:p>
          <a:p>
            <a:pPr marL="0" indent="0" algn="ctr">
              <a:buNone/>
            </a:pPr>
            <a:r>
              <a:rPr lang="en-CA" dirty="0"/>
              <a:t>Dallas Willard – Renovation of the Heart</a:t>
            </a:r>
          </a:p>
          <a:p>
            <a:pPr marL="0" indent="0" algn="ctr">
              <a:buNone/>
            </a:pPr>
            <a:r>
              <a:rPr lang="en-CA" dirty="0"/>
              <a:t> </a:t>
            </a:r>
          </a:p>
          <a:p>
            <a:pPr marL="0" lvl="0" indent="0" algn="ctr">
              <a:buNone/>
            </a:pPr>
            <a:r>
              <a:rPr lang="en-CA" b="1" dirty="0"/>
              <a:t>How does this image of your soul being a stream </a:t>
            </a:r>
          </a:p>
          <a:p>
            <a:pPr marL="0" lvl="0" indent="0" algn="ctr">
              <a:buNone/>
            </a:pPr>
            <a:r>
              <a:rPr lang="en-CA" b="1" dirty="0"/>
              <a:t>help you understand the value of your soul?</a:t>
            </a:r>
            <a:endParaRPr lang="en-CA" dirty="0"/>
          </a:p>
          <a:p>
            <a:pPr marL="0" indent="0" algn="ctr">
              <a:buNone/>
            </a:pPr>
            <a:r>
              <a:rPr lang="en-CA" dirty="0"/>
              <a:t> </a:t>
            </a:r>
          </a:p>
          <a:p>
            <a:pPr marL="0" lvl="0" indent="0" algn="ctr">
              <a:buNone/>
            </a:pPr>
            <a:r>
              <a:rPr lang="en-CA" b="1" dirty="0"/>
              <a:t>Imagine yourself as the keeper of the stream (your soul), </a:t>
            </a:r>
          </a:p>
          <a:p>
            <a:pPr marL="0" lvl="0" indent="0" algn="ctr">
              <a:buNone/>
            </a:pPr>
            <a:r>
              <a:rPr lang="en-CA" b="1" dirty="0"/>
              <a:t>with the responsibility to keep it pure and fresh.  </a:t>
            </a:r>
          </a:p>
          <a:p>
            <a:pPr marL="0" lvl="0" indent="0" algn="ctr">
              <a:buNone/>
            </a:pPr>
            <a:r>
              <a:rPr lang="en-CA" b="1" dirty="0"/>
              <a:t> How you be intentional in your role as the keeper of the stream?</a:t>
            </a:r>
            <a:endParaRPr lang="en-CA" dirty="0"/>
          </a:p>
          <a:p>
            <a:pPr marL="0" indent="0">
              <a:buNone/>
            </a:pPr>
            <a:endParaRPr lang="en-US" dirty="0"/>
          </a:p>
        </p:txBody>
      </p:sp>
    </p:spTree>
    <p:extLst>
      <p:ext uri="{BB962C8B-B14F-4D97-AF65-F5344CB8AC3E}">
        <p14:creationId xmlns:p14="http://schemas.microsoft.com/office/powerpoint/2010/main" val="3860901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E30094-E228-F544-A287-9EE5188FEB56}"/>
              </a:ext>
            </a:extLst>
          </p:cNvPr>
          <p:cNvSpPr>
            <a:spLocks noGrp="1"/>
          </p:cNvSpPr>
          <p:nvPr>
            <p:ph idx="1"/>
          </p:nvPr>
        </p:nvSpPr>
        <p:spPr>
          <a:xfrm>
            <a:off x="360218" y="294967"/>
            <a:ext cx="11008331" cy="6356555"/>
          </a:xfrm>
        </p:spPr>
        <p:txBody>
          <a:bodyPr>
            <a:normAutofit/>
          </a:bodyPr>
          <a:lstStyle/>
          <a:p>
            <a:pPr marL="0" indent="0" algn="ctr">
              <a:buNone/>
            </a:pPr>
            <a:r>
              <a:rPr lang="en-CA" sz="4000" b="1" u="sng" dirty="0"/>
              <a:t>PRAY</a:t>
            </a:r>
            <a:endParaRPr lang="en-CA" dirty="0"/>
          </a:p>
          <a:p>
            <a:pPr marL="0" indent="0">
              <a:buNone/>
            </a:pPr>
            <a:endParaRPr lang="en-CA" dirty="0"/>
          </a:p>
          <a:p>
            <a:pPr marL="0" indent="0" algn="ctr">
              <a:buNone/>
            </a:pPr>
            <a:r>
              <a:rPr lang="en-CA" dirty="0"/>
              <a:t>Watch this video (or listen) to this hymn together </a:t>
            </a:r>
          </a:p>
          <a:p>
            <a:pPr marL="0" indent="0" algn="ctr">
              <a:buNone/>
            </a:pPr>
            <a:r>
              <a:rPr lang="en-CA" b="1" dirty="0"/>
              <a:t>It is Well With My Soul</a:t>
            </a:r>
          </a:p>
          <a:p>
            <a:pPr marL="0" indent="0" algn="ctr">
              <a:buNone/>
            </a:pPr>
            <a:endParaRPr lang="en-CA" dirty="0"/>
          </a:p>
          <a:p>
            <a:pPr marL="0" indent="0" algn="ctr">
              <a:buNone/>
            </a:pPr>
            <a:r>
              <a:rPr lang="en-CA" u="sng" dirty="0">
                <a:hlinkClick r:id="rId2"/>
              </a:rPr>
              <a:t>https://www.youtube.com/watch?v=VbNm_Kdez8o</a:t>
            </a:r>
            <a:endParaRPr lang="en-CA" dirty="0"/>
          </a:p>
          <a:p>
            <a:pPr marL="0" indent="0" algn="ctr">
              <a:buNone/>
            </a:pPr>
            <a:r>
              <a:rPr lang="en-CA" dirty="0"/>
              <a:t> </a:t>
            </a:r>
          </a:p>
          <a:p>
            <a:pPr marL="0" indent="0" algn="ctr">
              <a:buNone/>
            </a:pPr>
            <a:r>
              <a:rPr lang="en-CA" dirty="0"/>
              <a:t>Spend some time thanking God that it is well with your soul.  </a:t>
            </a:r>
          </a:p>
          <a:p>
            <a:pPr marL="0" indent="0" algn="ctr">
              <a:buNone/>
            </a:pPr>
            <a:endParaRPr lang="en-US" dirty="0"/>
          </a:p>
        </p:txBody>
      </p:sp>
    </p:spTree>
    <p:extLst>
      <p:ext uri="{BB962C8B-B14F-4D97-AF65-F5344CB8AC3E}">
        <p14:creationId xmlns:p14="http://schemas.microsoft.com/office/powerpoint/2010/main" val="3834926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856E1F-0463-1B44-8F49-AD656129E448}"/>
              </a:ext>
            </a:extLst>
          </p:cNvPr>
          <p:cNvSpPr>
            <a:spLocks noGrp="1"/>
          </p:cNvSpPr>
          <p:nvPr>
            <p:ph idx="1"/>
          </p:nvPr>
        </p:nvSpPr>
        <p:spPr>
          <a:xfrm>
            <a:off x="304800" y="152400"/>
            <a:ext cx="11554691" cy="6497781"/>
          </a:xfrm>
        </p:spPr>
        <p:txBody>
          <a:bodyPr>
            <a:normAutofit lnSpcReduction="10000"/>
          </a:bodyPr>
          <a:lstStyle/>
          <a:p>
            <a:pPr marL="0" indent="0" algn="ctr">
              <a:buNone/>
            </a:pPr>
            <a:r>
              <a:rPr lang="en-CA" dirty="0"/>
              <a:t>Welcome back to our series, ‘This Question is FOR YOU”!   </a:t>
            </a:r>
          </a:p>
          <a:p>
            <a:pPr marL="0" indent="0" algn="ctr">
              <a:buNone/>
            </a:pPr>
            <a:r>
              <a:rPr lang="en-CA" dirty="0"/>
              <a:t>In this series we are exploring 4 questions Jesus asks us.    </a:t>
            </a:r>
          </a:p>
          <a:p>
            <a:pPr marL="0" indent="0" algn="ctr">
              <a:buNone/>
            </a:pPr>
            <a:r>
              <a:rPr lang="en-CA" dirty="0"/>
              <a:t>These questions Jesus asks are designed to get us </a:t>
            </a:r>
          </a:p>
          <a:p>
            <a:pPr marL="0" indent="0" algn="ctr">
              <a:buNone/>
            </a:pPr>
            <a:r>
              <a:rPr lang="en-CA" dirty="0"/>
              <a:t>thinking about who Jesus is and how we can follow him well.    </a:t>
            </a:r>
          </a:p>
          <a:p>
            <a:pPr marL="0" indent="0" algn="ctr">
              <a:buNone/>
            </a:pPr>
            <a:r>
              <a:rPr lang="en-CA" dirty="0"/>
              <a:t>Today’s question is – </a:t>
            </a:r>
            <a:r>
              <a:rPr lang="en-CA" i="1" dirty="0"/>
              <a:t>“Will you follow me?”  </a:t>
            </a:r>
          </a:p>
          <a:p>
            <a:pPr marL="0" indent="0" algn="ctr">
              <a:buNone/>
            </a:pPr>
            <a:r>
              <a:rPr lang="en-CA" dirty="0"/>
              <a:t>In Mark 8:34, Jesus makes a radical call on us.  </a:t>
            </a:r>
          </a:p>
          <a:p>
            <a:pPr marL="0" indent="0" algn="ctr">
              <a:buNone/>
            </a:pPr>
            <a:r>
              <a:rPr lang="en-CA" dirty="0"/>
              <a:t>It’s challenging. It’s all encompassing.  It’s dramatic.  </a:t>
            </a:r>
          </a:p>
          <a:p>
            <a:pPr marL="0" indent="0" algn="ctr">
              <a:buNone/>
            </a:pPr>
            <a:r>
              <a:rPr lang="en-CA" dirty="0"/>
              <a:t>He says, </a:t>
            </a:r>
            <a:r>
              <a:rPr lang="en-CA" i="1" dirty="0"/>
              <a:t>“If anyone would follow me </a:t>
            </a:r>
          </a:p>
          <a:p>
            <a:pPr marL="0" indent="0" algn="ctr">
              <a:buNone/>
            </a:pPr>
            <a:r>
              <a:rPr lang="en-CA" i="1" dirty="0"/>
              <a:t>they must deny themselves and take up their cross and follow me.”  </a:t>
            </a:r>
          </a:p>
          <a:p>
            <a:pPr marL="0" indent="0" algn="ctr">
              <a:buNone/>
            </a:pPr>
            <a:r>
              <a:rPr lang="en-CA" dirty="0"/>
              <a:t>This is an invitation to come and die.  </a:t>
            </a:r>
          </a:p>
          <a:p>
            <a:pPr marL="0" indent="0" algn="ctr">
              <a:buNone/>
            </a:pPr>
            <a:r>
              <a:rPr lang="en-CA" dirty="0"/>
              <a:t>It’s an invitation to go all in when it comes to following Jesus.  </a:t>
            </a:r>
          </a:p>
          <a:p>
            <a:pPr marL="0" indent="0" algn="ctr">
              <a:buNone/>
            </a:pPr>
            <a:r>
              <a:rPr lang="en-CA" dirty="0"/>
              <a:t>It’s not for the faint of heart. </a:t>
            </a:r>
          </a:p>
          <a:p>
            <a:pPr marL="0" indent="0" algn="ctr">
              <a:buNone/>
            </a:pPr>
            <a:r>
              <a:rPr lang="en-CA" dirty="0"/>
              <a:t>But as far as Jesus is concerned it is the most freeing and fulfilling way to live.  Do you believe Jesus?  Will you fully follow him as he asks?</a:t>
            </a:r>
          </a:p>
          <a:p>
            <a:pPr marL="0" indent="0">
              <a:buNone/>
            </a:pPr>
            <a:endParaRPr lang="en-US" dirty="0"/>
          </a:p>
        </p:txBody>
      </p:sp>
    </p:spTree>
    <p:extLst>
      <p:ext uri="{BB962C8B-B14F-4D97-AF65-F5344CB8AC3E}">
        <p14:creationId xmlns:p14="http://schemas.microsoft.com/office/powerpoint/2010/main" val="256690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082CC5-4388-6444-B172-82E9371056DB}"/>
              </a:ext>
            </a:extLst>
          </p:cNvPr>
          <p:cNvSpPr>
            <a:spLocks noGrp="1"/>
          </p:cNvSpPr>
          <p:nvPr>
            <p:ph idx="1"/>
          </p:nvPr>
        </p:nvSpPr>
        <p:spPr>
          <a:xfrm>
            <a:off x="383457" y="1338928"/>
            <a:ext cx="11474245" cy="4351338"/>
          </a:xfrm>
        </p:spPr>
        <p:txBody>
          <a:bodyPr>
            <a:normAutofit/>
          </a:bodyPr>
          <a:lstStyle/>
          <a:p>
            <a:pPr marL="0" indent="0" algn="ctr">
              <a:buNone/>
            </a:pPr>
            <a:r>
              <a:rPr lang="en-CA" u="sng" dirty="0"/>
              <a:t>If I Could Save One Thing</a:t>
            </a:r>
            <a:endParaRPr lang="en-CA" dirty="0"/>
          </a:p>
          <a:p>
            <a:pPr marL="0" indent="0" algn="ctr">
              <a:buNone/>
            </a:pPr>
            <a:endParaRPr lang="en-CA" dirty="0"/>
          </a:p>
          <a:p>
            <a:pPr marL="0" indent="0" algn="ctr">
              <a:buNone/>
            </a:pPr>
            <a:r>
              <a:rPr lang="en-CA" dirty="0"/>
              <a:t>Imagine your home is on fire.    </a:t>
            </a:r>
          </a:p>
          <a:p>
            <a:pPr marL="0" indent="0" algn="ctr">
              <a:buNone/>
            </a:pPr>
            <a:r>
              <a:rPr lang="en-CA" dirty="0"/>
              <a:t>You have opportunity to retrieve one thing from your home before it all burns.    </a:t>
            </a:r>
          </a:p>
          <a:p>
            <a:pPr marL="0" indent="0" algn="ctr">
              <a:buNone/>
            </a:pPr>
            <a:r>
              <a:rPr lang="en-CA" dirty="0"/>
              <a:t>Assuming people and pets are saved already, </a:t>
            </a:r>
          </a:p>
          <a:p>
            <a:pPr marL="0" indent="0" algn="ctr">
              <a:buNone/>
            </a:pPr>
            <a:r>
              <a:rPr lang="en-CA" dirty="0"/>
              <a:t>what is one thing from your home you would go after?    </a:t>
            </a:r>
          </a:p>
          <a:p>
            <a:pPr marL="0" indent="0" algn="ctr">
              <a:buNone/>
            </a:pPr>
            <a:r>
              <a:rPr lang="en-CA" b="1" dirty="0"/>
              <a:t>Share with your group about the one thing you would save!</a:t>
            </a:r>
            <a:endParaRPr lang="en-CA" dirty="0"/>
          </a:p>
          <a:p>
            <a:pPr marL="0" indent="0" algn="ctr">
              <a:buNone/>
            </a:pPr>
            <a:endParaRPr lang="en-US" dirty="0"/>
          </a:p>
        </p:txBody>
      </p:sp>
    </p:spTree>
    <p:extLst>
      <p:ext uri="{BB962C8B-B14F-4D97-AF65-F5344CB8AC3E}">
        <p14:creationId xmlns:p14="http://schemas.microsoft.com/office/powerpoint/2010/main" val="286675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DE38BE-C9F6-AD46-9387-4C5D178DE8A3}"/>
              </a:ext>
            </a:extLst>
          </p:cNvPr>
          <p:cNvSpPr>
            <a:spLocks noGrp="1"/>
          </p:cNvSpPr>
          <p:nvPr>
            <p:ph idx="1"/>
          </p:nvPr>
        </p:nvSpPr>
        <p:spPr>
          <a:xfrm>
            <a:off x="720213" y="988142"/>
            <a:ext cx="10515600" cy="5132438"/>
          </a:xfrm>
        </p:spPr>
        <p:txBody>
          <a:bodyPr>
            <a:normAutofit/>
          </a:bodyPr>
          <a:lstStyle/>
          <a:p>
            <a:pPr marL="0" indent="0" algn="ctr">
              <a:buNone/>
            </a:pPr>
            <a:endParaRPr lang="en-CA" dirty="0"/>
          </a:p>
          <a:p>
            <a:pPr marL="0" indent="0" algn="ctr">
              <a:buNone/>
            </a:pPr>
            <a:r>
              <a:rPr lang="en-CA" dirty="0"/>
              <a:t>For today’s study we’re going to focus in on Mark chapter 8 </a:t>
            </a:r>
          </a:p>
          <a:p>
            <a:pPr marL="0" indent="0" algn="ctr">
              <a:buNone/>
            </a:pPr>
            <a:r>
              <a:rPr lang="en-CA" dirty="0"/>
              <a:t>where Jesus calls on us to follow him fully and relentlessly.  </a:t>
            </a:r>
          </a:p>
          <a:p>
            <a:pPr marL="0" indent="0" algn="ctr">
              <a:buNone/>
            </a:pPr>
            <a:r>
              <a:rPr lang="en-CA" dirty="0"/>
              <a:t>This  call teaches us about the value of our soul.    </a:t>
            </a:r>
          </a:p>
          <a:p>
            <a:pPr marL="0" indent="0" algn="ctr">
              <a:buNone/>
            </a:pPr>
            <a:r>
              <a:rPr lang="en-CA" dirty="0"/>
              <a:t>As you read Jesus’ words, think about how valuable you are to God.    </a:t>
            </a:r>
          </a:p>
          <a:p>
            <a:pPr marL="0" indent="0" algn="ctr">
              <a:buNone/>
            </a:pPr>
            <a:r>
              <a:rPr lang="en-CA" dirty="0"/>
              <a:t>Consider the value of your soul and how you can be intentional </a:t>
            </a:r>
          </a:p>
          <a:p>
            <a:pPr marL="0" indent="0" algn="ctr">
              <a:buNone/>
            </a:pPr>
            <a:r>
              <a:rPr lang="en-CA" dirty="0"/>
              <a:t>about living a life that says – “It is well with my soul.”</a:t>
            </a:r>
          </a:p>
          <a:p>
            <a:pPr marL="0" indent="0" algn="ctr">
              <a:buNone/>
            </a:pPr>
            <a:endParaRPr lang="en-US" dirty="0"/>
          </a:p>
        </p:txBody>
      </p:sp>
    </p:spTree>
    <p:extLst>
      <p:ext uri="{BB962C8B-B14F-4D97-AF65-F5344CB8AC3E}">
        <p14:creationId xmlns:p14="http://schemas.microsoft.com/office/powerpoint/2010/main" val="3957404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13085C-0870-9B46-9E82-5F67B82BF606}"/>
              </a:ext>
            </a:extLst>
          </p:cNvPr>
          <p:cNvSpPr>
            <a:spLocks noGrp="1"/>
          </p:cNvSpPr>
          <p:nvPr>
            <p:ph idx="1"/>
          </p:nvPr>
        </p:nvSpPr>
        <p:spPr>
          <a:xfrm>
            <a:off x="838200" y="1368424"/>
            <a:ext cx="10515600" cy="4351338"/>
          </a:xfrm>
        </p:spPr>
        <p:txBody>
          <a:bodyPr>
            <a:normAutofit fontScale="92500" lnSpcReduction="10000"/>
          </a:bodyPr>
          <a:lstStyle/>
          <a:p>
            <a:pPr marL="0" indent="0" algn="ctr">
              <a:buNone/>
            </a:pPr>
            <a:r>
              <a:rPr lang="en-CA" dirty="0"/>
              <a:t>READ:   Mark 8:34-38</a:t>
            </a:r>
          </a:p>
          <a:p>
            <a:pPr marL="0" indent="0" algn="ctr">
              <a:buNone/>
            </a:pPr>
            <a:r>
              <a:rPr lang="en-CA" dirty="0"/>
              <a:t> </a:t>
            </a:r>
          </a:p>
          <a:p>
            <a:pPr marL="0" indent="0" algn="ctr">
              <a:buNone/>
            </a:pPr>
            <a:r>
              <a:rPr lang="en-CA" b="1" baseline="30000" dirty="0"/>
              <a:t>34 </a:t>
            </a:r>
            <a:r>
              <a:rPr lang="en-CA" dirty="0"/>
              <a:t>And calling the crowd to him with his disciples, he said to them, “If anyone would come after me, let him deny himself and take up his cross and follow me. </a:t>
            </a:r>
            <a:r>
              <a:rPr lang="en-CA" b="1" baseline="30000" dirty="0"/>
              <a:t>35 </a:t>
            </a:r>
            <a:r>
              <a:rPr lang="en-CA" dirty="0"/>
              <a:t>For whoever would save his life</a:t>
            </a:r>
            <a:r>
              <a:rPr lang="en-CA" baseline="30000" dirty="0"/>
              <a:t>[</a:t>
            </a:r>
            <a:r>
              <a:rPr lang="en-CA" u="sng" baseline="30000" dirty="0">
                <a:hlinkClick r:id="rId2" tooltip="See footnote a"/>
              </a:rPr>
              <a:t>a</a:t>
            </a:r>
            <a:r>
              <a:rPr lang="en-CA" baseline="30000" dirty="0"/>
              <a:t>]</a:t>
            </a:r>
            <a:r>
              <a:rPr lang="en-CA" dirty="0"/>
              <a:t> will lose it, but whoever loses his life for my sake and the gospel's will save it. </a:t>
            </a:r>
            <a:r>
              <a:rPr lang="en-CA" b="1" baseline="30000" dirty="0"/>
              <a:t>36 </a:t>
            </a:r>
            <a:r>
              <a:rPr lang="en-CA" dirty="0"/>
              <a:t>For what does it profit a man to gain the whole world and forfeit his soul? </a:t>
            </a:r>
            <a:r>
              <a:rPr lang="en-CA" b="1" baseline="30000" dirty="0"/>
              <a:t>37 </a:t>
            </a:r>
            <a:r>
              <a:rPr lang="en-CA" dirty="0"/>
              <a:t>For what can a man give in return for his soul? </a:t>
            </a:r>
            <a:r>
              <a:rPr lang="en-CA" b="1" baseline="30000" dirty="0"/>
              <a:t>38 </a:t>
            </a:r>
            <a:r>
              <a:rPr lang="en-CA" dirty="0"/>
              <a:t>For whoever is ashamed of me and of my words in this adulterous and sinful generation, of him will the Son of Man also be ashamed when he comes in the glory of his Father with the holy angels.”</a:t>
            </a:r>
          </a:p>
          <a:p>
            <a:pPr marL="0" indent="0" algn="ctr">
              <a:buNone/>
            </a:pPr>
            <a:r>
              <a:rPr lang="en-CA" dirty="0"/>
              <a:t>MARK 8:34-38 ESV</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982674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AB76C-0AE3-1340-897D-72FDDA6E4CFB}"/>
              </a:ext>
            </a:extLst>
          </p:cNvPr>
          <p:cNvSpPr>
            <a:spLocks noGrp="1"/>
          </p:cNvSpPr>
          <p:nvPr>
            <p:ph idx="1"/>
          </p:nvPr>
        </p:nvSpPr>
        <p:spPr>
          <a:xfrm>
            <a:off x="540326" y="1450211"/>
            <a:ext cx="11152910" cy="4351338"/>
          </a:xfrm>
        </p:spPr>
        <p:txBody>
          <a:bodyPr>
            <a:normAutofit fontScale="85000" lnSpcReduction="20000"/>
          </a:bodyPr>
          <a:lstStyle/>
          <a:p>
            <a:pPr marL="0" lvl="0" indent="0" algn="ctr">
              <a:buNone/>
            </a:pPr>
            <a:endParaRPr lang="en-CA" dirty="0"/>
          </a:p>
          <a:p>
            <a:pPr marL="0" lvl="0" indent="0" algn="ctr">
              <a:buNone/>
            </a:pPr>
            <a:endParaRPr lang="en-CA" dirty="0"/>
          </a:p>
          <a:p>
            <a:pPr marL="0" lvl="0" indent="0" algn="ctr">
              <a:buNone/>
            </a:pPr>
            <a:r>
              <a:rPr lang="en-CA" sz="3000" dirty="0"/>
              <a:t>In vs. 34 Jesus says, “If anyone would come after me, let them deny themselves and take up their cross and follow me.”    </a:t>
            </a:r>
          </a:p>
          <a:p>
            <a:pPr marL="0" indent="0" algn="ctr">
              <a:buNone/>
            </a:pPr>
            <a:endParaRPr lang="en-CA" sz="3000" dirty="0"/>
          </a:p>
          <a:p>
            <a:pPr marL="0" lvl="0" indent="0" algn="ctr">
              <a:buNone/>
            </a:pPr>
            <a:r>
              <a:rPr lang="en-CA" sz="3000" b="1" dirty="0"/>
              <a:t>What does it mean to “come after” Jesus?</a:t>
            </a:r>
            <a:endParaRPr lang="en-CA" sz="3000" dirty="0"/>
          </a:p>
          <a:p>
            <a:pPr marL="0" indent="0" algn="ctr">
              <a:buNone/>
            </a:pPr>
            <a:endParaRPr lang="en-CA" sz="3000" dirty="0"/>
          </a:p>
          <a:p>
            <a:pPr marL="0" indent="0" algn="ctr">
              <a:buNone/>
            </a:pPr>
            <a:r>
              <a:rPr lang="en-CA" sz="3000" dirty="0"/>
              <a:t> </a:t>
            </a:r>
          </a:p>
          <a:p>
            <a:pPr marL="0" lvl="0" indent="0" algn="ctr">
              <a:buNone/>
            </a:pPr>
            <a:r>
              <a:rPr lang="en-CA" sz="3000" dirty="0"/>
              <a:t>“ … let them deny themselves …”   </a:t>
            </a:r>
            <a:r>
              <a:rPr lang="en-CA" sz="3000" b="1" dirty="0"/>
              <a:t>What do you think Jesus meant by this?</a:t>
            </a:r>
            <a:endParaRPr lang="en-CA" sz="3000" dirty="0"/>
          </a:p>
          <a:p>
            <a:pPr marL="0" indent="0" algn="ctr">
              <a:buNone/>
            </a:pPr>
            <a:r>
              <a:rPr lang="en-CA" sz="3000" dirty="0"/>
              <a:t>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404185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5F55B6-ADAD-6E41-AAE9-14C69F071028}"/>
              </a:ext>
            </a:extLst>
          </p:cNvPr>
          <p:cNvSpPr>
            <a:spLocks noGrp="1"/>
          </p:cNvSpPr>
          <p:nvPr>
            <p:ph idx="1"/>
          </p:nvPr>
        </p:nvSpPr>
        <p:spPr>
          <a:xfrm>
            <a:off x="484910" y="1326862"/>
            <a:ext cx="11305309" cy="4351338"/>
          </a:xfrm>
        </p:spPr>
        <p:txBody>
          <a:bodyPr>
            <a:normAutofit/>
          </a:bodyPr>
          <a:lstStyle/>
          <a:p>
            <a:pPr marL="0" lvl="0" indent="0" algn="ctr">
              <a:buNone/>
            </a:pPr>
            <a:r>
              <a:rPr lang="en-CA" dirty="0"/>
              <a:t>“ … take up his cross and follow me.”   </a:t>
            </a:r>
          </a:p>
          <a:p>
            <a:pPr marL="0" lvl="0" indent="0" algn="ctr">
              <a:buNone/>
            </a:pPr>
            <a:endParaRPr lang="en-CA" b="1" dirty="0"/>
          </a:p>
          <a:p>
            <a:pPr marL="0" lvl="0" indent="0" algn="ctr">
              <a:buNone/>
            </a:pPr>
            <a:r>
              <a:rPr lang="en-CA" b="1" dirty="0"/>
              <a:t>What might it look like for us to “take up the cross” of Jesus?</a:t>
            </a:r>
            <a:endParaRPr lang="en-CA" dirty="0"/>
          </a:p>
          <a:p>
            <a:pPr marL="0" indent="0" algn="ctr">
              <a:buNone/>
            </a:pPr>
            <a:endParaRPr lang="en-CA" dirty="0"/>
          </a:p>
          <a:p>
            <a:pPr marL="0" indent="0" algn="ctr">
              <a:buNone/>
            </a:pPr>
            <a:r>
              <a:rPr lang="en-CA" dirty="0"/>
              <a:t> </a:t>
            </a:r>
          </a:p>
          <a:p>
            <a:pPr marL="0" lvl="0" indent="0" algn="ctr">
              <a:buNone/>
            </a:pPr>
            <a:r>
              <a:rPr lang="en-CA" dirty="0"/>
              <a:t>To deny yourself and carry your cross could be a freeing way to live.  </a:t>
            </a:r>
          </a:p>
          <a:p>
            <a:pPr marL="0" lvl="0" indent="0" algn="ctr">
              <a:buNone/>
            </a:pPr>
            <a:r>
              <a:rPr lang="en-CA" b="1" dirty="0"/>
              <a:t>How might that be?</a:t>
            </a:r>
            <a:endParaRPr lang="en-CA" dirty="0"/>
          </a:p>
          <a:p>
            <a:pPr marL="0" indent="0">
              <a:buNone/>
            </a:pPr>
            <a:endParaRPr lang="en-US" dirty="0"/>
          </a:p>
        </p:txBody>
      </p:sp>
    </p:spTree>
    <p:extLst>
      <p:ext uri="{BB962C8B-B14F-4D97-AF65-F5344CB8AC3E}">
        <p14:creationId xmlns:p14="http://schemas.microsoft.com/office/powerpoint/2010/main" val="3397508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45A730-0398-A949-B77E-71AC8716F9B5}"/>
              </a:ext>
            </a:extLst>
          </p:cNvPr>
          <p:cNvSpPr>
            <a:spLocks noGrp="1"/>
          </p:cNvSpPr>
          <p:nvPr>
            <p:ph idx="1"/>
          </p:nvPr>
        </p:nvSpPr>
        <p:spPr>
          <a:xfrm>
            <a:off x="808702" y="1279935"/>
            <a:ext cx="10515600" cy="4351338"/>
          </a:xfrm>
        </p:spPr>
        <p:txBody>
          <a:bodyPr>
            <a:normAutofit/>
          </a:bodyPr>
          <a:lstStyle/>
          <a:p>
            <a:pPr marL="0" lvl="0" indent="0" algn="ctr">
              <a:buNone/>
            </a:pPr>
            <a:endParaRPr lang="en-CA" u="sng" dirty="0"/>
          </a:p>
          <a:p>
            <a:pPr marL="0" indent="0" algn="ctr">
              <a:buNone/>
            </a:pPr>
            <a:r>
              <a:rPr lang="en-CA" u="sng" dirty="0"/>
              <a:t>Four “</a:t>
            </a:r>
            <a:r>
              <a:rPr lang="en-CA" i="1" u="sng" dirty="0" err="1"/>
              <a:t>For</a:t>
            </a:r>
            <a:r>
              <a:rPr lang="en-CA" u="sng" dirty="0" err="1"/>
              <a:t>”s</a:t>
            </a:r>
            <a:r>
              <a:rPr lang="en-CA" u="sng" dirty="0"/>
              <a:t> (Mark 8:35-38).</a:t>
            </a:r>
            <a:endParaRPr lang="en-CA" dirty="0"/>
          </a:p>
          <a:p>
            <a:pPr marL="0" indent="0" algn="ctr">
              <a:buNone/>
            </a:pPr>
            <a:r>
              <a:rPr lang="en-CA" dirty="0"/>
              <a:t> </a:t>
            </a:r>
          </a:p>
          <a:p>
            <a:pPr marL="0" indent="0" algn="ctr">
              <a:buNone/>
            </a:pPr>
            <a:r>
              <a:rPr lang="en-CA" dirty="0"/>
              <a:t>In Mark 8:35-38 we read the word “for” </a:t>
            </a:r>
          </a:p>
          <a:p>
            <a:pPr marL="0" indent="0" algn="ctr">
              <a:buNone/>
            </a:pPr>
            <a:r>
              <a:rPr lang="en-CA" dirty="0"/>
              <a:t>at the beginning of four statements Jesus makes.   </a:t>
            </a:r>
          </a:p>
          <a:p>
            <a:pPr marL="0" indent="0" algn="ctr">
              <a:buNone/>
            </a:pPr>
            <a:r>
              <a:rPr lang="en-CA" dirty="0"/>
              <a:t>These statements immediately follow Jesus’ call for us to follow him.     Why is giving up our lives for Jesus worth it?    </a:t>
            </a:r>
          </a:p>
          <a:p>
            <a:pPr marL="0" indent="0" algn="ctr">
              <a:buNone/>
            </a:pPr>
            <a:r>
              <a:rPr lang="en-CA" dirty="0"/>
              <a:t>Here’s what Jesus tells us. </a:t>
            </a:r>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263886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CB2A8C-4D3E-E24F-ABE2-1F4C5B3FB8DF}"/>
              </a:ext>
            </a:extLst>
          </p:cNvPr>
          <p:cNvSpPr>
            <a:spLocks noGrp="1"/>
          </p:cNvSpPr>
          <p:nvPr>
            <p:ph idx="1"/>
          </p:nvPr>
        </p:nvSpPr>
        <p:spPr>
          <a:xfrm>
            <a:off x="304800" y="1383173"/>
            <a:ext cx="11623964" cy="4351338"/>
          </a:xfrm>
        </p:spPr>
        <p:txBody>
          <a:bodyPr>
            <a:normAutofit/>
          </a:bodyPr>
          <a:lstStyle/>
          <a:p>
            <a:pPr marL="0" lvl="0" indent="0" algn="ctr">
              <a:buNone/>
            </a:pPr>
            <a:endParaRPr lang="en-CA" dirty="0"/>
          </a:p>
          <a:p>
            <a:pPr marL="0" indent="0" algn="ctr">
              <a:buNone/>
            </a:pPr>
            <a:r>
              <a:rPr lang="en-CA" b="1" baseline="30000" dirty="0"/>
              <a:t>35 </a:t>
            </a:r>
            <a:r>
              <a:rPr lang="en-CA" i="1" dirty="0"/>
              <a:t>For whoever would save his life</a:t>
            </a:r>
            <a:r>
              <a:rPr lang="en-CA" i="1" baseline="30000" dirty="0"/>
              <a:t>[</a:t>
            </a:r>
            <a:r>
              <a:rPr lang="en-CA" i="1" u="sng" baseline="30000" dirty="0">
                <a:hlinkClick r:id="rId2" tooltip="See footnote a"/>
              </a:rPr>
              <a:t>a</a:t>
            </a:r>
            <a:r>
              <a:rPr lang="en-CA" i="1" baseline="30000" dirty="0"/>
              <a:t>]</a:t>
            </a:r>
            <a:r>
              <a:rPr lang="en-CA" i="1" dirty="0"/>
              <a:t> will lose it, </a:t>
            </a:r>
          </a:p>
          <a:p>
            <a:pPr marL="0" indent="0" algn="ctr">
              <a:buNone/>
            </a:pPr>
            <a:r>
              <a:rPr lang="en-CA" i="1" dirty="0"/>
              <a:t>but whoever loses his life for my sake and the gospel's will save it. </a:t>
            </a:r>
            <a:endParaRPr lang="en-CA" dirty="0"/>
          </a:p>
          <a:p>
            <a:pPr marL="0" indent="0" algn="ctr">
              <a:buNone/>
            </a:pPr>
            <a:r>
              <a:rPr lang="en-CA" dirty="0"/>
              <a:t> </a:t>
            </a:r>
          </a:p>
          <a:p>
            <a:pPr marL="0" lvl="0" indent="0" algn="ctr">
              <a:buNone/>
            </a:pPr>
            <a:r>
              <a:rPr lang="en-CA" b="1" dirty="0"/>
              <a:t>What does Jesus mean by, “ … whoever would save his life will lose it …”?</a:t>
            </a:r>
            <a:endParaRPr lang="en-CA" dirty="0"/>
          </a:p>
          <a:p>
            <a:pPr marL="0" indent="0" algn="ctr">
              <a:buNone/>
            </a:pPr>
            <a:r>
              <a:rPr lang="en-CA" dirty="0"/>
              <a:t>  </a:t>
            </a:r>
          </a:p>
          <a:p>
            <a:pPr marL="0" lvl="0" indent="0" algn="ctr">
              <a:buNone/>
            </a:pPr>
            <a:r>
              <a:rPr lang="en-CA" b="1" dirty="0"/>
              <a:t>What analogy or word picture might you use </a:t>
            </a:r>
          </a:p>
          <a:p>
            <a:pPr marL="0" lvl="0" indent="0" algn="ctr">
              <a:buNone/>
            </a:pPr>
            <a:r>
              <a:rPr lang="en-CA" b="1" dirty="0"/>
              <a:t>to better understand this idea of saving yourself?</a:t>
            </a: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4182729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9203</TotalTime>
  <Words>1170</Words>
  <Application>Microsoft Macintosh PowerPoint</Application>
  <PresentationFormat>Widescreen</PresentationFormat>
  <Paragraphs>115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Austen</dc:creator>
  <cp:lastModifiedBy>Jeff Austen</cp:lastModifiedBy>
  <cp:revision>21</cp:revision>
  <dcterms:created xsi:type="dcterms:W3CDTF">2023-02-22T14:35:31Z</dcterms:created>
  <dcterms:modified xsi:type="dcterms:W3CDTF">2023-03-09T14:52:15Z</dcterms:modified>
</cp:coreProperties>
</file>