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6" r:id="rId2"/>
    <p:sldId id="269" r:id="rId3"/>
    <p:sldId id="258" r:id="rId4"/>
    <p:sldId id="259" r:id="rId5"/>
    <p:sldId id="260" r:id="rId6"/>
    <p:sldId id="261" r:id="rId7"/>
    <p:sldId id="262" r:id="rId8"/>
    <p:sldId id="263" r:id="rId9"/>
    <p:sldId id="264" r:id="rId10"/>
    <p:sldId id="270" r:id="rId11"/>
    <p:sldId id="271"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746"/>
  </p:normalViewPr>
  <p:slideViewPr>
    <p:cSldViewPr snapToGrid="0" snapToObjects="1">
      <p:cViewPr varScale="1">
        <p:scale>
          <a:sx n="92" d="100"/>
          <a:sy n="92" d="100"/>
        </p:scale>
        <p:origin x="78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0CC6A6-A467-FC48-9035-596C8C23BC12}" type="datetimeFigureOut">
              <a:rPr lang="en-US" smtClean="0"/>
              <a:t>2/14/23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9CA9EE-695F-974B-B1EA-C53A7A95589B}" type="slidenum">
              <a:rPr lang="en-US" smtClean="0"/>
              <a:t>‹#›</a:t>
            </a:fld>
            <a:endParaRPr lang="en-US"/>
          </a:p>
        </p:txBody>
      </p:sp>
    </p:spTree>
    <p:extLst>
      <p:ext uri="{BB962C8B-B14F-4D97-AF65-F5344CB8AC3E}">
        <p14:creationId xmlns:p14="http://schemas.microsoft.com/office/powerpoint/2010/main" val="3386342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89CA9EE-695F-974B-B1EA-C53A7A95589B}" type="slidenum">
              <a:rPr lang="en-US" smtClean="0"/>
              <a:t>2</a:t>
            </a:fld>
            <a:endParaRPr lang="en-US"/>
          </a:p>
        </p:txBody>
      </p:sp>
    </p:spTree>
    <p:extLst>
      <p:ext uri="{BB962C8B-B14F-4D97-AF65-F5344CB8AC3E}">
        <p14:creationId xmlns:p14="http://schemas.microsoft.com/office/powerpoint/2010/main" val="2350885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5A7D5-8EA0-EF40-BA4D-F0E5A5A674A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33B7EB-FC46-D547-84A1-5E16C40EE78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156F61-B0CF-0E4A-B6D8-397064461A14}"/>
              </a:ext>
            </a:extLst>
          </p:cNvPr>
          <p:cNvSpPr>
            <a:spLocks noGrp="1"/>
          </p:cNvSpPr>
          <p:nvPr>
            <p:ph type="dt" sz="half" idx="10"/>
          </p:nvPr>
        </p:nvSpPr>
        <p:spPr/>
        <p:txBody>
          <a:bodyPr/>
          <a:lstStyle/>
          <a:p>
            <a:fld id="{EA343DB3-9B5F-A24E-879A-4DDF201279B9}" type="datetimeFigureOut">
              <a:rPr lang="en-US" smtClean="0"/>
              <a:t>2/14/23</a:t>
            </a:fld>
            <a:endParaRPr lang="en-US"/>
          </a:p>
        </p:txBody>
      </p:sp>
      <p:sp>
        <p:nvSpPr>
          <p:cNvPr id="5" name="Footer Placeholder 4">
            <a:extLst>
              <a:ext uri="{FF2B5EF4-FFF2-40B4-BE49-F238E27FC236}">
                <a16:creationId xmlns:a16="http://schemas.microsoft.com/office/drawing/2014/main" id="{009AEDCA-7C22-1243-9777-807AE17B95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F38EF3-7BBF-D84C-A923-F784F136A7C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5599365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D2C32-E264-644D-B42F-60652DE7C2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C36904-FD20-BB4C-9A30-017634F212C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BF6A7E-44FB-854A-B193-3E5406F5F8CF}"/>
              </a:ext>
            </a:extLst>
          </p:cNvPr>
          <p:cNvSpPr>
            <a:spLocks noGrp="1"/>
          </p:cNvSpPr>
          <p:nvPr>
            <p:ph type="dt" sz="half" idx="10"/>
          </p:nvPr>
        </p:nvSpPr>
        <p:spPr/>
        <p:txBody>
          <a:bodyPr/>
          <a:lstStyle/>
          <a:p>
            <a:fld id="{EA343DB3-9B5F-A24E-879A-4DDF201279B9}" type="datetimeFigureOut">
              <a:rPr lang="en-US" smtClean="0"/>
              <a:t>2/14/23</a:t>
            </a:fld>
            <a:endParaRPr lang="en-US"/>
          </a:p>
        </p:txBody>
      </p:sp>
      <p:sp>
        <p:nvSpPr>
          <p:cNvPr id="5" name="Footer Placeholder 4">
            <a:extLst>
              <a:ext uri="{FF2B5EF4-FFF2-40B4-BE49-F238E27FC236}">
                <a16:creationId xmlns:a16="http://schemas.microsoft.com/office/drawing/2014/main" id="{CF5B4881-4B4B-9449-8ADA-26F65F8BF0C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19B155-D4E5-E84D-B55B-518FAB010859}"/>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623280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A618187-34E1-3B43-B311-64D873EEE7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AD9D5B5-4428-874A-A7D1-6D2ADAB0AE7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5EFA18-7087-374A-B15B-9871C7B21784}"/>
              </a:ext>
            </a:extLst>
          </p:cNvPr>
          <p:cNvSpPr>
            <a:spLocks noGrp="1"/>
          </p:cNvSpPr>
          <p:nvPr>
            <p:ph type="dt" sz="half" idx="10"/>
          </p:nvPr>
        </p:nvSpPr>
        <p:spPr/>
        <p:txBody>
          <a:bodyPr/>
          <a:lstStyle/>
          <a:p>
            <a:fld id="{EA343DB3-9B5F-A24E-879A-4DDF201279B9}" type="datetimeFigureOut">
              <a:rPr lang="en-US" smtClean="0"/>
              <a:t>2/14/23</a:t>
            </a:fld>
            <a:endParaRPr lang="en-US"/>
          </a:p>
        </p:txBody>
      </p:sp>
      <p:sp>
        <p:nvSpPr>
          <p:cNvPr id="5" name="Footer Placeholder 4">
            <a:extLst>
              <a:ext uri="{FF2B5EF4-FFF2-40B4-BE49-F238E27FC236}">
                <a16:creationId xmlns:a16="http://schemas.microsoft.com/office/drawing/2014/main" id="{12AC7F65-0D4E-3E4C-9D4B-93946A5BBA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2ED513-01D8-5647-B23D-C8CB7093D615}"/>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68949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E6635-B8D9-544E-9A52-FED0857D44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450342-1E9D-9640-BE9A-F398E8C679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1B562F-D217-0442-AD38-A7FE424FB423}"/>
              </a:ext>
            </a:extLst>
          </p:cNvPr>
          <p:cNvSpPr>
            <a:spLocks noGrp="1"/>
          </p:cNvSpPr>
          <p:nvPr>
            <p:ph type="dt" sz="half" idx="10"/>
          </p:nvPr>
        </p:nvSpPr>
        <p:spPr/>
        <p:txBody>
          <a:bodyPr/>
          <a:lstStyle/>
          <a:p>
            <a:fld id="{EA343DB3-9B5F-A24E-879A-4DDF201279B9}" type="datetimeFigureOut">
              <a:rPr lang="en-US" smtClean="0"/>
              <a:t>2/14/23</a:t>
            </a:fld>
            <a:endParaRPr lang="en-US"/>
          </a:p>
        </p:txBody>
      </p:sp>
      <p:sp>
        <p:nvSpPr>
          <p:cNvPr id="5" name="Footer Placeholder 4">
            <a:extLst>
              <a:ext uri="{FF2B5EF4-FFF2-40B4-BE49-F238E27FC236}">
                <a16:creationId xmlns:a16="http://schemas.microsoft.com/office/drawing/2014/main" id="{D22A6569-75FF-4F4A-9188-277A3B0240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EAE23-DA1C-9242-9DAD-AFBC7D7746CA}"/>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468670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311EA-0B94-6E46-8F17-3DEFF82D20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699D2F3-936C-3E45-A33A-DA5F31CE87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ED7F8FC-16FB-D040-BCEB-BD8F5BE74C16}"/>
              </a:ext>
            </a:extLst>
          </p:cNvPr>
          <p:cNvSpPr>
            <a:spLocks noGrp="1"/>
          </p:cNvSpPr>
          <p:nvPr>
            <p:ph type="dt" sz="half" idx="10"/>
          </p:nvPr>
        </p:nvSpPr>
        <p:spPr/>
        <p:txBody>
          <a:bodyPr/>
          <a:lstStyle/>
          <a:p>
            <a:fld id="{EA343DB3-9B5F-A24E-879A-4DDF201279B9}" type="datetimeFigureOut">
              <a:rPr lang="en-US" smtClean="0"/>
              <a:t>2/14/23</a:t>
            </a:fld>
            <a:endParaRPr lang="en-US"/>
          </a:p>
        </p:txBody>
      </p:sp>
      <p:sp>
        <p:nvSpPr>
          <p:cNvPr id="5" name="Footer Placeholder 4">
            <a:extLst>
              <a:ext uri="{FF2B5EF4-FFF2-40B4-BE49-F238E27FC236}">
                <a16:creationId xmlns:a16="http://schemas.microsoft.com/office/drawing/2014/main" id="{06A2232C-8AF0-DC48-95AE-DA7488E821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D683DC-EBC6-674E-A058-3CC1F71EF87F}"/>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371139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2EE86-AC07-BF47-9167-E18AD0150D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99A1F4-FEFF-E54D-895B-056A87ACD3A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3159E0-DAA0-7941-A50D-545EF1CBCFB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98A31-0552-7A4F-87F3-E1654C3F5840}"/>
              </a:ext>
            </a:extLst>
          </p:cNvPr>
          <p:cNvSpPr>
            <a:spLocks noGrp="1"/>
          </p:cNvSpPr>
          <p:nvPr>
            <p:ph type="dt" sz="half" idx="10"/>
          </p:nvPr>
        </p:nvSpPr>
        <p:spPr/>
        <p:txBody>
          <a:bodyPr/>
          <a:lstStyle/>
          <a:p>
            <a:fld id="{EA343DB3-9B5F-A24E-879A-4DDF201279B9}" type="datetimeFigureOut">
              <a:rPr lang="en-US" smtClean="0"/>
              <a:t>2/14/23</a:t>
            </a:fld>
            <a:endParaRPr lang="en-US"/>
          </a:p>
        </p:txBody>
      </p:sp>
      <p:sp>
        <p:nvSpPr>
          <p:cNvPr id="6" name="Footer Placeholder 5">
            <a:extLst>
              <a:ext uri="{FF2B5EF4-FFF2-40B4-BE49-F238E27FC236}">
                <a16:creationId xmlns:a16="http://schemas.microsoft.com/office/drawing/2014/main" id="{6E2C45D6-A1D4-2843-B364-D92AD2BE91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E11CD7-2EA2-354C-9476-EEE285FDCCE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195106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7FC9C-8443-A549-8D3C-31E91965B17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40DB87-8C98-5948-86E4-A54505B2F6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88F6C9C-4A73-714A-8C9D-57A549FC0BC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A9CEF5-7488-E64F-B67A-69E42575C4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0411BE8-4168-A249-9AF7-01BC71E1CCA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95C2D96-0307-EC45-9B2E-11E9BA5BE293}"/>
              </a:ext>
            </a:extLst>
          </p:cNvPr>
          <p:cNvSpPr>
            <a:spLocks noGrp="1"/>
          </p:cNvSpPr>
          <p:nvPr>
            <p:ph type="dt" sz="half" idx="10"/>
          </p:nvPr>
        </p:nvSpPr>
        <p:spPr/>
        <p:txBody>
          <a:bodyPr/>
          <a:lstStyle/>
          <a:p>
            <a:fld id="{EA343DB3-9B5F-A24E-879A-4DDF201279B9}" type="datetimeFigureOut">
              <a:rPr lang="en-US" smtClean="0"/>
              <a:t>2/14/23</a:t>
            </a:fld>
            <a:endParaRPr lang="en-US"/>
          </a:p>
        </p:txBody>
      </p:sp>
      <p:sp>
        <p:nvSpPr>
          <p:cNvPr id="8" name="Footer Placeholder 7">
            <a:extLst>
              <a:ext uri="{FF2B5EF4-FFF2-40B4-BE49-F238E27FC236}">
                <a16:creationId xmlns:a16="http://schemas.microsoft.com/office/drawing/2014/main" id="{EB68A66D-CF71-0042-8A75-E4599F3B3F9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DAD12A3-9F3B-4B4A-969E-779CC37C19F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353640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F6BD7B-D0D1-764D-BD39-690FE057A1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64456CD-6F8E-0C46-9CF1-14E5DFDA6ADD}"/>
              </a:ext>
            </a:extLst>
          </p:cNvPr>
          <p:cNvSpPr>
            <a:spLocks noGrp="1"/>
          </p:cNvSpPr>
          <p:nvPr>
            <p:ph type="dt" sz="half" idx="10"/>
          </p:nvPr>
        </p:nvSpPr>
        <p:spPr/>
        <p:txBody>
          <a:bodyPr/>
          <a:lstStyle/>
          <a:p>
            <a:fld id="{EA343DB3-9B5F-A24E-879A-4DDF201279B9}" type="datetimeFigureOut">
              <a:rPr lang="en-US" smtClean="0"/>
              <a:t>2/14/23</a:t>
            </a:fld>
            <a:endParaRPr lang="en-US"/>
          </a:p>
        </p:txBody>
      </p:sp>
      <p:sp>
        <p:nvSpPr>
          <p:cNvPr id="4" name="Footer Placeholder 3">
            <a:extLst>
              <a:ext uri="{FF2B5EF4-FFF2-40B4-BE49-F238E27FC236}">
                <a16:creationId xmlns:a16="http://schemas.microsoft.com/office/drawing/2014/main" id="{E7DFFC64-05C0-364C-91ED-F2BC4984C8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2999B13-6268-894F-B54D-1EC53517CF5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2827365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9AE4EA-5474-1749-80E2-110305513523}"/>
              </a:ext>
            </a:extLst>
          </p:cNvPr>
          <p:cNvSpPr>
            <a:spLocks noGrp="1"/>
          </p:cNvSpPr>
          <p:nvPr>
            <p:ph type="dt" sz="half" idx="10"/>
          </p:nvPr>
        </p:nvSpPr>
        <p:spPr/>
        <p:txBody>
          <a:bodyPr/>
          <a:lstStyle/>
          <a:p>
            <a:fld id="{EA343DB3-9B5F-A24E-879A-4DDF201279B9}" type="datetimeFigureOut">
              <a:rPr lang="en-US" smtClean="0"/>
              <a:t>2/14/23</a:t>
            </a:fld>
            <a:endParaRPr lang="en-US"/>
          </a:p>
        </p:txBody>
      </p:sp>
      <p:sp>
        <p:nvSpPr>
          <p:cNvPr id="3" name="Footer Placeholder 2">
            <a:extLst>
              <a:ext uri="{FF2B5EF4-FFF2-40B4-BE49-F238E27FC236}">
                <a16:creationId xmlns:a16="http://schemas.microsoft.com/office/drawing/2014/main" id="{E8FDB824-BA34-6A46-810B-7DFFBF7E17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AA801D7-8D56-BA46-B648-490291C71B98}"/>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965802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95DB8-6D18-4249-A40C-4ADCECDBF4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305DB8-7192-1B45-A959-6B387ADF91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E40C07-5A34-BE45-8679-6518673776B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CD028E-F017-3C4A-A331-887DF3C9A9A9}"/>
              </a:ext>
            </a:extLst>
          </p:cNvPr>
          <p:cNvSpPr>
            <a:spLocks noGrp="1"/>
          </p:cNvSpPr>
          <p:nvPr>
            <p:ph type="dt" sz="half" idx="10"/>
          </p:nvPr>
        </p:nvSpPr>
        <p:spPr/>
        <p:txBody>
          <a:bodyPr/>
          <a:lstStyle/>
          <a:p>
            <a:fld id="{EA343DB3-9B5F-A24E-879A-4DDF201279B9}" type="datetimeFigureOut">
              <a:rPr lang="en-US" smtClean="0"/>
              <a:t>2/14/23</a:t>
            </a:fld>
            <a:endParaRPr lang="en-US"/>
          </a:p>
        </p:txBody>
      </p:sp>
      <p:sp>
        <p:nvSpPr>
          <p:cNvPr id="6" name="Footer Placeholder 5">
            <a:extLst>
              <a:ext uri="{FF2B5EF4-FFF2-40B4-BE49-F238E27FC236}">
                <a16:creationId xmlns:a16="http://schemas.microsoft.com/office/drawing/2014/main" id="{7FE77230-72EA-614C-B2A5-307130E7C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3A97CF-6DD7-3A45-BBBA-28F5883EADAD}"/>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931188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0DB25-D90F-8242-8B92-0A853A8E23B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EF7403-ED45-2744-B1D3-F40552AFC0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022357C-415F-764D-91B2-F73B27917B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BBC75A9-29A6-2442-95BD-82FA25CE1C10}"/>
              </a:ext>
            </a:extLst>
          </p:cNvPr>
          <p:cNvSpPr>
            <a:spLocks noGrp="1"/>
          </p:cNvSpPr>
          <p:nvPr>
            <p:ph type="dt" sz="half" idx="10"/>
          </p:nvPr>
        </p:nvSpPr>
        <p:spPr/>
        <p:txBody>
          <a:bodyPr/>
          <a:lstStyle/>
          <a:p>
            <a:fld id="{EA343DB3-9B5F-A24E-879A-4DDF201279B9}" type="datetimeFigureOut">
              <a:rPr lang="en-US" smtClean="0"/>
              <a:t>2/14/23</a:t>
            </a:fld>
            <a:endParaRPr lang="en-US"/>
          </a:p>
        </p:txBody>
      </p:sp>
      <p:sp>
        <p:nvSpPr>
          <p:cNvPr id="6" name="Footer Placeholder 5">
            <a:extLst>
              <a:ext uri="{FF2B5EF4-FFF2-40B4-BE49-F238E27FC236}">
                <a16:creationId xmlns:a16="http://schemas.microsoft.com/office/drawing/2014/main" id="{1AB8F68A-FB4C-1E43-9F4F-4E4BF82756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28F04-FFCC-9547-AA88-059F3E2D4804}"/>
              </a:ext>
            </a:extLst>
          </p:cNvPr>
          <p:cNvSpPr>
            <a:spLocks noGrp="1"/>
          </p:cNvSpPr>
          <p:nvPr>
            <p:ph type="sldNum" sz="quarter" idx="12"/>
          </p:nvPr>
        </p:nvSpPr>
        <p:spPr/>
        <p:txBody>
          <a:bodyPr/>
          <a:lstStyle/>
          <a:p>
            <a:fld id="{CAA35ACB-5B27-D547-B8D8-B745DC2297F8}" type="slidenum">
              <a:rPr lang="en-US" smtClean="0"/>
              <a:t>‹#›</a:t>
            </a:fld>
            <a:endParaRPr lang="en-US"/>
          </a:p>
        </p:txBody>
      </p:sp>
    </p:spTree>
    <p:extLst>
      <p:ext uri="{BB962C8B-B14F-4D97-AF65-F5344CB8AC3E}">
        <p14:creationId xmlns:p14="http://schemas.microsoft.com/office/powerpoint/2010/main" val="1512301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AACAE1-9E82-D84D-A504-A4745726FE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376B0FC-E991-9B48-92B0-63C0EA6900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80E060-228C-974B-9708-4E84209C7E9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343DB3-9B5F-A24E-879A-4DDF201279B9}" type="datetimeFigureOut">
              <a:rPr lang="en-US" smtClean="0"/>
              <a:t>2/14/23</a:t>
            </a:fld>
            <a:endParaRPr lang="en-US"/>
          </a:p>
        </p:txBody>
      </p:sp>
      <p:sp>
        <p:nvSpPr>
          <p:cNvPr id="5" name="Footer Placeholder 4">
            <a:extLst>
              <a:ext uri="{FF2B5EF4-FFF2-40B4-BE49-F238E27FC236}">
                <a16:creationId xmlns:a16="http://schemas.microsoft.com/office/drawing/2014/main" id="{E5D19E20-03A7-F14F-AEAE-0FBA9596A5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B84457A-491D-C443-8770-FEC5C3C9C5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A35ACB-5B27-D547-B8D8-B745DC2297F8}" type="slidenum">
              <a:rPr lang="en-US" smtClean="0"/>
              <a:t>‹#›</a:t>
            </a:fld>
            <a:endParaRPr lang="en-US"/>
          </a:p>
        </p:txBody>
      </p:sp>
    </p:spTree>
    <p:extLst>
      <p:ext uri="{BB962C8B-B14F-4D97-AF65-F5344CB8AC3E}">
        <p14:creationId xmlns:p14="http://schemas.microsoft.com/office/powerpoint/2010/main" val="17956196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connectusfund.org/10-powerful-prayers-for-sufferin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youtube.com/watch?v=72b4qHPWESw"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lumMod val="85000"/>
            <a:lumOff val="15000"/>
          </a:schemeClr>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BE07366-BAB5-91F3-0C50-54E385286DFE}"/>
              </a:ext>
            </a:extLst>
          </p:cNvPr>
          <p:cNvSpPr>
            <a:spLocks noGrp="1"/>
          </p:cNvSpPr>
          <p:nvPr>
            <p:ph type="ctrTitle"/>
          </p:nvPr>
        </p:nvSpPr>
        <p:spPr/>
        <p:txBody>
          <a:bodyPr/>
          <a:lstStyle/>
          <a:p>
            <a:endParaRPr lang="en-US"/>
          </a:p>
        </p:txBody>
      </p:sp>
      <p:sp>
        <p:nvSpPr>
          <p:cNvPr id="7" name="Subtitle 6">
            <a:extLst>
              <a:ext uri="{FF2B5EF4-FFF2-40B4-BE49-F238E27FC236}">
                <a16:creationId xmlns:a16="http://schemas.microsoft.com/office/drawing/2014/main" id="{FEC54A69-697D-20BB-7178-000C3B4684C2}"/>
              </a:ext>
            </a:extLst>
          </p:cNvPr>
          <p:cNvSpPr>
            <a:spLocks noGrp="1"/>
          </p:cNvSpPr>
          <p:nvPr>
            <p:ph type="subTitle" idx="1"/>
          </p:nvPr>
        </p:nvSpPr>
        <p:spPr/>
        <p:txBody>
          <a:bodyPr/>
          <a:lstStyle/>
          <a:p>
            <a:endParaRPr lang="en-US"/>
          </a:p>
        </p:txBody>
      </p:sp>
      <p:sp>
        <p:nvSpPr>
          <p:cNvPr id="8" name="Title 1">
            <a:extLst>
              <a:ext uri="{FF2B5EF4-FFF2-40B4-BE49-F238E27FC236}">
                <a16:creationId xmlns:a16="http://schemas.microsoft.com/office/drawing/2014/main" id="{52328856-F9E5-F810-58C1-B22C4D3EAA46}"/>
              </a:ext>
            </a:extLst>
          </p:cNvPr>
          <p:cNvSpPr txBox="1">
            <a:spLocks/>
          </p:cNvSpPr>
          <p:nvPr/>
        </p:nvSpPr>
        <p:spPr>
          <a:xfrm>
            <a:off x="650449" y="4559523"/>
            <a:ext cx="10901471" cy="1236440"/>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CA" sz="4000" b="1" dirty="0">
                <a:solidFill>
                  <a:schemeClr val="bg1"/>
                </a:solidFill>
              </a:rPr>
              <a:t>JESUS SUFFERED TOO</a:t>
            </a:r>
            <a:br>
              <a:rPr lang="en-CA" sz="3800" dirty="0">
                <a:solidFill>
                  <a:schemeClr val="bg1"/>
                </a:solidFill>
              </a:rPr>
            </a:br>
            <a:endParaRPr lang="en-US" sz="3800" dirty="0">
              <a:solidFill>
                <a:schemeClr val="bg1"/>
              </a:solidFill>
            </a:endParaRPr>
          </a:p>
        </p:txBody>
      </p:sp>
      <p:pic>
        <p:nvPicPr>
          <p:cNvPr id="10" name="Picture 9" descr="A picture containing text, person, indoor, person&#10;&#10;Description automatically generated">
            <a:extLst>
              <a:ext uri="{FF2B5EF4-FFF2-40B4-BE49-F238E27FC236}">
                <a16:creationId xmlns:a16="http://schemas.microsoft.com/office/drawing/2014/main" id="{430857B6-FFC9-54C3-3B1E-BD1622D95724}"/>
              </a:ext>
            </a:extLst>
          </p:cNvPr>
          <p:cNvPicPr>
            <a:picLocks noChangeAspect="1"/>
          </p:cNvPicPr>
          <p:nvPr/>
        </p:nvPicPr>
        <p:blipFill rotWithShape="1">
          <a:blip r:embed="rId2"/>
          <a:srcRect b="6020"/>
          <a:stretch/>
        </p:blipFill>
        <p:spPr>
          <a:xfrm>
            <a:off x="20" y="1"/>
            <a:ext cx="12191979" cy="4239482"/>
          </a:xfrm>
          <a:prstGeom prst="rect">
            <a:avLst/>
          </a:prstGeom>
        </p:spPr>
      </p:pic>
    </p:spTree>
    <p:extLst>
      <p:ext uri="{BB962C8B-B14F-4D97-AF65-F5344CB8AC3E}">
        <p14:creationId xmlns:p14="http://schemas.microsoft.com/office/powerpoint/2010/main" val="731643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A98CC7-6FF2-2644-9D40-EA94F01EB7C3}"/>
              </a:ext>
            </a:extLst>
          </p:cNvPr>
          <p:cNvSpPr>
            <a:spLocks noGrp="1"/>
          </p:cNvSpPr>
          <p:nvPr>
            <p:ph idx="1"/>
          </p:nvPr>
        </p:nvSpPr>
        <p:spPr>
          <a:xfrm>
            <a:off x="263235" y="647988"/>
            <a:ext cx="11707091" cy="4935393"/>
          </a:xfrm>
        </p:spPr>
        <p:txBody>
          <a:bodyPr>
            <a:normAutofit lnSpcReduction="10000"/>
          </a:bodyPr>
          <a:lstStyle/>
          <a:p>
            <a:pPr marL="0" indent="0">
              <a:buNone/>
            </a:pPr>
            <a:r>
              <a:rPr lang="en-CA" dirty="0"/>
              <a:t> </a:t>
            </a:r>
          </a:p>
          <a:p>
            <a:pPr marL="0" indent="0" algn="ctr">
              <a:buNone/>
            </a:pPr>
            <a:endParaRPr lang="en-CA" dirty="0"/>
          </a:p>
          <a:p>
            <a:pPr marL="0" lvl="0" indent="0" algn="ctr">
              <a:buNone/>
            </a:pPr>
            <a:r>
              <a:rPr lang="en-CA" dirty="0"/>
              <a:t>READ the following quote:  </a:t>
            </a:r>
          </a:p>
          <a:p>
            <a:pPr marL="0" indent="0" algn="ctr">
              <a:buNone/>
            </a:pPr>
            <a:r>
              <a:rPr lang="en-CA" dirty="0"/>
              <a:t> </a:t>
            </a:r>
          </a:p>
          <a:p>
            <a:pPr marL="0" indent="0" algn="ctr">
              <a:buNone/>
            </a:pPr>
            <a:r>
              <a:rPr lang="en-CA" dirty="0"/>
              <a:t>"The truth is that suffering is a terrible thing, </a:t>
            </a:r>
          </a:p>
          <a:p>
            <a:pPr marL="0" indent="0" algn="ctr">
              <a:buNone/>
            </a:pPr>
            <a:r>
              <a:rPr lang="en-CA" dirty="0"/>
              <a:t>but that there is something worse, something that is the root of all evil: </a:t>
            </a:r>
          </a:p>
          <a:p>
            <a:pPr marL="0" indent="0" algn="ctr">
              <a:buNone/>
            </a:pPr>
            <a:r>
              <a:rPr lang="en-CA" dirty="0"/>
              <a:t>it is the fact that suffering is often totally wasted." </a:t>
            </a:r>
          </a:p>
          <a:p>
            <a:pPr marL="0" indent="0" algn="ctr">
              <a:buNone/>
            </a:pPr>
            <a:r>
              <a:rPr lang="en-CA" dirty="0"/>
              <a:t>C.S. Lewis, </a:t>
            </a:r>
            <a:r>
              <a:rPr lang="en-CA" u="sng" dirty="0"/>
              <a:t>The Problem of Pain</a:t>
            </a:r>
            <a:endParaRPr lang="en-CA" dirty="0"/>
          </a:p>
          <a:p>
            <a:pPr marL="0" indent="0" algn="ctr">
              <a:buNone/>
            </a:pPr>
            <a:r>
              <a:rPr lang="en-CA" dirty="0"/>
              <a:t> </a:t>
            </a:r>
          </a:p>
          <a:p>
            <a:pPr marL="0" lvl="0" indent="0" algn="ctr">
              <a:buNone/>
            </a:pPr>
            <a:r>
              <a:rPr lang="en-CA" b="1" dirty="0"/>
              <a:t>What do you think of this quote?   Do you agree with it?   Why or why not?</a:t>
            </a:r>
            <a:endParaRPr lang="en-CA" dirty="0"/>
          </a:p>
          <a:p>
            <a:pPr marL="0" indent="0" algn="ctr">
              <a:buNone/>
            </a:pPr>
            <a:endParaRPr lang="en-US" b="1" dirty="0"/>
          </a:p>
        </p:txBody>
      </p:sp>
    </p:spTree>
    <p:extLst>
      <p:ext uri="{BB962C8B-B14F-4D97-AF65-F5344CB8AC3E}">
        <p14:creationId xmlns:p14="http://schemas.microsoft.com/office/powerpoint/2010/main" val="391567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BC0E40-B45B-744F-B103-F2F2EBA8700A}"/>
              </a:ext>
            </a:extLst>
          </p:cNvPr>
          <p:cNvSpPr>
            <a:spLocks noGrp="1"/>
          </p:cNvSpPr>
          <p:nvPr>
            <p:ph idx="1"/>
          </p:nvPr>
        </p:nvSpPr>
        <p:spPr>
          <a:xfrm>
            <a:off x="935182" y="1049771"/>
            <a:ext cx="10515600" cy="4351338"/>
          </a:xfrm>
        </p:spPr>
        <p:txBody>
          <a:bodyPr/>
          <a:lstStyle/>
          <a:p>
            <a:pPr marL="0" indent="0" algn="ctr">
              <a:buNone/>
            </a:pPr>
            <a:endParaRPr lang="en-US" b="1" dirty="0"/>
          </a:p>
          <a:p>
            <a:pPr marL="0" indent="0" algn="ctr">
              <a:buNone/>
            </a:pPr>
            <a:endParaRPr lang="en-US" b="1" dirty="0"/>
          </a:p>
          <a:p>
            <a:pPr marL="0" indent="0" algn="ctr">
              <a:buNone/>
            </a:pPr>
            <a:r>
              <a:rPr lang="en-US" b="1" dirty="0"/>
              <a:t>Is there any suffering you’re currently going through </a:t>
            </a:r>
          </a:p>
          <a:p>
            <a:pPr marL="0" indent="0" algn="ctr">
              <a:buNone/>
            </a:pPr>
            <a:r>
              <a:rPr lang="en-US" b="1" dirty="0"/>
              <a:t>that you’d like to share with the group?  </a:t>
            </a:r>
          </a:p>
          <a:p>
            <a:pPr marL="0" indent="0" algn="ctr">
              <a:buNone/>
            </a:pPr>
            <a:r>
              <a:rPr lang="en-US" b="1" dirty="0"/>
              <a:t>How do you think God wants to use this suffering </a:t>
            </a:r>
          </a:p>
          <a:p>
            <a:pPr marL="0" indent="0" algn="ctr">
              <a:buNone/>
            </a:pPr>
            <a:r>
              <a:rPr lang="en-US" b="1" dirty="0"/>
              <a:t>for your good and his glory?</a:t>
            </a:r>
            <a:endParaRPr lang="en-CA" dirty="0"/>
          </a:p>
          <a:p>
            <a:pPr marL="0" indent="0">
              <a:buNone/>
            </a:pPr>
            <a:endParaRPr lang="en-US" dirty="0"/>
          </a:p>
        </p:txBody>
      </p:sp>
    </p:spTree>
    <p:extLst>
      <p:ext uri="{BB962C8B-B14F-4D97-AF65-F5344CB8AC3E}">
        <p14:creationId xmlns:p14="http://schemas.microsoft.com/office/powerpoint/2010/main" val="3050415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78A57F-6CFD-5E4A-90B4-8DB454858762}"/>
              </a:ext>
            </a:extLst>
          </p:cNvPr>
          <p:cNvSpPr>
            <a:spLocks noGrp="1"/>
          </p:cNvSpPr>
          <p:nvPr>
            <p:ph idx="1"/>
          </p:nvPr>
        </p:nvSpPr>
        <p:spPr>
          <a:xfrm>
            <a:off x="838200" y="277090"/>
            <a:ext cx="10515600" cy="6428510"/>
          </a:xfrm>
        </p:spPr>
        <p:txBody>
          <a:bodyPr>
            <a:normAutofit fontScale="85000" lnSpcReduction="20000"/>
          </a:bodyPr>
          <a:lstStyle/>
          <a:p>
            <a:pPr marL="0" indent="0" algn="ctr">
              <a:buNone/>
            </a:pPr>
            <a:endParaRPr lang="en-CA" b="1" dirty="0"/>
          </a:p>
          <a:p>
            <a:pPr marL="0" indent="0" algn="ctr">
              <a:buNone/>
            </a:pPr>
            <a:r>
              <a:rPr lang="en-CA" b="1" u="sng" dirty="0"/>
              <a:t>PRAY</a:t>
            </a:r>
            <a:endParaRPr lang="en-CA" dirty="0"/>
          </a:p>
          <a:p>
            <a:pPr marL="0" indent="0" algn="ctr">
              <a:buNone/>
            </a:pPr>
            <a:endParaRPr lang="en-CA" dirty="0"/>
          </a:p>
          <a:p>
            <a:pPr marL="0" indent="0" algn="ctr">
              <a:buNone/>
            </a:pPr>
            <a:r>
              <a:rPr lang="en-CA" b="1" dirty="0"/>
              <a:t>Prayer for Someone Who is Suffering</a:t>
            </a:r>
            <a:br>
              <a:rPr lang="en-CA" dirty="0"/>
            </a:br>
            <a:endParaRPr lang="en-CA" dirty="0"/>
          </a:p>
          <a:p>
            <a:pPr marL="0" indent="0" algn="ctr">
              <a:buNone/>
            </a:pPr>
            <a:r>
              <a:rPr lang="en-CA" dirty="0"/>
              <a:t>Abba, Father, You are good, good Father, but sometimes this is so hard to see when we are suffocating in misery. Our perspective is so limited and narrow, Father. Help us to surrender control up to You. Today, I pray especially for my friend, that they may experience a deep closeness with You, unlike anything they have known before. Be so real to them. In their suffering, help them to hold on, knowing that You will work even the bad things in life for their good. You have told us that there is time for everything and a season for every activity under the heavens. There is a time to be born and a time to die, a time to weep and a time to laugh, a time to mourn and a time to dance. We are more than conquerors through You who loves us, and nothing in any of these seasons will be able to separate us from the love of You, Father. I rejoice in Your holy name and pray that You fill my friend’s heart with Your unfailing love. In the name of the One who will give us the victor’s crown, Jesus, my King. Amen.</a:t>
            </a:r>
          </a:p>
          <a:p>
            <a:pPr marL="0" indent="0">
              <a:buNone/>
            </a:pPr>
            <a:r>
              <a:rPr lang="en-CA" dirty="0"/>
              <a:t> </a:t>
            </a:r>
          </a:p>
          <a:p>
            <a:pPr marL="0" indent="0" algn="ctr">
              <a:buNone/>
            </a:pPr>
            <a:r>
              <a:rPr lang="en-CA" sz="2600" dirty="0"/>
              <a:t>Source - </a:t>
            </a:r>
            <a:r>
              <a:rPr lang="en-CA" sz="2600" u="sng" dirty="0">
                <a:hlinkClick r:id="rId2"/>
              </a:rPr>
              <a:t>https://connectusfund.org/10-powerful-prayers-for-suffering</a:t>
            </a:r>
            <a:r>
              <a:rPr lang="en-CA" sz="2600" dirty="0"/>
              <a:t> </a:t>
            </a:r>
          </a:p>
          <a:p>
            <a:pPr marL="0" indent="0" algn="ctr">
              <a:buNone/>
            </a:pPr>
            <a:endParaRPr lang="en-CA" dirty="0"/>
          </a:p>
          <a:p>
            <a:pPr marL="0" indent="0">
              <a:buNone/>
            </a:pPr>
            <a:endParaRPr lang="en-CA" dirty="0"/>
          </a:p>
          <a:p>
            <a:pPr marL="0" indent="0" algn="ctr">
              <a:buNone/>
            </a:pPr>
            <a:endParaRPr lang="en-CA" dirty="0"/>
          </a:p>
          <a:p>
            <a:pPr marL="0" indent="0" algn="ctr">
              <a:buNone/>
            </a:pPr>
            <a:endParaRPr lang="en-US" dirty="0"/>
          </a:p>
        </p:txBody>
      </p:sp>
    </p:spTree>
    <p:extLst>
      <p:ext uri="{BB962C8B-B14F-4D97-AF65-F5344CB8AC3E}">
        <p14:creationId xmlns:p14="http://schemas.microsoft.com/office/powerpoint/2010/main" val="33604186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16543BA-C68C-C441-9C42-F8AE7B9BE422}"/>
              </a:ext>
            </a:extLst>
          </p:cNvPr>
          <p:cNvSpPr>
            <a:spLocks noGrp="1"/>
          </p:cNvSpPr>
          <p:nvPr>
            <p:ph idx="1"/>
          </p:nvPr>
        </p:nvSpPr>
        <p:spPr>
          <a:xfrm>
            <a:off x="0" y="207818"/>
            <a:ext cx="12192000" cy="6650181"/>
          </a:xfrm>
        </p:spPr>
        <p:txBody>
          <a:bodyPr>
            <a:normAutofit lnSpcReduction="10000"/>
          </a:bodyPr>
          <a:lstStyle/>
          <a:p>
            <a:pPr marL="0" indent="0" algn="ctr">
              <a:buNone/>
            </a:pPr>
            <a:endParaRPr lang="en-US" sz="3600" dirty="0"/>
          </a:p>
          <a:p>
            <a:pPr marL="0" indent="0" algn="ctr">
              <a:buNone/>
            </a:pPr>
            <a:r>
              <a:rPr lang="en-US" sz="5100" dirty="0"/>
              <a:t>OVERVIEW</a:t>
            </a:r>
            <a:endParaRPr lang="en-CA" sz="4100" dirty="0"/>
          </a:p>
          <a:p>
            <a:pPr marL="0" indent="0" algn="ctr">
              <a:buNone/>
            </a:pPr>
            <a:endParaRPr lang="en-CA" sz="2600" dirty="0"/>
          </a:p>
          <a:p>
            <a:pPr marL="0" indent="0" algn="ctr">
              <a:buNone/>
            </a:pPr>
            <a:r>
              <a:rPr lang="en-CA" dirty="0"/>
              <a:t>Welcome back to our series, “He Gets Us”!   </a:t>
            </a:r>
          </a:p>
          <a:p>
            <a:pPr marL="0" indent="0" algn="ctr">
              <a:buNone/>
            </a:pPr>
            <a:r>
              <a:rPr lang="en-CA" dirty="0"/>
              <a:t> Jesus gets our lives because he was human too.   </a:t>
            </a:r>
          </a:p>
          <a:p>
            <a:pPr marL="0" indent="0" algn="ctr">
              <a:buNone/>
            </a:pPr>
            <a:r>
              <a:rPr lang="en-CA" dirty="0"/>
              <a:t>In this series we are exploring how Jesus knows what we’re going through.   </a:t>
            </a:r>
          </a:p>
          <a:p>
            <a:pPr marL="0" indent="0" algn="ctr">
              <a:buNone/>
            </a:pPr>
            <a:r>
              <a:rPr lang="en-CA" dirty="0"/>
              <a:t>He cares and he is able to help you as you trust in him.   </a:t>
            </a:r>
          </a:p>
          <a:p>
            <a:pPr marL="0" indent="0" algn="ctr">
              <a:buNone/>
            </a:pPr>
            <a:r>
              <a:rPr lang="en-CA" dirty="0"/>
              <a:t>For today’s study, we’ll reflect on the suffering of Jesus </a:t>
            </a:r>
          </a:p>
          <a:p>
            <a:pPr marL="0" indent="0" algn="ctr">
              <a:buNone/>
            </a:pPr>
            <a:r>
              <a:rPr lang="en-CA" dirty="0"/>
              <a:t>and seek to understand the depth of his love and sacrifice for us.    </a:t>
            </a:r>
          </a:p>
          <a:p>
            <a:pPr marL="0" indent="0" algn="ctr">
              <a:buNone/>
            </a:pPr>
            <a:r>
              <a:rPr lang="en-CA" dirty="0"/>
              <a:t>Jesus invites us to offer our own suffering, whether physical or emotional, </a:t>
            </a:r>
          </a:p>
          <a:p>
            <a:pPr marL="0" indent="0" algn="ctr">
              <a:buNone/>
            </a:pPr>
            <a:r>
              <a:rPr lang="en-CA" dirty="0"/>
              <a:t>to Him. as a way of uniting ourselves with him and his sufferings.  </a:t>
            </a:r>
          </a:p>
          <a:p>
            <a:pPr marL="0" indent="0" algn="ctr">
              <a:buNone/>
            </a:pPr>
            <a:r>
              <a:rPr lang="en-CA" dirty="0"/>
              <a:t>As we seek Jesus we can find comfort and strength in our own suffering. </a:t>
            </a:r>
          </a:p>
          <a:p>
            <a:pPr marL="0" indent="0" algn="ctr">
              <a:buNone/>
            </a:pPr>
            <a:r>
              <a:rPr lang="en-CA" dirty="0"/>
              <a:t>    </a:t>
            </a:r>
          </a:p>
          <a:p>
            <a:pPr marL="0" indent="0" algn="ctr">
              <a:buNone/>
            </a:pPr>
            <a:endParaRPr lang="en-US" dirty="0"/>
          </a:p>
        </p:txBody>
      </p:sp>
    </p:spTree>
    <p:extLst>
      <p:ext uri="{BB962C8B-B14F-4D97-AF65-F5344CB8AC3E}">
        <p14:creationId xmlns:p14="http://schemas.microsoft.com/office/powerpoint/2010/main" val="3134010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09C2217-0341-C543-BCC6-ECA49EDCFAC4}"/>
              </a:ext>
            </a:extLst>
          </p:cNvPr>
          <p:cNvSpPr>
            <a:spLocks noGrp="1"/>
          </p:cNvSpPr>
          <p:nvPr>
            <p:ph idx="1"/>
          </p:nvPr>
        </p:nvSpPr>
        <p:spPr>
          <a:xfrm>
            <a:off x="374073" y="-401781"/>
            <a:ext cx="11312237" cy="6913418"/>
          </a:xfrm>
        </p:spPr>
        <p:txBody>
          <a:bodyPr>
            <a:normAutofit/>
          </a:bodyPr>
          <a:lstStyle/>
          <a:p>
            <a:pPr marL="0" indent="0" algn="ctr">
              <a:buNone/>
            </a:pPr>
            <a:endParaRPr lang="en-CA" u="sng" dirty="0"/>
          </a:p>
          <a:p>
            <a:pPr marL="0" indent="0" algn="ctr">
              <a:buNone/>
            </a:pPr>
            <a:endParaRPr lang="en-CA" u="sng" dirty="0"/>
          </a:p>
          <a:p>
            <a:pPr marL="0" indent="0" algn="ctr">
              <a:buNone/>
            </a:pPr>
            <a:endParaRPr lang="en-CA" u="sng" dirty="0"/>
          </a:p>
          <a:p>
            <a:pPr marL="0" indent="0" algn="ctr">
              <a:buNone/>
            </a:pPr>
            <a:r>
              <a:rPr lang="en-CA" u="sng" dirty="0"/>
              <a:t>That Was Tough!</a:t>
            </a:r>
            <a:endParaRPr lang="en-CA" dirty="0"/>
          </a:p>
          <a:p>
            <a:pPr marL="0" indent="0" algn="ctr">
              <a:buNone/>
            </a:pPr>
            <a:endParaRPr lang="en-CA" sz="2400" dirty="0"/>
          </a:p>
          <a:p>
            <a:pPr marL="0" indent="0" algn="ctr">
              <a:buNone/>
            </a:pPr>
            <a:r>
              <a:rPr lang="en-CA" dirty="0"/>
              <a:t>Years ago I helped lead a weekend camping adventure with a youth group.    This adventure involved camping in a remote area with no bathroom facilities or place to prepare food.    Part way through the weekend we took on a strenuous hike only to discover we had forgotten to pack enough to drink.    Overall it was a fun weekend but I must say, that was tough!    What memory do you look back on and think – that was tough!   Maybe for you it was a challenging task at work, a demanding sport or an adventure that was more than you bargained for.   </a:t>
            </a:r>
          </a:p>
          <a:p>
            <a:pPr marL="0" indent="0" algn="ctr">
              <a:buNone/>
            </a:pPr>
            <a:endParaRPr lang="en-CA" b="1" dirty="0"/>
          </a:p>
          <a:p>
            <a:pPr marL="0" indent="0" algn="ctr">
              <a:buNone/>
            </a:pPr>
            <a:r>
              <a:rPr lang="en-CA" b="1" dirty="0"/>
              <a:t>Share your story with the group!</a:t>
            </a:r>
            <a:r>
              <a:rPr lang="en-CA" dirty="0"/>
              <a:t> </a:t>
            </a:r>
            <a:endParaRPr lang="en-CA" u="sng" dirty="0"/>
          </a:p>
          <a:p>
            <a:pPr marL="0" indent="0">
              <a:buNone/>
            </a:pPr>
            <a:endParaRPr lang="en-US" dirty="0"/>
          </a:p>
        </p:txBody>
      </p:sp>
    </p:spTree>
    <p:extLst>
      <p:ext uri="{BB962C8B-B14F-4D97-AF65-F5344CB8AC3E}">
        <p14:creationId xmlns:p14="http://schemas.microsoft.com/office/powerpoint/2010/main" val="1349270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D1EA718-EEBF-814E-A38A-D5CCF24FAB99}"/>
              </a:ext>
            </a:extLst>
          </p:cNvPr>
          <p:cNvSpPr>
            <a:spLocks noGrp="1"/>
          </p:cNvSpPr>
          <p:nvPr>
            <p:ph idx="1"/>
          </p:nvPr>
        </p:nvSpPr>
        <p:spPr>
          <a:xfrm>
            <a:off x="346364" y="512619"/>
            <a:ext cx="11215254" cy="5846618"/>
          </a:xfrm>
        </p:spPr>
        <p:txBody>
          <a:bodyPr>
            <a:normAutofit/>
          </a:bodyPr>
          <a:lstStyle/>
          <a:p>
            <a:pPr marL="0" lvl="0" indent="0" algn="ctr">
              <a:buNone/>
            </a:pPr>
            <a:endParaRPr lang="en-CA" dirty="0"/>
          </a:p>
          <a:p>
            <a:pPr marL="0" indent="0" algn="ctr">
              <a:buNone/>
            </a:pPr>
            <a:endParaRPr lang="en-CA" dirty="0"/>
          </a:p>
          <a:p>
            <a:pPr marL="0" indent="0" algn="ctr">
              <a:buNone/>
            </a:pPr>
            <a:endParaRPr lang="en-US" sz="2400" b="1" dirty="0"/>
          </a:p>
          <a:p>
            <a:pPr marL="0" indent="0" algn="ctr">
              <a:buNone/>
            </a:pPr>
            <a:r>
              <a:rPr lang="en-US" b="1" dirty="0"/>
              <a:t>Jesus Can Relate To Our Suffering Because …</a:t>
            </a:r>
            <a:endParaRPr lang="en-CA" dirty="0"/>
          </a:p>
          <a:p>
            <a:pPr marL="0" indent="0" algn="ctr">
              <a:buNone/>
            </a:pPr>
            <a:r>
              <a:rPr lang="en-US" dirty="0"/>
              <a:t> </a:t>
            </a:r>
            <a:endParaRPr lang="en-CA" dirty="0"/>
          </a:p>
          <a:p>
            <a:pPr marL="0" lvl="0" indent="0" algn="ctr">
              <a:buNone/>
            </a:pPr>
            <a:r>
              <a:rPr lang="en-US" dirty="0"/>
              <a:t>HE SUFFERED WHILE HE WAS HERE ON EARTH</a:t>
            </a:r>
            <a:endParaRPr lang="en-CA" dirty="0"/>
          </a:p>
          <a:p>
            <a:pPr marL="0" indent="0" algn="ctr">
              <a:buNone/>
            </a:pPr>
            <a:r>
              <a:rPr lang="en-US" dirty="0"/>
              <a:t> </a:t>
            </a:r>
            <a:endParaRPr lang="en-CA" dirty="0"/>
          </a:p>
          <a:p>
            <a:pPr marL="0" indent="0" algn="ctr">
              <a:buNone/>
            </a:pPr>
            <a:r>
              <a:rPr lang="en-US" dirty="0"/>
              <a:t>READ Isaiah 52:14, 2 Corinthians 5:21, Philippians 2:6-8 </a:t>
            </a:r>
            <a:endParaRPr lang="en-CA" dirty="0"/>
          </a:p>
          <a:p>
            <a:pPr marL="0" indent="0" algn="ctr">
              <a:buNone/>
            </a:pPr>
            <a:r>
              <a:rPr lang="en-US" dirty="0"/>
              <a:t> </a:t>
            </a:r>
            <a:endParaRPr lang="en-CA" dirty="0"/>
          </a:p>
          <a:p>
            <a:pPr marL="0" lvl="0" indent="0" algn="ctr">
              <a:buNone/>
            </a:pPr>
            <a:r>
              <a:rPr lang="en-US" b="1" dirty="0"/>
              <a:t>Why did Jesus have to suffer so much while he was here on earth?</a:t>
            </a:r>
            <a:endParaRPr lang="en-CA" dirty="0"/>
          </a:p>
          <a:p>
            <a:pPr marL="0" indent="0">
              <a:buNone/>
            </a:pPr>
            <a:r>
              <a:rPr lang="en-CA" b="1" dirty="0"/>
              <a:t> </a:t>
            </a:r>
            <a:endParaRPr lang="en-CA" dirty="0"/>
          </a:p>
          <a:p>
            <a:pPr marL="0" indent="0" algn="ctr">
              <a:buNone/>
            </a:pPr>
            <a:endParaRPr lang="en-CA" dirty="0"/>
          </a:p>
        </p:txBody>
      </p:sp>
    </p:spTree>
    <p:extLst>
      <p:ext uri="{BB962C8B-B14F-4D97-AF65-F5344CB8AC3E}">
        <p14:creationId xmlns:p14="http://schemas.microsoft.com/office/powerpoint/2010/main" val="4037351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7DCFCE-D8D6-BB43-9298-0D0D32F9B639}"/>
              </a:ext>
            </a:extLst>
          </p:cNvPr>
          <p:cNvSpPr>
            <a:spLocks noGrp="1"/>
          </p:cNvSpPr>
          <p:nvPr>
            <p:ph idx="1"/>
          </p:nvPr>
        </p:nvSpPr>
        <p:spPr>
          <a:xfrm>
            <a:off x="838199" y="346364"/>
            <a:ext cx="10924309" cy="6040581"/>
          </a:xfrm>
        </p:spPr>
        <p:txBody>
          <a:bodyPr>
            <a:normAutofit/>
          </a:bodyPr>
          <a:lstStyle/>
          <a:p>
            <a:pPr marL="0" indent="0" algn="ctr">
              <a:buNone/>
            </a:pPr>
            <a:endParaRPr lang="en-CA" u="sng" dirty="0"/>
          </a:p>
          <a:p>
            <a:pPr marL="0" indent="0" algn="ctr">
              <a:buNone/>
            </a:pPr>
            <a:endParaRPr lang="en-US" dirty="0"/>
          </a:p>
          <a:p>
            <a:pPr marL="0" indent="0" algn="ctr">
              <a:buNone/>
            </a:pPr>
            <a:endParaRPr lang="en-US" dirty="0"/>
          </a:p>
          <a:p>
            <a:pPr marL="0" indent="0" algn="ctr">
              <a:buNone/>
            </a:pPr>
            <a:r>
              <a:rPr lang="en-US" dirty="0"/>
              <a:t>Watch this clip of The Chosen:  </a:t>
            </a:r>
            <a:r>
              <a:rPr lang="en-US" u="sng" dirty="0"/>
              <a:t>“I am so Tired”</a:t>
            </a:r>
            <a:endParaRPr lang="en-CA" dirty="0"/>
          </a:p>
          <a:p>
            <a:pPr marL="0" indent="0" algn="ctr">
              <a:buNone/>
            </a:pPr>
            <a:r>
              <a:rPr lang="en-US" dirty="0"/>
              <a:t> </a:t>
            </a:r>
            <a:endParaRPr lang="en-CA" dirty="0"/>
          </a:p>
          <a:p>
            <a:pPr marL="0" indent="0" algn="ctr">
              <a:buNone/>
            </a:pPr>
            <a:r>
              <a:rPr lang="en-US" u="sng" dirty="0">
                <a:hlinkClick r:id="rId2"/>
              </a:rPr>
              <a:t>https://www.youtube.com/watch?v=72b4qHPWESw</a:t>
            </a:r>
            <a:endParaRPr lang="en-CA" dirty="0"/>
          </a:p>
          <a:p>
            <a:pPr marL="0" indent="0" algn="ctr">
              <a:buNone/>
            </a:pPr>
            <a:r>
              <a:rPr lang="en-US" dirty="0"/>
              <a:t> </a:t>
            </a:r>
            <a:endParaRPr lang="en-CA" dirty="0"/>
          </a:p>
          <a:p>
            <a:pPr marL="0" lvl="0" indent="0" algn="ctr">
              <a:buNone/>
            </a:pPr>
            <a:r>
              <a:rPr lang="en-US" b="1" dirty="0"/>
              <a:t>How does this clip help you understand </a:t>
            </a:r>
          </a:p>
          <a:p>
            <a:pPr marL="0" lvl="0" indent="0" algn="ctr">
              <a:buNone/>
            </a:pPr>
            <a:r>
              <a:rPr lang="en-US" b="1" dirty="0"/>
              <a:t>how Jesus gets what we suffer in our everyday lives?</a:t>
            </a:r>
            <a:endParaRPr lang="en-CA" dirty="0"/>
          </a:p>
          <a:p>
            <a:pPr marL="0" indent="0" algn="ctr">
              <a:buNone/>
            </a:pPr>
            <a:endParaRPr lang="en-CA" dirty="0"/>
          </a:p>
          <a:p>
            <a:pPr marL="0" lvl="0" indent="0" algn="ctr">
              <a:buNone/>
            </a:pPr>
            <a:endParaRPr lang="en-CA" dirty="0"/>
          </a:p>
          <a:p>
            <a:pPr marL="0" indent="0">
              <a:buNone/>
            </a:pPr>
            <a:endParaRPr lang="en-US" dirty="0"/>
          </a:p>
        </p:txBody>
      </p:sp>
    </p:spTree>
    <p:extLst>
      <p:ext uri="{BB962C8B-B14F-4D97-AF65-F5344CB8AC3E}">
        <p14:creationId xmlns:p14="http://schemas.microsoft.com/office/powerpoint/2010/main" val="3508335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66E75D8-0D9B-5B40-9AFE-64F81FEC4F08}"/>
              </a:ext>
            </a:extLst>
          </p:cNvPr>
          <p:cNvSpPr>
            <a:spLocks noGrp="1"/>
          </p:cNvSpPr>
          <p:nvPr>
            <p:ph idx="1"/>
          </p:nvPr>
        </p:nvSpPr>
        <p:spPr>
          <a:xfrm>
            <a:off x="249382" y="235527"/>
            <a:ext cx="11942618" cy="6622473"/>
          </a:xfrm>
        </p:spPr>
        <p:txBody>
          <a:bodyPr>
            <a:normAutofit/>
          </a:bodyPr>
          <a:lstStyle/>
          <a:p>
            <a:pPr marL="0" lvl="0" indent="0" algn="ctr">
              <a:buNone/>
            </a:pPr>
            <a:endParaRPr lang="en-CA" dirty="0"/>
          </a:p>
          <a:p>
            <a:pPr marL="0" lvl="0" indent="0" algn="ctr">
              <a:buNone/>
            </a:pPr>
            <a:endParaRPr lang="en-US" dirty="0"/>
          </a:p>
          <a:p>
            <a:pPr marL="0" lvl="0" indent="0" algn="ctr">
              <a:buNone/>
            </a:pPr>
            <a:r>
              <a:rPr lang="en-US" b="1" dirty="0"/>
              <a:t>Jesus Can Relate To Our Suffering Because …</a:t>
            </a:r>
            <a:endParaRPr lang="en-US" dirty="0"/>
          </a:p>
          <a:p>
            <a:pPr marL="0" lvl="0" indent="0" algn="ctr">
              <a:buNone/>
            </a:pPr>
            <a:endParaRPr lang="en-US" dirty="0"/>
          </a:p>
          <a:p>
            <a:pPr marL="0" lvl="0" indent="0" algn="ctr">
              <a:buNone/>
            </a:pPr>
            <a:r>
              <a:rPr lang="en-US" dirty="0"/>
              <a:t>HE IS STILL A MAN IN A HUMAN BODY</a:t>
            </a:r>
            <a:endParaRPr lang="en-CA" dirty="0"/>
          </a:p>
          <a:p>
            <a:pPr marL="0" indent="0" algn="ctr">
              <a:buNone/>
            </a:pPr>
            <a:r>
              <a:rPr lang="en-US" dirty="0"/>
              <a:t> </a:t>
            </a:r>
            <a:endParaRPr lang="en-CA" dirty="0"/>
          </a:p>
          <a:p>
            <a:pPr marL="0" indent="0" algn="ctr">
              <a:buNone/>
            </a:pPr>
            <a:r>
              <a:rPr lang="en-US" dirty="0"/>
              <a:t>READ John 1:14, Acts 1:9-11, Philippians 3:20-21</a:t>
            </a:r>
            <a:endParaRPr lang="en-CA" dirty="0"/>
          </a:p>
          <a:p>
            <a:pPr marL="0" indent="0" algn="ctr">
              <a:buNone/>
            </a:pPr>
            <a:r>
              <a:rPr lang="en-US" dirty="0"/>
              <a:t> </a:t>
            </a:r>
            <a:endParaRPr lang="en-CA" dirty="0"/>
          </a:p>
          <a:p>
            <a:pPr marL="0" lvl="0" indent="0" algn="ctr">
              <a:buNone/>
            </a:pPr>
            <a:r>
              <a:rPr lang="en-US" b="1" dirty="0"/>
              <a:t>What do these verses teach us about </a:t>
            </a:r>
          </a:p>
          <a:p>
            <a:pPr marL="0" lvl="0" indent="0" algn="ctr">
              <a:buNone/>
            </a:pPr>
            <a:r>
              <a:rPr lang="en-US" b="1" dirty="0"/>
              <a:t>how Jesus is still a man in a human body?</a:t>
            </a:r>
            <a:endParaRPr lang="en-CA" dirty="0"/>
          </a:p>
          <a:p>
            <a:pPr marL="0" lvl="0" indent="0" algn="ctr">
              <a:buNone/>
            </a:pPr>
            <a:r>
              <a:rPr lang="en-CA" dirty="0"/>
              <a:t> </a:t>
            </a:r>
            <a:endParaRPr lang="en-US" dirty="0"/>
          </a:p>
        </p:txBody>
      </p:sp>
    </p:spTree>
    <p:extLst>
      <p:ext uri="{BB962C8B-B14F-4D97-AF65-F5344CB8AC3E}">
        <p14:creationId xmlns:p14="http://schemas.microsoft.com/office/powerpoint/2010/main" val="1168732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37215C-8A51-864A-8647-C4F2D5C49D5A}"/>
              </a:ext>
            </a:extLst>
          </p:cNvPr>
          <p:cNvSpPr>
            <a:spLocks noGrp="1"/>
          </p:cNvSpPr>
          <p:nvPr>
            <p:ph idx="1"/>
          </p:nvPr>
        </p:nvSpPr>
        <p:spPr>
          <a:xfrm>
            <a:off x="595745" y="166256"/>
            <a:ext cx="11173691" cy="6691744"/>
          </a:xfrm>
        </p:spPr>
        <p:txBody>
          <a:bodyPr>
            <a:normAutofit/>
          </a:bodyPr>
          <a:lstStyle/>
          <a:p>
            <a:pPr marL="0" lvl="0" indent="0" algn="ctr">
              <a:buNone/>
            </a:pPr>
            <a:endParaRPr lang="en-CA" dirty="0"/>
          </a:p>
          <a:p>
            <a:pPr marL="0" lvl="0" indent="0">
              <a:buNone/>
            </a:pPr>
            <a:endParaRPr lang="en-CA" dirty="0"/>
          </a:p>
          <a:p>
            <a:pPr marL="0" lvl="0" indent="0" algn="ctr">
              <a:buNone/>
            </a:pPr>
            <a:r>
              <a:rPr lang="en-US" b="1" dirty="0"/>
              <a:t>Jesus Can Relate To Our Suffering Because …</a:t>
            </a:r>
            <a:endParaRPr lang="en-CA" dirty="0"/>
          </a:p>
          <a:p>
            <a:pPr marL="0" lvl="0" indent="0" algn="ctr">
              <a:buNone/>
            </a:pPr>
            <a:endParaRPr lang="en-US" dirty="0"/>
          </a:p>
          <a:p>
            <a:pPr marL="0" lvl="0" indent="0" algn="ctr">
              <a:buNone/>
            </a:pPr>
            <a:r>
              <a:rPr lang="en-US" dirty="0"/>
              <a:t>HE STILL BEARS HIS SCARS</a:t>
            </a:r>
            <a:endParaRPr lang="en-CA" dirty="0"/>
          </a:p>
          <a:p>
            <a:pPr marL="0" indent="0" algn="ctr">
              <a:buNone/>
            </a:pPr>
            <a:endParaRPr lang="en-CA" dirty="0"/>
          </a:p>
          <a:p>
            <a:pPr marL="0" indent="0" algn="ctr">
              <a:buNone/>
            </a:pPr>
            <a:r>
              <a:rPr lang="en-US" dirty="0"/>
              <a:t>READ John 20:26-27, Hebrews 2:17-18</a:t>
            </a:r>
            <a:endParaRPr lang="en-CA" dirty="0"/>
          </a:p>
          <a:p>
            <a:pPr marL="0" indent="0" algn="ctr">
              <a:buNone/>
            </a:pPr>
            <a:r>
              <a:rPr lang="en-US" dirty="0"/>
              <a:t> </a:t>
            </a:r>
            <a:endParaRPr lang="en-CA" dirty="0"/>
          </a:p>
          <a:p>
            <a:pPr marL="0" lvl="0" indent="0" algn="ctr">
              <a:buNone/>
            </a:pPr>
            <a:r>
              <a:rPr lang="en-US" b="1" dirty="0"/>
              <a:t>Why do you think Jesus would still have scars, </a:t>
            </a:r>
          </a:p>
          <a:p>
            <a:pPr marL="0" lvl="0" indent="0" algn="ctr">
              <a:buNone/>
            </a:pPr>
            <a:r>
              <a:rPr lang="en-US" b="1" dirty="0"/>
              <a:t>even in his glorified body?</a:t>
            </a:r>
            <a:endParaRPr lang="en-CA" dirty="0"/>
          </a:p>
          <a:p>
            <a:pPr marL="0" indent="0">
              <a:buNone/>
            </a:pPr>
            <a:endParaRPr lang="en-US" dirty="0"/>
          </a:p>
        </p:txBody>
      </p:sp>
    </p:spTree>
    <p:extLst>
      <p:ext uri="{BB962C8B-B14F-4D97-AF65-F5344CB8AC3E}">
        <p14:creationId xmlns:p14="http://schemas.microsoft.com/office/powerpoint/2010/main" val="41189352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B9E3251-3F73-CA44-837C-43D423583DDC}"/>
              </a:ext>
            </a:extLst>
          </p:cNvPr>
          <p:cNvSpPr>
            <a:spLocks noGrp="1"/>
          </p:cNvSpPr>
          <p:nvPr>
            <p:ph idx="1"/>
          </p:nvPr>
        </p:nvSpPr>
        <p:spPr>
          <a:xfrm>
            <a:off x="96983" y="1825625"/>
            <a:ext cx="11914908" cy="4351338"/>
          </a:xfrm>
        </p:spPr>
        <p:txBody>
          <a:bodyPr/>
          <a:lstStyle/>
          <a:p>
            <a:pPr marL="0" indent="0" algn="ctr">
              <a:buNone/>
            </a:pPr>
            <a:endParaRPr lang="en-CA" dirty="0"/>
          </a:p>
          <a:p>
            <a:pPr marL="0" indent="0">
              <a:buNone/>
            </a:pPr>
            <a:endParaRPr lang="en-US" dirty="0"/>
          </a:p>
        </p:txBody>
      </p:sp>
      <p:sp>
        <p:nvSpPr>
          <p:cNvPr id="2" name="TextBox 1">
            <a:extLst>
              <a:ext uri="{FF2B5EF4-FFF2-40B4-BE49-F238E27FC236}">
                <a16:creationId xmlns:a16="http://schemas.microsoft.com/office/drawing/2014/main" id="{9F805E11-1073-304F-8DF4-766E5A1A453E}"/>
              </a:ext>
            </a:extLst>
          </p:cNvPr>
          <p:cNvSpPr txBox="1"/>
          <p:nvPr/>
        </p:nvSpPr>
        <p:spPr>
          <a:xfrm>
            <a:off x="422565" y="368042"/>
            <a:ext cx="11589326" cy="4893647"/>
          </a:xfrm>
          <a:prstGeom prst="rect">
            <a:avLst/>
          </a:prstGeom>
          <a:noFill/>
        </p:spPr>
        <p:txBody>
          <a:bodyPr wrap="square" rtlCol="0">
            <a:spAutoFit/>
          </a:bodyPr>
          <a:lstStyle/>
          <a:p>
            <a:pPr algn="ctr"/>
            <a:endParaRPr lang="en-CA" sz="2800" u="sng" dirty="0"/>
          </a:p>
          <a:p>
            <a:pPr lvl="0" algn="ctr"/>
            <a:endParaRPr lang="en-CA" sz="2400" dirty="0"/>
          </a:p>
          <a:p>
            <a:pPr algn="ctr"/>
            <a:r>
              <a:rPr lang="en-CA" sz="2800" dirty="0"/>
              <a:t> </a:t>
            </a:r>
          </a:p>
          <a:p>
            <a:pPr lvl="0" algn="ctr"/>
            <a:r>
              <a:rPr lang="en-CA" sz="2800" dirty="0"/>
              <a:t> </a:t>
            </a:r>
          </a:p>
          <a:p>
            <a:pPr lvl="0"/>
            <a:endParaRPr lang="en-CA" sz="2800" dirty="0"/>
          </a:p>
          <a:p>
            <a:pPr lvl="0"/>
            <a:endParaRPr lang="en-CA" sz="2800" dirty="0"/>
          </a:p>
          <a:p>
            <a:pPr algn="ctr"/>
            <a:endParaRPr lang="en-CA" sz="2800" dirty="0"/>
          </a:p>
          <a:p>
            <a:pPr lvl="0" algn="ctr"/>
            <a:endParaRPr lang="en-CA" sz="2400" dirty="0"/>
          </a:p>
          <a:p>
            <a:pPr algn="ctr"/>
            <a:r>
              <a:rPr lang="en-CA" sz="2400" dirty="0"/>
              <a:t> </a:t>
            </a:r>
          </a:p>
          <a:p>
            <a:pPr algn="ctr"/>
            <a:r>
              <a:rPr lang="en-CA" dirty="0"/>
              <a:t> </a:t>
            </a:r>
          </a:p>
          <a:p>
            <a:pPr lvl="0" algn="ctr"/>
            <a:endParaRPr lang="en-CA" dirty="0"/>
          </a:p>
          <a:p>
            <a:pPr lvl="0" algn="ctr"/>
            <a:endParaRPr lang="en-CA" dirty="0"/>
          </a:p>
          <a:p>
            <a:pPr lvl="0"/>
            <a:endParaRPr lang="en-CA" dirty="0"/>
          </a:p>
        </p:txBody>
      </p:sp>
      <p:sp>
        <p:nvSpPr>
          <p:cNvPr id="7" name="Rectangle 3">
            <a:extLst>
              <a:ext uri="{FF2B5EF4-FFF2-40B4-BE49-F238E27FC236}">
                <a16:creationId xmlns:a16="http://schemas.microsoft.com/office/drawing/2014/main" id="{0CA3602D-99CA-3F41-B902-F1FD622FE3DA}"/>
              </a:ext>
            </a:extLst>
          </p:cNvPr>
          <p:cNvSpPr>
            <a:spLocks noChangeArrowheads="1"/>
          </p:cNvSpPr>
          <p:nvPr/>
        </p:nvSpPr>
        <p:spPr bwMode="auto">
          <a:xfrm>
            <a:off x="422565" y="922041"/>
            <a:ext cx="11488797" cy="4801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457200" algn="l"/>
              </a:tabLst>
              <a:defRPr>
                <a:solidFill>
                  <a:schemeClr val="tx1"/>
                </a:solidFill>
                <a:latin typeface="Arial" panose="020B0604020202020204" pitchFamily="34" charset="0"/>
              </a:defRPr>
            </a:lvl1pPr>
            <a:lvl2pPr eaLnBrk="0" fontAlgn="base" hangingPunct="0">
              <a:spcBef>
                <a:spcPct val="0"/>
              </a:spcBef>
              <a:spcAft>
                <a:spcPct val="0"/>
              </a:spcAft>
              <a:tabLst>
                <a:tab pos="457200" algn="l"/>
              </a:tabLst>
              <a:defRPr>
                <a:solidFill>
                  <a:schemeClr val="tx1"/>
                </a:solidFill>
                <a:latin typeface="Arial" panose="020B0604020202020204" pitchFamily="34" charset="0"/>
              </a:defRPr>
            </a:lvl2pPr>
            <a:lvl3pPr eaLnBrk="0" fontAlgn="base" hangingPunct="0">
              <a:spcBef>
                <a:spcPct val="0"/>
              </a:spcBef>
              <a:spcAft>
                <a:spcPct val="0"/>
              </a:spcAft>
              <a:tabLst>
                <a:tab pos="457200" algn="l"/>
              </a:tabLst>
              <a:defRPr>
                <a:solidFill>
                  <a:schemeClr val="tx1"/>
                </a:solidFill>
                <a:latin typeface="Arial" panose="020B0604020202020204" pitchFamily="34" charset="0"/>
              </a:defRPr>
            </a:lvl3pPr>
            <a:lvl4pPr eaLnBrk="0" fontAlgn="base" hangingPunct="0">
              <a:spcBef>
                <a:spcPct val="0"/>
              </a:spcBef>
              <a:spcAft>
                <a:spcPct val="0"/>
              </a:spcAft>
              <a:tabLst>
                <a:tab pos="457200" algn="l"/>
              </a:tabLst>
              <a:defRPr>
                <a:solidFill>
                  <a:schemeClr val="tx1"/>
                </a:solidFill>
                <a:latin typeface="Arial" panose="020B0604020202020204" pitchFamily="34" charset="0"/>
              </a:defRPr>
            </a:lvl4pPr>
            <a:lvl5pPr eaLnBrk="0" fontAlgn="base" hangingPunct="0">
              <a:spcBef>
                <a:spcPct val="0"/>
              </a:spcBef>
              <a:spcAft>
                <a:spcPct val="0"/>
              </a:spcAft>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US" altLang="en-US" sz="1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lang="en-US" altLang="en-US" sz="1200"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457200" algn="l"/>
              </a:tabLst>
            </a:pPr>
            <a:endParaRPr kumimoji="0" lang="en-US" altLang="en-US" sz="12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pPr lvl="0" algn="ctr"/>
            <a:r>
              <a:rPr lang="en-US" sz="2800" dirty="0"/>
              <a:t>READ Revelation 5:11-12 </a:t>
            </a:r>
            <a:r>
              <a:rPr lang="en-US" sz="2800" u="sng" dirty="0"/>
              <a:t>Worship of the Lamb</a:t>
            </a:r>
            <a:endParaRPr lang="en-CA" sz="2800" dirty="0"/>
          </a:p>
          <a:p>
            <a:pPr algn="ctr"/>
            <a:r>
              <a:rPr lang="en-US" sz="2800" dirty="0"/>
              <a:t> </a:t>
            </a:r>
            <a:endParaRPr lang="en-CA" sz="2800" dirty="0"/>
          </a:p>
          <a:p>
            <a:pPr algn="ctr"/>
            <a:r>
              <a:rPr lang="en-US" sz="2800" dirty="0"/>
              <a:t>In Revelation we repeatedly get the image </a:t>
            </a:r>
          </a:p>
          <a:p>
            <a:pPr algn="ctr"/>
            <a:r>
              <a:rPr lang="en-US" sz="2800" dirty="0"/>
              <a:t>of one who looks like a lamb that was slain.  </a:t>
            </a:r>
            <a:endParaRPr lang="en-CA" sz="2800" dirty="0"/>
          </a:p>
          <a:p>
            <a:pPr lvl="0" algn="ctr"/>
            <a:endParaRPr lang="en-US" sz="2800" b="1" dirty="0"/>
          </a:p>
          <a:p>
            <a:pPr lvl="0" algn="ctr"/>
            <a:endParaRPr lang="en-US" sz="2800" b="1" dirty="0"/>
          </a:p>
          <a:p>
            <a:pPr lvl="0" algn="ctr"/>
            <a:r>
              <a:rPr lang="en-US" sz="2800" b="1" dirty="0"/>
              <a:t>What does it mean to have a king who suffered, </a:t>
            </a:r>
          </a:p>
          <a:p>
            <a:pPr lvl="0" algn="ctr"/>
            <a:r>
              <a:rPr lang="en-US" sz="2800" b="1" dirty="0"/>
              <a:t>to imagine worshipping a God </a:t>
            </a:r>
          </a:p>
          <a:p>
            <a:pPr lvl="0" algn="ctr"/>
            <a:r>
              <a:rPr lang="en-US" sz="2800" b="1" dirty="0"/>
              <a:t>who looks like a lamb that was slain?</a:t>
            </a:r>
            <a:endParaRPr lang="en-CA" sz="2800" dirty="0"/>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36694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0E697AC-D272-4A47-B5E8-8D162C5EC230}"/>
              </a:ext>
            </a:extLst>
          </p:cNvPr>
          <p:cNvSpPr>
            <a:spLocks noGrp="1"/>
          </p:cNvSpPr>
          <p:nvPr>
            <p:ph idx="1"/>
          </p:nvPr>
        </p:nvSpPr>
        <p:spPr>
          <a:xfrm>
            <a:off x="138546" y="692728"/>
            <a:ext cx="11942619" cy="5527962"/>
          </a:xfrm>
        </p:spPr>
        <p:txBody>
          <a:bodyPr>
            <a:normAutofit fontScale="25000" lnSpcReduction="20000"/>
          </a:bodyPr>
          <a:lstStyle/>
          <a:p>
            <a:pPr marL="0" lvl="0" indent="0" algn="ctr">
              <a:buNone/>
            </a:pPr>
            <a:endParaRPr lang="en-CA" sz="9600" dirty="0"/>
          </a:p>
          <a:p>
            <a:pPr marL="0" lvl="0" indent="0" algn="ctr">
              <a:buNone/>
            </a:pPr>
            <a:r>
              <a:rPr lang="en-CA" sz="11200" dirty="0"/>
              <a:t>THE EARLY CHRISTIANS’ VIEW OF SUFFERING</a:t>
            </a:r>
          </a:p>
          <a:p>
            <a:pPr marL="0" indent="0" algn="ctr">
              <a:buNone/>
            </a:pPr>
            <a:r>
              <a:rPr lang="en-CA" sz="11200" dirty="0"/>
              <a:t> </a:t>
            </a:r>
          </a:p>
          <a:p>
            <a:pPr marL="0" indent="0" algn="ctr">
              <a:buNone/>
            </a:pPr>
            <a:r>
              <a:rPr lang="en-CA" sz="11200" dirty="0"/>
              <a:t>READ</a:t>
            </a:r>
          </a:p>
          <a:p>
            <a:pPr lvl="0" algn="ctr"/>
            <a:r>
              <a:rPr lang="en-US" sz="11200" dirty="0"/>
              <a:t>Romans 5:1-5, 8:17-30</a:t>
            </a:r>
            <a:endParaRPr lang="en-CA" sz="11200" dirty="0"/>
          </a:p>
          <a:p>
            <a:pPr lvl="0" algn="ctr"/>
            <a:r>
              <a:rPr lang="en-US" sz="11200" dirty="0"/>
              <a:t>1 Peter 2:20-24</a:t>
            </a:r>
            <a:endParaRPr lang="en-CA" sz="11200" dirty="0"/>
          </a:p>
          <a:p>
            <a:pPr lvl="0" algn="ctr"/>
            <a:r>
              <a:rPr lang="en-US" sz="11200" dirty="0"/>
              <a:t>Philippians 1:29, 3:10</a:t>
            </a:r>
            <a:endParaRPr lang="en-CA" sz="11200" dirty="0"/>
          </a:p>
          <a:p>
            <a:pPr lvl="0" algn="ctr"/>
            <a:r>
              <a:rPr lang="en-US" sz="11200" dirty="0"/>
              <a:t>Revelation 1:9</a:t>
            </a:r>
            <a:endParaRPr lang="en-CA" sz="11200" dirty="0"/>
          </a:p>
          <a:p>
            <a:pPr marL="0" indent="0" algn="ctr">
              <a:buNone/>
            </a:pPr>
            <a:r>
              <a:rPr lang="en-CA" sz="11200" dirty="0"/>
              <a:t> </a:t>
            </a:r>
          </a:p>
          <a:p>
            <a:pPr marL="0" lvl="0" indent="0" algn="ctr">
              <a:buNone/>
            </a:pPr>
            <a:r>
              <a:rPr lang="en-CA" sz="11200" b="1" dirty="0"/>
              <a:t>What do you notice from these verses about </a:t>
            </a:r>
          </a:p>
          <a:p>
            <a:pPr marL="0" lvl="0" indent="0" algn="ctr">
              <a:buNone/>
            </a:pPr>
            <a:r>
              <a:rPr lang="en-CA" sz="11200" b="1" dirty="0"/>
              <a:t>how the early Christians talked about suffering?</a:t>
            </a:r>
            <a:r>
              <a:rPr lang="en-CA" sz="11200" dirty="0"/>
              <a:t>   </a:t>
            </a:r>
          </a:p>
          <a:p>
            <a:pPr marL="0" indent="0" algn="ctr">
              <a:buNone/>
            </a:pPr>
            <a:r>
              <a:rPr lang="en-CA" sz="11200" dirty="0"/>
              <a:t> </a:t>
            </a:r>
          </a:p>
          <a:p>
            <a:pPr marL="0" lvl="0" indent="0" algn="ctr">
              <a:buNone/>
            </a:pPr>
            <a:r>
              <a:rPr lang="en-US" sz="11200" b="1" dirty="0"/>
              <a:t>How does this differ from how we often talk about suffering?</a:t>
            </a:r>
            <a:endParaRPr lang="en-CA" sz="11200" dirty="0"/>
          </a:p>
          <a:p>
            <a:pPr marL="0" lvl="0" indent="0" algn="ctr">
              <a:buNone/>
            </a:pPr>
            <a:endParaRPr lang="en-CA" sz="3800" dirty="0"/>
          </a:p>
          <a:p>
            <a:pPr marL="0" lvl="0" indent="0" algn="ctr">
              <a:buNone/>
            </a:pPr>
            <a:endParaRPr lang="en-CA" sz="9600" dirty="0"/>
          </a:p>
          <a:p>
            <a:pPr marL="0" lvl="0" indent="0" algn="ctr">
              <a:buNone/>
            </a:pPr>
            <a:endParaRPr lang="en-CA" sz="9600" dirty="0"/>
          </a:p>
          <a:p>
            <a:pPr marL="0" lvl="0" indent="0" algn="ctr">
              <a:buNone/>
            </a:pPr>
            <a:endParaRPr lang="en-CA" sz="6000" dirty="0"/>
          </a:p>
          <a:p>
            <a:pPr marL="0" lvl="0" indent="0" algn="ctr">
              <a:buNone/>
            </a:pPr>
            <a:endParaRPr lang="en-CA" dirty="0"/>
          </a:p>
          <a:p>
            <a:pPr marL="0" lvl="0" indent="0" algn="ctr">
              <a:buNone/>
            </a:pPr>
            <a:endParaRPr lang="en-CA" u="sng" dirty="0"/>
          </a:p>
          <a:p>
            <a:pPr marL="0" lvl="0" indent="0" algn="ctr">
              <a:buNone/>
            </a:pPr>
            <a:endParaRPr lang="en-CA" u="sng" dirty="0"/>
          </a:p>
          <a:p>
            <a:pPr marL="0" lvl="0" indent="0" algn="ctr">
              <a:buNone/>
            </a:pPr>
            <a:endParaRPr lang="en-CA" dirty="0"/>
          </a:p>
          <a:p>
            <a:pPr marL="0" indent="0">
              <a:buNone/>
            </a:pPr>
            <a:r>
              <a:rPr lang="en-CA" dirty="0"/>
              <a:t> </a:t>
            </a:r>
          </a:p>
          <a:p>
            <a:pPr marL="0" indent="0">
              <a:buNone/>
            </a:pPr>
            <a:endParaRPr lang="en-CA" dirty="0"/>
          </a:p>
          <a:p>
            <a:pPr marL="0" indent="0">
              <a:buNone/>
            </a:pPr>
            <a:r>
              <a:rPr lang="en-CA" dirty="0"/>
              <a:t> </a:t>
            </a:r>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19538824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4430</TotalTime>
  <Words>906</Words>
  <Application>Microsoft Macintosh PowerPoint</Application>
  <PresentationFormat>Widescreen</PresentationFormat>
  <Paragraphs>137</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INTENTIONS  BAD IDEAS</dc:title>
  <dc:creator>Jeff Austen</dc:creator>
  <cp:lastModifiedBy>Jeff Austen</cp:lastModifiedBy>
  <cp:revision>69</cp:revision>
  <dcterms:created xsi:type="dcterms:W3CDTF">2022-10-10T12:50:19Z</dcterms:created>
  <dcterms:modified xsi:type="dcterms:W3CDTF">2023-02-14T20:05:27Z</dcterms:modified>
</cp:coreProperties>
</file>