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69" r:id="rId3"/>
    <p:sldId id="258" r:id="rId4"/>
    <p:sldId id="259" r:id="rId5"/>
    <p:sldId id="260" r:id="rId6"/>
    <p:sldId id="261" r:id="rId7"/>
    <p:sldId id="262" r:id="rId8"/>
    <p:sldId id="263" r:id="rId9"/>
    <p:sldId id="264" r:id="rId10"/>
    <p:sldId id="270"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46"/>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CC6A6-A467-FC48-9035-596C8C23BC12}" type="datetimeFigureOut">
              <a:rPr lang="en-US" smtClean="0"/>
              <a:t>2/2/23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CA9EE-695F-974B-B1EA-C53A7A95589B}" type="slidenum">
              <a:rPr lang="en-US" smtClean="0"/>
              <a:t>‹#›</a:t>
            </a:fld>
            <a:endParaRPr lang="en-US"/>
          </a:p>
        </p:txBody>
      </p:sp>
    </p:spTree>
    <p:extLst>
      <p:ext uri="{BB962C8B-B14F-4D97-AF65-F5344CB8AC3E}">
        <p14:creationId xmlns:p14="http://schemas.microsoft.com/office/powerpoint/2010/main" val="3386342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9CA9EE-695F-974B-B1EA-C53A7A95589B}" type="slidenum">
              <a:rPr lang="en-US" smtClean="0"/>
              <a:t>2</a:t>
            </a:fld>
            <a:endParaRPr lang="en-US"/>
          </a:p>
        </p:txBody>
      </p:sp>
    </p:spTree>
    <p:extLst>
      <p:ext uri="{BB962C8B-B14F-4D97-AF65-F5344CB8AC3E}">
        <p14:creationId xmlns:p14="http://schemas.microsoft.com/office/powerpoint/2010/main" val="2350885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2/2/23</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2/2/23</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iblegateway.com/passage/?search=Matthew+27%3A46&amp;version=NIV#fen-NIV-24176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E07366-BAB5-91F3-0C50-54E385286DF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FEC54A69-697D-20BB-7178-000C3B4684C2}"/>
              </a:ext>
            </a:extLst>
          </p:cNvPr>
          <p:cNvSpPr>
            <a:spLocks noGrp="1"/>
          </p:cNvSpPr>
          <p:nvPr>
            <p:ph type="subTitle" idx="1"/>
          </p:nvPr>
        </p:nvSpPr>
        <p:spPr/>
        <p:txBody>
          <a:bodyPr/>
          <a:lstStyle/>
          <a:p>
            <a:endParaRPr lang="en-US"/>
          </a:p>
        </p:txBody>
      </p:sp>
      <p:sp>
        <p:nvSpPr>
          <p:cNvPr id="8" name="Title 1">
            <a:extLst>
              <a:ext uri="{FF2B5EF4-FFF2-40B4-BE49-F238E27FC236}">
                <a16:creationId xmlns:a16="http://schemas.microsoft.com/office/drawing/2014/main" id="{52328856-F9E5-F810-58C1-B22C4D3EAA46}"/>
              </a:ext>
            </a:extLst>
          </p:cNvPr>
          <p:cNvSpPr txBox="1">
            <a:spLocks/>
          </p:cNvSpPr>
          <p:nvPr/>
        </p:nvSpPr>
        <p:spPr>
          <a:xfrm>
            <a:off x="650449" y="4559523"/>
            <a:ext cx="10901471" cy="1236440"/>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CA" sz="4000" b="1" dirty="0">
                <a:solidFill>
                  <a:schemeClr val="bg1"/>
                </a:solidFill>
              </a:rPr>
              <a:t>JESUS WAS LONELY TOO</a:t>
            </a:r>
            <a:br>
              <a:rPr lang="en-CA" sz="3800" dirty="0">
                <a:solidFill>
                  <a:schemeClr val="bg1"/>
                </a:solidFill>
              </a:rPr>
            </a:br>
            <a:endParaRPr lang="en-US" sz="3800" dirty="0">
              <a:solidFill>
                <a:schemeClr val="bg1"/>
              </a:solidFill>
            </a:endParaRPr>
          </a:p>
        </p:txBody>
      </p:sp>
      <p:pic>
        <p:nvPicPr>
          <p:cNvPr id="10" name="Picture 9" descr="A picture containing text, person, indoor, person&#10;&#10;Description automatically generated">
            <a:extLst>
              <a:ext uri="{FF2B5EF4-FFF2-40B4-BE49-F238E27FC236}">
                <a16:creationId xmlns:a16="http://schemas.microsoft.com/office/drawing/2014/main" id="{430857B6-FFC9-54C3-3B1E-BD1622D95724}"/>
              </a:ext>
            </a:extLst>
          </p:cNvPr>
          <p:cNvPicPr>
            <a:picLocks noChangeAspect="1"/>
          </p:cNvPicPr>
          <p:nvPr/>
        </p:nvPicPr>
        <p:blipFill rotWithShape="1">
          <a:blip r:embed="rId2"/>
          <a:srcRect b="6020"/>
          <a:stretch/>
        </p:blipFill>
        <p:spPr>
          <a:xfrm>
            <a:off x="20" y="1"/>
            <a:ext cx="12191979" cy="4239482"/>
          </a:xfrm>
          <a:prstGeom prst="rect">
            <a:avLst/>
          </a:prstGeom>
        </p:spPr>
      </p:pic>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98CC7-6FF2-2644-9D40-EA94F01EB7C3}"/>
              </a:ext>
            </a:extLst>
          </p:cNvPr>
          <p:cNvSpPr>
            <a:spLocks noGrp="1"/>
          </p:cNvSpPr>
          <p:nvPr>
            <p:ph idx="1"/>
          </p:nvPr>
        </p:nvSpPr>
        <p:spPr>
          <a:xfrm>
            <a:off x="263235" y="647988"/>
            <a:ext cx="11707091" cy="4935393"/>
          </a:xfrm>
        </p:spPr>
        <p:txBody>
          <a:bodyPr>
            <a:normAutofit fontScale="92500" lnSpcReduction="20000"/>
          </a:bodyPr>
          <a:lstStyle/>
          <a:p>
            <a:pPr marL="0" indent="0">
              <a:buNone/>
            </a:pPr>
            <a:r>
              <a:rPr lang="en-CA" dirty="0"/>
              <a:t> </a:t>
            </a:r>
          </a:p>
          <a:p>
            <a:pPr marL="0" lvl="0" indent="0" algn="ctr">
              <a:buNone/>
            </a:pPr>
            <a:r>
              <a:rPr lang="en-CA" dirty="0"/>
              <a:t>READ Hebrews 10:24-25     </a:t>
            </a:r>
          </a:p>
          <a:p>
            <a:pPr marL="0" lvl="0" indent="0" algn="ctr">
              <a:buNone/>
            </a:pPr>
            <a:r>
              <a:rPr lang="en-CA" dirty="0"/>
              <a:t> </a:t>
            </a:r>
            <a:r>
              <a:rPr lang="en-CA" u="sng" dirty="0"/>
              <a:t>How Community Helps Our Loneliness</a:t>
            </a:r>
            <a:endParaRPr lang="en-CA" dirty="0"/>
          </a:p>
          <a:p>
            <a:pPr marL="0" indent="0" algn="ctr">
              <a:buNone/>
            </a:pPr>
            <a:r>
              <a:rPr lang="en-CA" dirty="0"/>
              <a:t>  </a:t>
            </a:r>
          </a:p>
          <a:p>
            <a:pPr marL="0" indent="0" algn="ctr">
              <a:buNone/>
            </a:pPr>
            <a:r>
              <a:rPr lang="en-CA" b="1" baseline="30000" dirty="0"/>
              <a:t>24 </a:t>
            </a:r>
            <a:r>
              <a:rPr lang="en-CA" dirty="0"/>
              <a:t>And let us consider how we may spur one another on toward love and good deeds, </a:t>
            </a:r>
            <a:r>
              <a:rPr lang="en-CA" b="1" baseline="30000" dirty="0"/>
              <a:t>25 </a:t>
            </a:r>
            <a:r>
              <a:rPr lang="en-CA" dirty="0"/>
              <a:t>not giving up meeting together, as some are in the habit of doing, but encouraging one another—and all the more as you see the Day approaching.  NIV</a:t>
            </a:r>
          </a:p>
          <a:p>
            <a:pPr marL="0" indent="0" algn="ctr">
              <a:buNone/>
            </a:pPr>
            <a:r>
              <a:rPr lang="en-CA" dirty="0"/>
              <a:t> </a:t>
            </a:r>
          </a:p>
          <a:p>
            <a:pPr marL="0" lvl="0" indent="0" algn="ctr">
              <a:buNone/>
            </a:pPr>
            <a:r>
              <a:rPr lang="en-CA" b="1" dirty="0"/>
              <a:t>What do you notice here about how Christian community can help our loneliness?</a:t>
            </a:r>
            <a:endParaRPr lang="en-CA" dirty="0"/>
          </a:p>
          <a:p>
            <a:pPr marL="0" indent="0" algn="ctr">
              <a:buNone/>
            </a:pPr>
            <a:r>
              <a:rPr lang="en-CA" dirty="0"/>
              <a:t> </a:t>
            </a:r>
          </a:p>
          <a:p>
            <a:pPr marL="0" lvl="0" indent="0" algn="ctr">
              <a:buNone/>
            </a:pPr>
            <a:r>
              <a:rPr lang="en-CA" b="1" dirty="0"/>
              <a:t>How has your </a:t>
            </a:r>
            <a:r>
              <a:rPr lang="en-CA" b="1" dirty="0" err="1"/>
              <a:t>LifeGroup</a:t>
            </a:r>
            <a:r>
              <a:rPr lang="en-CA" b="1" dirty="0"/>
              <a:t> (or other Christian community) </a:t>
            </a:r>
          </a:p>
          <a:p>
            <a:pPr marL="0" lvl="0" indent="0" algn="ctr">
              <a:buNone/>
            </a:pPr>
            <a:r>
              <a:rPr lang="en-CA" b="1" dirty="0"/>
              <a:t>helped you overcome feeling alone?</a:t>
            </a:r>
            <a:endParaRPr lang="en-CA" dirty="0"/>
          </a:p>
          <a:p>
            <a:pPr marL="0" indent="0" algn="ctr">
              <a:buNone/>
            </a:pPr>
            <a:endParaRPr lang="en-US" b="1" dirty="0"/>
          </a:p>
        </p:txBody>
      </p:sp>
    </p:spTree>
    <p:extLst>
      <p:ext uri="{BB962C8B-B14F-4D97-AF65-F5344CB8AC3E}">
        <p14:creationId xmlns:p14="http://schemas.microsoft.com/office/powerpoint/2010/main" val="391567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77090"/>
            <a:ext cx="10515600" cy="6428510"/>
          </a:xfrm>
        </p:spPr>
        <p:txBody>
          <a:bodyPr>
            <a:normAutofit/>
          </a:bodyPr>
          <a:lstStyle/>
          <a:p>
            <a:pPr marL="0" indent="0" algn="ctr">
              <a:buNone/>
            </a:pPr>
            <a:endParaRPr lang="en-CA" b="1" dirty="0"/>
          </a:p>
          <a:p>
            <a:pPr marL="0" indent="0" algn="ctr">
              <a:buNone/>
            </a:pPr>
            <a:r>
              <a:rPr lang="en-CA" b="1" u="sng" dirty="0"/>
              <a:t>PRAY</a:t>
            </a:r>
            <a:endParaRPr lang="en-CA" dirty="0"/>
          </a:p>
          <a:p>
            <a:pPr marL="0" indent="0" algn="ctr">
              <a:buNone/>
            </a:pPr>
            <a:endParaRPr lang="en-CA" dirty="0"/>
          </a:p>
          <a:p>
            <a:pPr marL="0" indent="0" algn="ctr">
              <a:buNone/>
            </a:pPr>
            <a:r>
              <a:rPr lang="en-CA" dirty="0"/>
              <a:t>Do you know someone who is feeling alone these days?   </a:t>
            </a:r>
          </a:p>
          <a:p>
            <a:pPr marL="0" indent="0" algn="ctr">
              <a:buNone/>
            </a:pPr>
            <a:r>
              <a:rPr lang="en-CA" dirty="0"/>
              <a:t>Spend some time together praying for those you know who are struggling with feeling abandoned and alone. </a:t>
            </a:r>
          </a:p>
          <a:p>
            <a:pPr marL="0" indent="0" algn="ctr">
              <a:buNone/>
            </a:pPr>
            <a:r>
              <a:rPr lang="en-CA" dirty="0"/>
              <a:t> </a:t>
            </a:r>
          </a:p>
          <a:p>
            <a:pPr marL="0" indent="0" algn="ctr">
              <a:buNone/>
            </a:pPr>
            <a:r>
              <a:rPr lang="en-CA" dirty="0"/>
              <a:t>Thank God for his promise, </a:t>
            </a:r>
          </a:p>
          <a:p>
            <a:pPr marL="0" indent="0" algn="ctr">
              <a:buNone/>
            </a:pPr>
            <a:r>
              <a:rPr lang="en-CA" dirty="0"/>
              <a:t>“I will never leave you nor forsake you.”   Hebrews 13:5</a:t>
            </a:r>
          </a:p>
          <a:p>
            <a:pPr marL="0" indent="0">
              <a:buNone/>
            </a:pPr>
            <a:endParaRPr lang="en-CA" dirty="0"/>
          </a:p>
          <a:p>
            <a:pPr marL="0" indent="0">
              <a:buNone/>
            </a:pP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543BA-C68C-C441-9C42-F8AE7B9BE422}"/>
              </a:ext>
            </a:extLst>
          </p:cNvPr>
          <p:cNvSpPr>
            <a:spLocks noGrp="1"/>
          </p:cNvSpPr>
          <p:nvPr>
            <p:ph idx="1"/>
          </p:nvPr>
        </p:nvSpPr>
        <p:spPr>
          <a:xfrm>
            <a:off x="0" y="207818"/>
            <a:ext cx="12192000" cy="6650181"/>
          </a:xfrm>
        </p:spPr>
        <p:txBody>
          <a:bodyPr>
            <a:normAutofit fontScale="92500" lnSpcReduction="20000"/>
          </a:bodyPr>
          <a:lstStyle/>
          <a:p>
            <a:pPr marL="0" indent="0" algn="ctr">
              <a:buNone/>
            </a:pPr>
            <a:endParaRPr lang="en-US" sz="3600" dirty="0"/>
          </a:p>
          <a:p>
            <a:pPr marL="0" indent="0" algn="ctr">
              <a:buNone/>
            </a:pPr>
            <a:r>
              <a:rPr lang="en-US" sz="5100" dirty="0"/>
              <a:t>OVERVIEW</a:t>
            </a:r>
            <a:endParaRPr lang="en-CA" sz="4100" dirty="0"/>
          </a:p>
          <a:p>
            <a:pPr marL="0" indent="0" algn="ctr">
              <a:buNone/>
            </a:pPr>
            <a:endParaRPr lang="en-CA" sz="2600" dirty="0"/>
          </a:p>
          <a:p>
            <a:pPr marL="0" indent="0" algn="ctr">
              <a:buNone/>
            </a:pPr>
            <a:r>
              <a:rPr lang="en-CA" dirty="0"/>
              <a:t>Welcome back to our series, “He Gets Us”!    Jesus gets our lives because he was human too.   In this series we are exploring how Jesus knows what we’re going through.   He cares and he is able to help you as you trust in him.   Our topic this week is, Jesus Was Lonely Too.   There are several instances where Jesus is described as being alone or seeking solitude, such as when he goes off to pray by himself (Mark 1:35) or when he withdraws to a quiet place to rest (Matthew 14:23). </a:t>
            </a:r>
          </a:p>
          <a:p>
            <a:pPr marL="0" indent="0" algn="ctr">
              <a:buNone/>
            </a:pPr>
            <a:r>
              <a:rPr lang="en-CA" dirty="0"/>
              <a:t>By acknowledging and accepting our feelings of loneliness, </a:t>
            </a:r>
          </a:p>
          <a:p>
            <a:pPr marL="0" indent="0" algn="ctr">
              <a:buNone/>
            </a:pPr>
            <a:r>
              <a:rPr lang="en-CA" dirty="0"/>
              <a:t>we can find comfort in the knowledge that even Jesus experienced these emotions.   </a:t>
            </a:r>
          </a:p>
          <a:p>
            <a:pPr marL="0" indent="0" algn="ctr">
              <a:buNone/>
            </a:pPr>
            <a:r>
              <a:rPr lang="en-CA" dirty="0"/>
              <a:t>It’s okay to feel lonely and to seek out solitude when needed.  </a:t>
            </a:r>
          </a:p>
          <a:p>
            <a:pPr marL="0" indent="0" algn="ctr">
              <a:buNone/>
            </a:pPr>
            <a:r>
              <a:rPr lang="en-CA" dirty="0"/>
              <a:t>Practicing self-care and reaching out to others for support and connection </a:t>
            </a:r>
          </a:p>
          <a:p>
            <a:pPr marL="0" indent="0" algn="ctr">
              <a:buNone/>
            </a:pPr>
            <a:r>
              <a:rPr lang="en-CA" dirty="0"/>
              <a:t>when we are feeling lonely are important steps.    </a:t>
            </a:r>
          </a:p>
          <a:p>
            <a:pPr marL="0" indent="0" algn="ctr">
              <a:buNone/>
            </a:pPr>
            <a:r>
              <a:rPr lang="en-CA" dirty="0"/>
              <a:t>Even when you're lonely you are not alone.  God is with you.</a:t>
            </a:r>
          </a:p>
          <a:p>
            <a:pPr marL="0" indent="0" algn="ctr">
              <a:buNone/>
            </a:pPr>
            <a:endParaRPr lang="en-CA" dirty="0"/>
          </a:p>
          <a:p>
            <a:pPr marL="0" indent="0" algn="ctr">
              <a:buNone/>
            </a:pPr>
            <a:r>
              <a:rPr lang="en-CA" dirty="0"/>
              <a:t>    </a:t>
            </a:r>
          </a:p>
          <a:p>
            <a:pPr marL="0" indent="0" algn="ctr">
              <a:buNone/>
            </a:pPr>
            <a:endParaRPr lang="en-US" dirty="0"/>
          </a:p>
        </p:txBody>
      </p:sp>
    </p:spTree>
    <p:extLst>
      <p:ext uri="{BB962C8B-B14F-4D97-AF65-F5344CB8AC3E}">
        <p14:creationId xmlns:p14="http://schemas.microsoft.com/office/powerpoint/2010/main" val="3134010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401781"/>
            <a:ext cx="11312237" cy="6913418"/>
          </a:xfrm>
        </p:spPr>
        <p:txBody>
          <a:bodyPr>
            <a:normAutofit fontScale="92500" lnSpcReduction="10000"/>
          </a:bodyPr>
          <a:lstStyle/>
          <a:p>
            <a:pPr marL="0" indent="0" algn="ctr">
              <a:buNone/>
            </a:pPr>
            <a:endParaRPr lang="en-CA" u="sng" dirty="0"/>
          </a:p>
          <a:p>
            <a:pPr marL="0" indent="0" algn="ctr">
              <a:buNone/>
            </a:pPr>
            <a:endParaRPr lang="en-CA" u="sng" dirty="0"/>
          </a:p>
          <a:p>
            <a:pPr marL="0" indent="0" algn="ctr">
              <a:buNone/>
            </a:pPr>
            <a:r>
              <a:rPr lang="en-CA" u="sng" dirty="0"/>
              <a:t>Do You Recharge Alone or With People?</a:t>
            </a:r>
            <a:endParaRPr lang="en-CA" dirty="0"/>
          </a:p>
          <a:p>
            <a:pPr marL="0" indent="0" algn="ctr">
              <a:buNone/>
            </a:pPr>
            <a:endParaRPr lang="en-CA" dirty="0"/>
          </a:p>
          <a:p>
            <a:pPr marL="0" indent="0" algn="ctr">
              <a:buNone/>
            </a:pPr>
            <a:r>
              <a:rPr lang="en-CA" dirty="0"/>
              <a:t>All of us are wired in unique ways when it comes to feeling recharged.    </a:t>
            </a:r>
          </a:p>
          <a:p>
            <a:pPr marL="0" indent="0" algn="ctr">
              <a:buNone/>
            </a:pPr>
            <a:r>
              <a:rPr lang="en-CA" dirty="0"/>
              <a:t>Some of us recharge on our own </a:t>
            </a:r>
          </a:p>
          <a:p>
            <a:pPr marL="0" indent="0" algn="ctr">
              <a:buNone/>
            </a:pPr>
            <a:r>
              <a:rPr lang="en-CA" dirty="0"/>
              <a:t>by reading a good book or going for a walk in nature.   </a:t>
            </a:r>
          </a:p>
          <a:p>
            <a:pPr marL="0" indent="0" algn="ctr">
              <a:buNone/>
            </a:pPr>
            <a:endParaRPr lang="en-CA" dirty="0"/>
          </a:p>
          <a:p>
            <a:pPr marL="0" indent="0" algn="ctr">
              <a:buNone/>
            </a:pPr>
            <a:r>
              <a:rPr lang="en-CA" dirty="0"/>
              <a:t>Others of us recharge by connecting with a friend </a:t>
            </a:r>
          </a:p>
          <a:p>
            <a:pPr marL="0" indent="0" algn="ctr">
              <a:buNone/>
            </a:pPr>
            <a:r>
              <a:rPr lang="en-CA" dirty="0"/>
              <a:t>or going to an event with lots of people.   </a:t>
            </a:r>
          </a:p>
          <a:p>
            <a:pPr marL="0" indent="0" algn="ctr">
              <a:buNone/>
            </a:pPr>
            <a:endParaRPr lang="en-CA" dirty="0"/>
          </a:p>
          <a:p>
            <a:pPr marL="0" indent="0" algn="ctr">
              <a:buNone/>
            </a:pPr>
            <a:r>
              <a:rPr lang="en-CA" dirty="0"/>
              <a:t>When it comes to feeling recharged, </a:t>
            </a:r>
          </a:p>
          <a:p>
            <a:pPr marL="0" indent="0" algn="ctr">
              <a:buNone/>
            </a:pPr>
            <a:r>
              <a:rPr lang="en-CA" dirty="0"/>
              <a:t>do you prefer being alone or with people?   </a:t>
            </a:r>
          </a:p>
          <a:p>
            <a:pPr marL="0" indent="0" algn="ctr">
              <a:buNone/>
            </a:pPr>
            <a:endParaRPr lang="en-CA" b="1" dirty="0"/>
          </a:p>
          <a:p>
            <a:pPr marL="0" indent="0" algn="ctr">
              <a:buNone/>
            </a:pPr>
            <a:r>
              <a:rPr lang="en-CA" b="1" dirty="0"/>
              <a:t>Share your preference with the group!</a:t>
            </a:r>
            <a:endParaRPr lang="en-CA" dirty="0"/>
          </a:p>
          <a:p>
            <a:pPr marL="0" indent="0" algn="ctr">
              <a:buNone/>
            </a:pPr>
            <a:endParaRPr lang="en-CA" u="sng"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a:xfrm>
            <a:off x="346364" y="512619"/>
            <a:ext cx="11215254" cy="5846618"/>
          </a:xfrm>
        </p:spPr>
        <p:txBody>
          <a:bodyPr>
            <a:normAutofit lnSpcReduction="10000"/>
          </a:bodyPr>
          <a:lstStyle/>
          <a:p>
            <a:pPr marL="0" lvl="0" indent="0" algn="ctr">
              <a:buNone/>
            </a:pPr>
            <a:endParaRPr lang="en-CA" dirty="0"/>
          </a:p>
          <a:p>
            <a:pPr marL="0" lvl="0" indent="0" algn="ctr">
              <a:buNone/>
            </a:pPr>
            <a:r>
              <a:rPr lang="en-CA" dirty="0"/>
              <a:t>Jesus gets what it’s like to feel lonely.     </a:t>
            </a:r>
          </a:p>
          <a:p>
            <a:pPr marL="0" lvl="0" indent="0" algn="ctr">
              <a:buNone/>
            </a:pPr>
            <a:r>
              <a:rPr lang="en-CA" dirty="0"/>
              <a:t>He experienced being isolated and alone, </a:t>
            </a:r>
          </a:p>
          <a:p>
            <a:pPr marL="0" lvl="0" indent="0" algn="ctr">
              <a:buNone/>
            </a:pPr>
            <a:r>
              <a:rPr lang="en-CA" dirty="0"/>
              <a:t>particularly when he was betrayed and abandoned by his followers.    </a:t>
            </a:r>
          </a:p>
          <a:p>
            <a:pPr marL="0" lvl="0" indent="0" algn="ctr">
              <a:buNone/>
            </a:pPr>
            <a:r>
              <a:rPr lang="en-CA" dirty="0"/>
              <a:t>In those times, Jesus looked to the Father for love and comfort.    </a:t>
            </a:r>
          </a:p>
          <a:p>
            <a:pPr marL="0" lvl="0" indent="0" algn="ctr">
              <a:buNone/>
            </a:pPr>
            <a:endParaRPr lang="en-CA" dirty="0"/>
          </a:p>
          <a:p>
            <a:pPr marL="0" lvl="0" indent="0" algn="ctr">
              <a:buNone/>
            </a:pPr>
            <a:r>
              <a:rPr lang="en-CA" dirty="0"/>
              <a:t>For the first part of our study, </a:t>
            </a:r>
          </a:p>
          <a:p>
            <a:pPr marL="0" lvl="0" indent="0" algn="ctr">
              <a:buNone/>
            </a:pPr>
            <a:r>
              <a:rPr lang="en-CA" dirty="0"/>
              <a:t>we’ll take a look at how Jesus experienced loneliness.    </a:t>
            </a:r>
          </a:p>
          <a:p>
            <a:pPr marL="0" lvl="0" indent="0" algn="ctr">
              <a:buNone/>
            </a:pPr>
            <a:endParaRPr lang="en-CA" dirty="0"/>
          </a:p>
          <a:p>
            <a:pPr marL="0" lvl="0" indent="0" algn="ctr">
              <a:buNone/>
            </a:pPr>
            <a:r>
              <a:rPr lang="en-CA" dirty="0"/>
              <a:t>We’ll  see how he gets this emotion we experience </a:t>
            </a:r>
          </a:p>
          <a:p>
            <a:pPr marL="0" lvl="0" indent="0" algn="ctr">
              <a:buNone/>
            </a:pPr>
            <a:r>
              <a:rPr lang="en-CA" dirty="0"/>
              <a:t>and we’ll learn how we, like Jesus, can seek the Father in our loneliness. </a:t>
            </a:r>
          </a:p>
          <a:p>
            <a:pPr marL="0" indent="0">
              <a:buNone/>
            </a:pPr>
            <a:r>
              <a:rPr lang="en-CA" b="1" dirty="0"/>
              <a:t> </a:t>
            </a:r>
            <a:endParaRPr lang="en-CA" dirty="0"/>
          </a:p>
          <a:p>
            <a:pPr marL="0" indent="0" algn="ctr">
              <a:buNone/>
            </a:pPr>
            <a:endParaRPr lang="en-CA"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199" y="346364"/>
            <a:ext cx="10924309" cy="6040581"/>
          </a:xfrm>
        </p:spPr>
        <p:txBody>
          <a:bodyPr>
            <a:normAutofit/>
          </a:bodyPr>
          <a:lstStyle/>
          <a:p>
            <a:pPr marL="0" indent="0" algn="ctr">
              <a:buNone/>
            </a:pPr>
            <a:endParaRPr lang="en-CA" u="sng" dirty="0"/>
          </a:p>
          <a:p>
            <a:pPr marL="0" lvl="0" indent="0" algn="ctr">
              <a:buNone/>
            </a:pPr>
            <a:r>
              <a:rPr lang="en-CA" dirty="0"/>
              <a:t>READ Matthew 26:36-46 </a:t>
            </a:r>
          </a:p>
          <a:p>
            <a:pPr marL="0" lvl="0" indent="0" algn="ctr">
              <a:buNone/>
            </a:pPr>
            <a:r>
              <a:rPr lang="en-CA" u="sng" dirty="0"/>
              <a:t>Jesus’ Loneliness in the Garden of Gethsemane</a:t>
            </a:r>
            <a:endParaRPr lang="en-CA" dirty="0"/>
          </a:p>
          <a:p>
            <a:pPr marL="0" indent="0" algn="ctr">
              <a:buNone/>
            </a:pPr>
            <a:endParaRPr lang="en-CA" dirty="0"/>
          </a:p>
          <a:p>
            <a:pPr marL="0" lvl="0" indent="0" algn="ctr">
              <a:buNone/>
            </a:pPr>
            <a:r>
              <a:rPr lang="en-CA" dirty="0"/>
              <a:t>Go back through this account.    </a:t>
            </a:r>
          </a:p>
          <a:p>
            <a:pPr marL="0" lvl="0" indent="0" algn="ctr">
              <a:buNone/>
            </a:pPr>
            <a:r>
              <a:rPr lang="en-CA" b="1" dirty="0"/>
              <a:t>Where do you see Jesus expressing his feelings of loneliness?</a:t>
            </a:r>
            <a:endParaRPr lang="en-CA" dirty="0"/>
          </a:p>
          <a:p>
            <a:pPr marL="0" indent="0" algn="ctr">
              <a:buNone/>
            </a:pPr>
            <a:endParaRPr lang="en-CA" dirty="0"/>
          </a:p>
          <a:p>
            <a:pPr marL="0" indent="0" algn="ctr">
              <a:buNone/>
            </a:pPr>
            <a:r>
              <a:rPr lang="en-CA" dirty="0"/>
              <a:t>What other emotions do you think Jesus was experiencing in the garden?    </a:t>
            </a:r>
          </a:p>
          <a:p>
            <a:pPr marL="0" indent="0" algn="ctr">
              <a:buNone/>
            </a:pPr>
            <a:r>
              <a:rPr lang="en-CA" b="1" dirty="0"/>
              <a:t>As we experience these emotions, </a:t>
            </a:r>
          </a:p>
          <a:p>
            <a:pPr marL="0" indent="0" algn="ctr">
              <a:buNone/>
            </a:pPr>
            <a:r>
              <a:rPr lang="en-CA" b="1" dirty="0"/>
              <a:t>how can we know that Jesus gets what we’re going through?</a:t>
            </a:r>
            <a:endParaRPr lang="en-CA" dirty="0"/>
          </a:p>
          <a:p>
            <a:pPr marL="0" indent="0" algn="ctr">
              <a:buNone/>
            </a:pPr>
            <a:endParaRPr lang="en-CA"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6E75D8-0D9B-5B40-9AFE-64F81FEC4F08}"/>
              </a:ext>
            </a:extLst>
          </p:cNvPr>
          <p:cNvSpPr>
            <a:spLocks noGrp="1"/>
          </p:cNvSpPr>
          <p:nvPr>
            <p:ph idx="1"/>
          </p:nvPr>
        </p:nvSpPr>
        <p:spPr>
          <a:xfrm>
            <a:off x="249382" y="235527"/>
            <a:ext cx="11942618" cy="6622473"/>
          </a:xfrm>
        </p:spPr>
        <p:txBody>
          <a:bodyPr>
            <a:normAutofit fontScale="92500" lnSpcReduction="20000"/>
          </a:bodyPr>
          <a:lstStyle/>
          <a:p>
            <a:pPr marL="0" lvl="0" indent="0" algn="ctr">
              <a:buNone/>
            </a:pPr>
            <a:endParaRPr lang="en-CA" dirty="0"/>
          </a:p>
          <a:p>
            <a:pPr marL="0" lvl="0" indent="0" algn="ctr">
              <a:buNone/>
            </a:pPr>
            <a:r>
              <a:rPr lang="en-CA" dirty="0"/>
              <a:t>READ John 16:32   </a:t>
            </a:r>
          </a:p>
          <a:p>
            <a:pPr marL="0" lvl="0" indent="0" algn="ctr">
              <a:buNone/>
            </a:pPr>
            <a:r>
              <a:rPr lang="en-CA" u="sng" dirty="0"/>
              <a:t>The Loneliness of Abandonment</a:t>
            </a:r>
          </a:p>
          <a:p>
            <a:pPr marL="0" lvl="0" indent="0" algn="ctr">
              <a:buNone/>
            </a:pPr>
            <a:r>
              <a:rPr lang="en-CA" dirty="0"/>
              <a:t>   </a:t>
            </a:r>
          </a:p>
          <a:p>
            <a:pPr marL="0" indent="0" algn="ctr">
              <a:buNone/>
            </a:pPr>
            <a:r>
              <a:rPr lang="en-CA" b="1" baseline="30000" dirty="0"/>
              <a:t>32 </a:t>
            </a:r>
            <a:r>
              <a:rPr lang="en-CA" dirty="0"/>
              <a:t>“A time is coming and in fact has come </a:t>
            </a:r>
          </a:p>
          <a:p>
            <a:pPr marL="0" indent="0" algn="ctr">
              <a:buNone/>
            </a:pPr>
            <a:r>
              <a:rPr lang="en-CA" dirty="0"/>
              <a:t>when you will be scattered, each to your own home. </a:t>
            </a:r>
          </a:p>
          <a:p>
            <a:pPr marL="0" indent="0" algn="ctr">
              <a:buNone/>
            </a:pPr>
            <a:r>
              <a:rPr lang="en-CA" dirty="0"/>
              <a:t>You will leave me all alone.   Yet I am not alone, for my Father is with me.”  NIV</a:t>
            </a:r>
          </a:p>
          <a:p>
            <a:pPr marL="0" indent="0" algn="ctr">
              <a:buNone/>
            </a:pPr>
            <a:r>
              <a:rPr lang="en-CA" dirty="0"/>
              <a:t> </a:t>
            </a:r>
          </a:p>
          <a:p>
            <a:pPr marL="0" lvl="0" indent="0" algn="ctr">
              <a:buNone/>
            </a:pPr>
            <a:r>
              <a:rPr lang="en-CA" dirty="0"/>
              <a:t>In this passage, Jesus looks ahead to what will happen </a:t>
            </a:r>
          </a:p>
          <a:p>
            <a:pPr marL="0" lvl="0" indent="0" algn="ctr">
              <a:buNone/>
            </a:pPr>
            <a:r>
              <a:rPr lang="en-CA" dirty="0"/>
              <a:t>when he is betrayed and arrested.    </a:t>
            </a:r>
          </a:p>
          <a:p>
            <a:pPr marL="0" lvl="0" indent="0" algn="ctr">
              <a:buNone/>
            </a:pPr>
            <a:r>
              <a:rPr lang="en-CA" dirty="0"/>
              <a:t>He knows he will be abandoned by his disciples.      </a:t>
            </a:r>
            <a:r>
              <a:rPr lang="en-CA" sz="1900" dirty="0"/>
              <a:t>(see Mark 14:50)    </a:t>
            </a:r>
          </a:p>
          <a:p>
            <a:pPr lvl="0" algn="ctr"/>
            <a:r>
              <a:rPr lang="en-CA" b="1" dirty="0"/>
              <a:t>Why would Jesus share this with his disciples?</a:t>
            </a:r>
            <a:endParaRPr lang="en-CA" dirty="0"/>
          </a:p>
          <a:p>
            <a:pPr marL="0" indent="0" algn="ctr">
              <a:buNone/>
            </a:pPr>
            <a:r>
              <a:rPr lang="en-CA" dirty="0"/>
              <a:t>  In John 14:32 Jesus says that even though his disciples </a:t>
            </a:r>
          </a:p>
          <a:p>
            <a:pPr marL="0" indent="0" algn="ctr">
              <a:buNone/>
            </a:pPr>
            <a:r>
              <a:rPr lang="en-CA" dirty="0"/>
              <a:t>would abandon him, he would not truly be alone.   </a:t>
            </a:r>
          </a:p>
          <a:p>
            <a:pPr lvl="0" algn="ctr"/>
            <a:r>
              <a:rPr lang="en-CA" b="1" dirty="0"/>
              <a:t>How can these words bring us comfort when we experience loneliness?</a:t>
            </a:r>
            <a:endParaRPr lang="en-CA" dirty="0"/>
          </a:p>
          <a:p>
            <a:pPr marL="0" lvl="0" indent="0" algn="ctr">
              <a:buNone/>
            </a:pPr>
            <a:r>
              <a:rPr lang="en-CA" dirty="0"/>
              <a:t> </a:t>
            </a: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595745" y="166256"/>
            <a:ext cx="11173691" cy="6691744"/>
          </a:xfrm>
        </p:spPr>
        <p:txBody>
          <a:bodyPr>
            <a:normAutofit/>
          </a:bodyPr>
          <a:lstStyle/>
          <a:p>
            <a:pPr marL="0" lvl="0" indent="0" algn="ctr">
              <a:buNone/>
            </a:pPr>
            <a:endParaRPr lang="en-CA" dirty="0"/>
          </a:p>
          <a:p>
            <a:pPr marL="0" lvl="0" indent="0">
              <a:buNone/>
            </a:pPr>
            <a:endParaRPr lang="en-CA" dirty="0"/>
          </a:p>
          <a:p>
            <a:pPr marL="0" lvl="0" indent="0" algn="ctr">
              <a:buNone/>
            </a:pPr>
            <a:r>
              <a:rPr lang="en-CA" dirty="0"/>
              <a:t>READ  Matthew 26:47-50   </a:t>
            </a:r>
          </a:p>
          <a:p>
            <a:pPr marL="0" lvl="0" indent="0" algn="ctr">
              <a:buNone/>
            </a:pPr>
            <a:r>
              <a:rPr lang="en-CA" u="sng" dirty="0"/>
              <a:t>The Loneliness of Betrayal </a:t>
            </a:r>
            <a:endParaRPr lang="en-CA" dirty="0"/>
          </a:p>
          <a:p>
            <a:pPr marL="0" indent="0" algn="ctr">
              <a:buNone/>
            </a:pPr>
            <a:endParaRPr lang="en-CA" dirty="0"/>
          </a:p>
          <a:p>
            <a:pPr marL="0" lvl="0" indent="0" algn="ctr">
              <a:buNone/>
            </a:pPr>
            <a:r>
              <a:rPr lang="en-CA" b="1" dirty="0"/>
              <a:t>What do you notice about how Jesus experienced loneliness </a:t>
            </a:r>
          </a:p>
          <a:p>
            <a:pPr marL="0" lvl="0" indent="0" algn="ctr">
              <a:buNone/>
            </a:pPr>
            <a:r>
              <a:rPr lang="en-CA" b="1" dirty="0"/>
              <a:t>when he was betrayed by Judas?</a:t>
            </a:r>
            <a:endParaRPr lang="en-CA" dirty="0"/>
          </a:p>
          <a:p>
            <a:pPr marL="0" indent="0" algn="ctr">
              <a:buNone/>
            </a:pPr>
            <a:endParaRPr lang="en-CA" dirty="0"/>
          </a:p>
          <a:p>
            <a:pPr marL="0" lvl="0" indent="0" algn="ctr">
              <a:buNone/>
            </a:pPr>
            <a:r>
              <a:rPr lang="en-CA" b="1" dirty="0"/>
              <a:t>How can we show Jesus’ love and compassion </a:t>
            </a:r>
          </a:p>
          <a:p>
            <a:pPr marL="0" lvl="0" indent="0" algn="ctr">
              <a:buNone/>
            </a:pPr>
            <a:r>
              <a:rPr lang="en-CA" b="1" dirty="0"/>
              <a:t>to people we feel betrayed or abandoned by?</a:t>
            </a:r>
            <a:endParaRPr lang="en-CA" dirty="0"/>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a:xfrm>
            <a:off x="96983" y="1825625"/>
            <a:ext cx="11914908" cy="4351338"/>
          </a:xfrm>
        </p:spPr>
        <p:txBody>
          <a:bodyPr/>
          <a:lstStyle/>
          <a:p>
            <a:pPr marL="0" indent="0" algn="ctr">
              <a:buNone/>
            </a:pPr>
            <a:endParaRPr lang="en-CA" dirty="0"/>
          </a:p>
          <a:p>
            <a:pPr marL="0" indent="0">
              <a:buNone/>
            </a:pPr>
            <a:endParaRPr lang="en-US" dirty="0"/>
          </a:p>
        </p:txBody>
      </p:sp>
      <p:sp>
        <p:nvSpPr>
          <p:cNvPr id="2" name="TextBox 1">
            <a:extLst>
              <a:ext uri="{FF2B5EF4-FFF2-40B4-BE49-F238E27FC236}">
                <a16:creationId xmlns:a16="http://schemas.microsoft.com/office/drawing/2014/main" id="{9F805E11-1073-304F-8DF4-766E5A1A453E}"/>
              </a:ext>
            </a:extLst>
          </p:cNvPr>
          <p:cNvSpPr txBox="1"/>
          <p:nvPr/>
        </p:nvSpPr>
        <p:spPr>
          <a:xfrm>
            <a:off x="422565" y="215642"/>
            <a:ext cx="11589326" cy="4893647"/>
          </a:xfrm>
          <a:prstGeom prst="rect">
            <a:avLst/>
          </a:prstGeom>
          <a:noFill/>
        </p:spPr>
        <p:txBody>
          <a:bodyPr wrap="square" rtlCol="0">
            <a:spAutoFit/>
          </a:bodyPr>
          <a:lstStyle/>
          <a:p>
            <a:pPr algn="ctr"/>
            <a:endParaRPr lang="en-CA" sz="2800" u="sng" dirty="0"/>
          </a:p>
          <a:p>
            <a:pPr lvl="0" algn="ctr"/>
            <a:endParaRPr lang="en-CA" sz="2400" dirty="0"/>
          </a:p>
          <a:p>
            <a:pPr algn="ctr"/>
            <a:r>
              <a:rPr lang="en-CA" sz="2800" dirty="0"/>
              <a:t> </a:t>
            </a:r>
          </a:p>
          <a:p>
            <a:pPr lvl="0" algn="ctr"/>
            <a:r>
              <a:rPr lang="en-CA" sz="2800" dirty="0"/>
              <a:t> </a:t>
            </a:r>
          </a:p>
          <a:p>
            <a:pPr lvl="0"/>
            <a:endParaRPr lang="en-CA" sz="2800" dirty="0"/>
          </a:p>
          <a:p>
            <a:pPr lvl="0"/>
            <a:endParaRPr lang="en-CA" sz="2800" dirty="0"/>
          </a:p>
          <a:p>
            <a:pPr algn="ctr"/>
            <a:endParaRPr lang="en-CA" sz="2800" dirty="0"/>
          </a:p>
          <a:p>
            <a:pPr lvl="0" algn="ctr"/>
            <a:endParaRPr lang="en-CA" sz="2400" dirty="0"/>
          </a:p>
          <a:p>
            <a:pPr algn="ctr"/>
            <a:r>
              <a:rPr lang="en-CA" sz="2400" dirty="0"/>
              <a:t> </a:t>
            </a:r>
          </a:p>
          <a:p>
            <a:pPr algn="ctr"/>
            <a:r>
              <a:rPr lang="en-CA" dirty="0"/>
              <a:t> </a:t>
            </a:r>
          </a:p>
          <a:p>
            <a:pPr lvl="0" algn="ctr"/>
            <a:endParaRPr lang="en-CA" dirty="0"/>
          </a:p>
          <a:p>
            <a:pPr lvl="0" algn="ctr"/>
            <a:endParaRPr lang="en-CA" dirty="0"/>
          </a:p>
          <a:p>
            <a:pPr lvl="0"/>
            <a:endParaRPr lang="en-CA" dirty="0"/>
          </a:p>
        </p:txBody>
      </p:sp>
      <p:sp>
        <p:nvSpPr>
          <p:cNvPr id="7" name="Rectangle 3">
            <a:extLst>
              <a:ext uri="{FF2B5EF4-FFF2-40B4-BE49-F238E27FC236}">
                <a16:creationId xmlns:a16="http://schemas.microsoft.com/office/drawing/2014/main" id="{0CA3602D-99CA-3F41-B902-F1FD622FE3DA}"/>
              </a:ext>
            </a:extLst>
          </p:cNvPr>
          <p:cNvSpPr>
            <a:spLocks noChangeArrowheads="1"/>
          </p:cNvSpPr>
          <p:nvPr/>
        </p:nvSpPr>
        <p:spPr bwMode="auto">
          <a:xfrm>
            <a:off x="422565" y="-324501"/>
            <a:ext cx="11488797"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altLang="en-US"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lang="en-US" altLang="en-US" sz="12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altLang="en-US"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tabLst>
                <a:tab pos="4572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READ   Matthew 27:46   </a:t>
            </a:r>
            <a:r>
              <a:rPr kumimoji="0" lang="en-US" altLang="en-US" sz="2400" b="0" i="0" u="sng"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Jesus’ Loneliness on the Cross</a:t>
            </a:r>
            <a:endParaRPr kumimoji="0" lang="en-US" altLang="en-US" sz="2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 </a:t>
            </a:r>
            <a:endParaRPr kumimoji="0" lang="en-US" altLang="en-US" sz="2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1" i="0" u="none" strike="noStrike" cap="none" normalizeH="0" baseline="30000" dirty="0">
                <a:ln>
                  <a:noFill/>
                </a:ln>
                <a:solidFill>
                  <a:srgbClr val="000000"/>
                </a:solidFill>
                <a:effectLst/>
                <a:latin typeface="Calibri" panose="020F0502020204030204" pitchFamily="34" charset="0"/>
                <a:ea typeface="Times New Roman" panose="02020603050405020304" pitchFamily="18" charset="0"/>
              </a:rPr>
              <a:t>46 </a:t>
            </a: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About three in the afternoon Jesus cried out in a loud voice, </a:t>
            </a: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0" i="1"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“Eli, Eli,</a:t>
            </a:r>
            <a:r>
              <a:rPr kumimoji="0" lang="en-US" altLang="en-US" sz="2400" b="0" i="0" u="none" strike="noStrike" cap="none" normalizeH="0" baseline="30000" dirty="0">
                <a:ln>
                  <a:noFill/>
                </a:ln>
                <a:solidFill>
                  <a:srgbClr val="000000"/>
                </a:solidFill>
                <a:effectLst/>
                <a:latin typeface="Calibri" panose="020F0502020204030204" pitchFamily="34" charset="0"/>
                <a:ea typeface="Times New Roman" panose="02020603050405020304" pitchFamily="18" charset="0"/>
              </a:rPr>
              <a:t>[</a:t>
            </a:r>
            <a:r>
              <a:rPr kumimoji="0" lang="en-US" altLang="en-US" sz="2400" b="0" i="0" u="none" strike="noStrike" cap="none" normalizeH="0" baseline="30000" dirty="0">
                <a:ln>
                  <a:noFill/>
                </a:ln>
                <a:solidFill>
                  <a:srgbClr val="0563C1"/>
                </a:solidFill>
                <a:effectLst/>
                <a:latin typeface="Calibri" panose="020F0502020204030204" pitchFamily="34" charset="0"/>
                <a:ea typeface="Times New Roman" panose="02020603050405020304" pitchFamily="18" charset="0"/>
                <a:hlinkClick r:id="rId2" tooltip="See footnote a"/>
              </a:rPr>
              <a:t>a</a:t>
            </a:r>
            <a:r>
              <a:rPr kumimoji="0" lang="en-US" altLang="en-US" sz="2400" b="0" i="0" u="none" strike="noStrike" cap="none" normalizeH="0" baseline="30000" dirty="0">
                <a:ln>
                  <a:noFill/>
                </a:ln>
                <a:solidFill>
                  <a:srgbClr val="000000"/>
                </a:solidFill>
                <a:effectLst/>
                <a:latin typeface="Calibri" panose="020F0502020204030204" pitchFamily="34" charset="0"/>
                <a:ea typeface="Times New Roman" panose="02020603050405020304" pitchFamily="18" charset="0"/>
              </a:rPr>
              <a:t>]</a:t>
            </a: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Calibri" panose="020F0502020204030204" pitchFamily="34" charset="0"/>
                <a:ea typeface="Times New Roman" panose="02020603050405020304" pitchFamily="18" charset="0"/>
              </a:rPr>
              <a:t>lema</a:t>
            </a: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 </a:t>
            </a:r>
            <a:r>
              <a:rPr kumimoji="0" lang="en-US" altLang="en-US" sz="2400" b="0" i="1" u="none" strike="noStrike" cap="none" normalizeH="0" baseline="0" dirty="0" err="1">
                <a:ln>
                  <a:noFill/>
                </a:ln>
                <a:solidFill>
                  <a:srgbClr val="000000"/>
                </a:solidFill>
                <a:effectLst/>
                <a:latin typeface="Calibri" panose="020F0502020204030204" pitchFamily="34" charset="0"/>
                <a:ea typeface="Times New Roman" panose="02020603050405020304" pitchFamily="18" charset="0"/>
              </a:rPr>
              <a:t>sabachthani</a:t>
            </a:r>
            <a:r>
              <a:rPr kumimoji="0" lang="en-US" altLang="en-US" sz="2400" b="0" i="1"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a:t>
            </a: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(which means “My God, my God, why have you forsaken me?”).  NIV. </a:t>
            </a: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In this moment Jesus is quoting the opening of Psalm 22.  </a:t>
            </a: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This is a way of invoking the entirety of Psalm 22.  </a:t>
            </a:r>
            <a:endParaRPr kumimoji="0" lang="en-US" altLang="en-US" sz="2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 </a:t>
            </a:r>
            <a:endParaRPr kumimoji="0" lang="en-US" altLang="en-US" sz="2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Read through Psalm 22 together and talk about what you think Jesus was feeling as he bore the sins of the world and a lonely painful death on the cross.</a:t>
            </a:r>
            <a:endParaRPr kumimoji="0" lang="en-US" altLang="en-US" sz="2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 </a:t>
            </a:r>
            <a:endParaRPr kumimoji="0" lang="en-US" altLang="en-US" sz="24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Char char="•"/>
              <a:tabLst>
                <a:tab pos="457200" algn="l"/>
              </a:tabLst>
            </a:pP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On the cross, Jesus was separated from his disciples, mocked and ridiculed by the crowd, and </a:t>
            </a:r>
            <a:r>
              <a:rPr kumimoji="0" lang="en-US" altLang="en-US" sz="2400" b="0" i="0" u="none" strike="noStrike" cap="none" normalizeH="0" baseline="0">
                <a:ln>
                  <a:noFill/>
                </a:ln>
                <a:solidFill>
                  <a:srgbClr val="000000"/>
                </a:solidFill>
                <a:effectLst/>
                <a:latin typeface="Calibri" panose="020F0502020204030204" pitchFamily="34" charset="0"/>
                <a:ea typeface="Times New Roman" panose="02020603050405020304" pitchFamily="18" charset="0"/>
              </a:rPr>
              <a:t>feeling forsaken </a:t>
            </a:r>
            <a:r>
              <a:rPr kumimoji="0" lang="en-US" altLang="en-US" sz="24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by God the Father as He bore the weight of the sins of the world. It was a lonely and painful death.   </a:t>
            </a:r>
            <a:r>
              <a:rPr kumimoji="0" lang="en-US" altLang="en-US" sz="24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rPr>
              <a:t>How did Jesus endure this degree of loneliness?</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a:xfrm>
            <a:off x="138545" y="277091"/>
            <a:ext cx="11942619" cy="6470073"/>
          </a:xfrm>
        </p:spPr>
        <p:txBody>
          <a:bodyPr>
            <a:normAutofit fontScale="25000" lnSpcReduction="20000"/>
          </a:bodyPr>
          <a:lstStyle/>
          <a:p>
            <a:pPr marL="0" lvl="0" indent="0" algn="ctr">
              <a:buNone/>
            </a:pPr>
            <a:endParaRPr lang="en-CA" sz="6000" dirty="0"/>
          </a:p>
          <a:p>
            <a:pPr marL="0" lvl="0" indent="0" algn="ctr">
              <a:buNone/>
            </a:pPr>
            <a:endParaRPr lang="en-CA" sz="6000" dirty="0"/>
          </a:p>
          <a:p>
            <a:pPr marL="0" lvl="0" indent="0" algn="ctr">
              <a:buNone/>
            </a:pPr>
            <a:r>
              <a:rPr lang="en-CA" sz="9600" dirty="0"/>
              <a:t>READ Hebrews 4:15  </a:t>
            </a:r>
          </a:p>
          <a:p>
            <a:pPr marL="0" lvl="0" indent="0" algn="ctr">
              <a:buNone/>
            </a:pPr>
            <a:r>
              <a:rPr lang="en-CA" sz="9600" u="sng" dirty="0"/>
              <a:t>Resisting Temptation When We’re Lonely</a:t>
            </a:r>
            <a:r>
              <a:rPr lang="en-CA" sz="9600" dirty="0"/>
              <a:t> </a:t>
            </a:r>
          </a:p>
          <a:p>
            <a:pPr marL="0" indent="0" algn="ctr">
              <a:buNone/>
            </a:pPr>
            <a:r>
              <a:rPr lang="en-CA" sz="9600" dirty="0"/>
              <a:t> </a:t>
            </a:r>
          </a:p>
          <a:p>
            <a:pPr marL="0" indent="0" algn="ctr">
              <a:buNone/>
            </a:pPr>
            <a:r>
              <a:rPr lang="en-CA" sz="9600" b="1" baseline="30000" dirty="0"/>
              <a:t>15 </a:t>
            </a:r>
            <a:r>
              <a:rPr lang="en-CA" sz="9600" dirty="0"/>
              <a:t>For we do not have a high priest who is unable to empathize with our weaknesses, but we have one who has been tempted in every way, just as we are—yet he did not sin.  NIV</a:t>
            </a:r>
          </a:p>
          <a:p>
            <a:pPr marL="0" indent="0" algn="ctr">
              <a:buNone/>
            </a:pPr>
            <a:r>
              <a:rPr lang="en-CA" sz="9600" dirty="0"/>
              <a:t> </a:t>
            </a:r>
          </a:p>
          <a:p>
            <a:pPr marL="0" lvl="0" indent="0" algn="ctr">
              <a:buNone/>
            </a:pPr>
            <a:r>
              <a:rPr lang="en-CA" sz="9600" b="1" dirty="0"/>
              <a:t>Do you think loneliness might be a weakness that could lead to us being tempted?   </a:t>
            </a:r>
          </a:p>
          <a:p>
            <a:pPr marL="0" lvl="0" indent="0" algn="ctr">
              <a:buNone/>
            </a:pPr>
            <a:r>
              <a:rPr lang="en-CA" sz="9600" b="1" dirty="0"/>
              <a:t>Why or why not?</a:t>
            </a:r>
            <a:endParaRPr lang="en-CA" sz="9600" dirty="0"/>
          </a:p>
          <a:p>
            <a:pPr marL="0" indent="0" algn="ctr">
              <a:buNone/>
            </a:pPr>
            <a:r>
              <a:rPr lang="en-CA" sz="9600" dirty="0"/>
              <a:t> </a:t>
            </a:r>
          </a:p>
          <a:p>
            <a:pPr marL="0" indent="0" algn="ctr">
              <a:buNone/>
            </a:pPr>
            <a:r>
              <a:rPr lang="en-CA" sz="9600" dirty="0"/>
              <a:t> </a:t>
            </a:r>
          </a:p>
          <a:p>
            <a:pPr marL="0" lvl="0" indent="0" algn="ctr">
              <a:buNone/>
            </a:pPr>
            <a:r>
              <a:rPr lang="en-CA" sz="9600" dirty="0"/>
              <a:t>Jesus knows what it’s like to be tempted when he was alone.    </a:t>
            </a:r>
          </a:p>
          <a:p>
            <a:pPr marL="0" lvl="0" indent="0" algn="ctr">
              <a:buNone/>
            </a:pPr>
            <a:r>
              <a:rPr lang="en-CA" sz="9600" dirty="0"/>
              <a:t>But in that time, Jesus resisted giving in to temptation.  (see Matthew 4:1-11).  </a:t>
            </a:r>
            <a:r>
              <a:rPr lang="en-CA" sz="9600" b="1" dirty="0"/>
              <a:t> </a:t>
            </a:r>
          </a:p>
          <a:p>
            <a:pPr marL="0" lvl="0" indent="0" algn="ctr">
              <a:buNone/>
            </a:pPr>
            <a:endParaRPr lang="en-CA" sz="9600" b="1" dirty="0"/>
          </a:p>
          <a:p>
            <a:pPr marL="0" lvl="0" indent="0" algn="ctr">
              <a:buNone/>
            </a:pPr>
            <a:r>
              <a:rPr lang="en-CA" sz="9600" b="1" dirty="0"/>
              <a:t>How can Jesus’ example help us resist temptation when we feel alone?</a:t>
            </a:r>
            <a:endParaRPr lang="en-CA" sz="9600" dirty="0"/>
          </a:p>
          <a:p>
            <a:pPr marL="0" lvl="0" indent="0" algn="ctr">
              <a:buNone/>
            </a:pPr>
            <a:endParaRPr lang="en-CA" sz="9600" dirty="0"/>
          </a:p>
          <a:p>
            <a:pPr marL="0" lvl="0" indent="0" algn="ctr">
              <a:buNone/>
            </a:pPr>
            <a:endParaRPr lang="en-CA" sz="6000" dirty="0"/>
          </a:p>
          <a:p>
            <a:pPr marL="0" lvl="0" indent="0" algn="ctr">
              <a:buNone/>
            </a:pPr>
            <a:endParaRPr lang="en-CA" dirty="0"/>
          </a:p>
          <a:p>
            <a:pPr marL="0" lvl="0" indent="0" algn="ctr">
              <a:buNone/>
            </a:pPr>
            <a:endParaRPr lang="en-CA" u="sng" dirty="0"/>
          </a:p>
          <a:p>
            <a:pPr marL="0" lvl="0" indent="0" algn="ctr">
              <a:buNone/>
            </a:pPr>
            <a:endParaRPr lang="en-CA" u="sng" dirty="0"/>
          </a:p>
          <a:p>
            <a:pPr marL="0" lvl="0" indent="0" algn="ctr">
              <a:buNone/>
            </a:pPr>
            <a:endParaRPr lang="en-CA" dirty="0"/>
          </a:p>
          <a:p>
            <a:pPr marL="0" indent="0">
              <a:buNone/>
            </a:pPr>
            <a:r>
              <a:rPr lang="en-CA" dirty="0"/>
              <a:t> </a:t>
            </a:r>
          </a:p>
          <a:p>
            <a:pPr marL="0" indent="0">
              <a:buNone/>
            </a:pPr>
            <a:endParaRPr lang="en-CA" dirty="0"/>
          </a:p>
          <a:p>
            <a:pPr marL="0" indent="0">
              <a:buNone/>
            </a:pPr>
            <a:r>
              <a:rPr lang="en-CA" dirty="0"/>
              <a:t> </a:t>
            </a:r>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4382</TotalTime>
  <Words>1048</Words>
  <Application>Microsoft Macintosh PowerPoint</Application>
  <PresentationFormat>Widescreen</PresentationFormat>
  <Paragraphs>148</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Jeff Austen</cp:lastModifiedBy>
  <cp:revision>61</cp:revision>
  <dcterms:created xsi:type="dcterms:W3CDTF">2022-10-10T12:50:19Z</dcterms:created>
  <dcterms:modified xsi:type="dcterms:W3CDTF">2023-02-02T14:22:17Z</dcterms:modified>
</cp:coreProperties>
</file>