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69" r:id="rId3"/>
    <p:sldId id="258" r:id="rId4"/>
    <p:sldId id="259" r:id="rId5"/>
    <p:sldId id="260" r:id="rId6"/>
    <p:sldId id="261" r:id="rId7"/>
    <p:sldId id="262" r:id="rId8"/>
    <p:sldId id="263" r:id="rId9"/>
    <p:sldId id="264" r:id="rId10"/>
    <p:sldId id="270" r:id="rId11"/>
    <p:sldId id="271" r:id="rId12"/>
    <p:sldId id="272" r:id="rId13"/>
    <p:sldId id="273"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46"/>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CC6A6-A467-FC48-9035-596C8C23BC12}" type="datetimeFigureOut">
              <a:rPr lang="en-US" smtClean="0"/>
              <a:t>1/26/23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CA9EE-695F-974B-B1EA-C53A7A95589B}" type="slidenum">
              <a:rPr lang="en-US" smtClean="0"/>
              <a:t>‹#›</a:t>
            </a:fld>
            <a:endParaRPr lang="en-US"/>
          </a:p>
        </p:txBody>
      </p:sp>
    </p:spTree>
    <p:extLst>
      <p:ext uri="{BB962C8B-B14F-4D97-AF65-F5344CB8AC3E}">
        <p14:creationId xmlns:p14="http://schemas.microsoft.com/office/powerpoint/2010/main" val="338634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9CA9EE-695F-974B-B1EA-C53A7A95589B}" type="slidenum">
              <a:rPr lang="en-US" smtClean="0"/>
              <a:t>2</a:t>
            </a:fld>
            <a:endParaRPr lang="en-US"/>
          </a:p>
        </p:txBody>
      </p:sp>
    </p:spTree>
    <p:extLst>
      <p:ext uri="{BB962C8B-B14F-4D97-AF65-F5344CB8AC3E}">
        <p14:creationId xmlns:p14="http://schemas.microsoft.com/office/powerpoint/2010/main" val="2350885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1/26/23</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1/26/23</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E07366-BAB5-91F3-0C50-54E385286DF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FEC54A69-697D-20BB-7178-000C3B4684C2}"/>
              </a:ext>
            </a:extLst>
          </p:cNvPr>
          <p:cNvSpPr>
            <a:spLocks noGrp="1"/>
          </p:cNvSpPr>
          <p:nvPr>
            <p:ph type="subTitle" idx="1"/>
          </p:nvPr>
        </p:nvSpPr>
        <p:spPr/>
        <p:txBody>
          <a:bodyPr/>
          <a:lstStyle/>
          <a:p>
            <a:endParaRPr lang="en-US"/>
          </a:p>
        </p:txBody>
      </p:sp>
      <p:sp>
        <p:nvSpPr>
          <p:cNvPr id="8" name="Title 1">
            <a:extLst>
              <a:ext uri="{FF2B5EF4-FFF2-40B4-BE49-F238E27FC236}">
                <a16:creationId xmlns:a16="http://schemas.microsoft.com/office/drawing/2014/main" id="{52328856-F9E5-F810-58C1-B22C4D3EAA46}"/>
              </a:ext>
            </a:extLst>
          </p:cNvPr>
          <p:cNvSpPr txBox="1">
            <a:spLocks/>
          </p:cNvSpPr>
          <p:nvPr/>
        </p:nvSpPr>
        <p:spPr>
          <a:xfrm>
            <a:off x="650449" y="4559523"/>
            <a:ext cx="10901471" cy="1236440"/>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CA" sz="4000" b="1" dirty="0">
                <a:solidFill>
                  <a:schemeClr val="bg1"/>
                </a:solidFill>
              </a:rPr>
              <a:t>JESUS KNEW JOY TOO!</a:t>
            </a:r>
            <a:br>
              <a:rPr lang="en-CA" sz="3800" dirty="0">
                <a:solidFill>
                  <a:schemeClr val="bg1"/>
                </a:solidFill>
              </a:rPr>
            </a:br>
            <a:endParaRPr lang="en-US" sz="3800" dirty="0">
              <a:solidFill>
                <a:schemeClr val="bg1"/>
              </a:solidFill>
            </a:endParaRPr>
          </a:p>
        </p:txBody>
      </p:sp>
      <p:pic>
        <p:nvPicPr>
          <p:cNvPr id="10" name="Picture 9" descr="A picture containing text, person, indoor, person&#10;&#10;Description automatically generated">
            <a:extLst>
              <a:ext uri="{FF2B5EF4-FFF2-40B4-BE49-F238E27FC236}">
                <a16:creationId xmlns:a16="http://schemas.microsoft.com/office/drawing/2014/main" id="{430857B6-FFC9-54C3-3B1E-BD1622D95724}"/>
              </a:ext>
            </a:extLst>
          </p:cNvPr>
          <p:cNvPicPr>
            <a:picLocks noChangeAspect="1"/>
          </p:cNvPicPr>
          <p:nvPr/>
        </p:nvPicPr>
        <p:blipFill rotWithShape="1">
          <a:blip r:embed="rId2"/>
          <a:srcRect b="6020"/>
          <a:stretch/>
        </p:blipFill>
        <p:spPr>
          <a:xfrm>
            <a:off x="20" y="1"/>
            <a:ext cx="12191979" cy="4239482"/>
          </a:xfrm>
          <a:prstGeom prst="rect">
            <a:avLst/>
          </a:prstGeom>
        </p:spPr>
      </p:pic>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98CC7-6FF2-2644-9D40-EA94F01EB7C3}"/>
              </a:ext>
            </a:extLst>
          </p:cNvPr>
          <p:cNvSpPr>
            <a:spLocks noGrp="1"/>
          </p:cNvSpPr>
          <p:nvPr>
            <p:ph idx="1"/>
          </p:nvPr>
        </p:nvSpPr>
        <p:spPr>
          <a:xfrm>
            <a:off x="907473" y="1132898"/>
            <a:ext cx="10515600" cy="4351338"/>
          </a:xfrm>
        </p:spPr>
        <p:txBody>
          <a:bodyPr/>
          <a:lstStyle/>
          <a:p>
            <a:pPr marL="0" indent="0">
              <a:buNone/>
            </a:pPr>
            <a:r>
              <a:rPr lang="en-CA" dirty="0"/>
              <a:t> </a:t>
            </a:r>
          </a:p>
          <a:p>
            <a:pPr marL="0" lvl="0" indent="0" algn="ctr">
              <a:buNone/>
            </a:pPr>
            <a:r>
              <a:rPr lang="en-CA" dirty="0"/>
              <a:t>READ:   Luke 2:10    </a:t>
            </a:r>
            <a:r>
              <a:rPr lang="en-CA" u="sng" dirty="0"/>
              <a:t>The Angels Announce Jesus’ Birth</a:t>
            </a:r>
            <a:r>
              <a:rPr lang="en-CA" dirty="0"/>
              <a:t> </a:t>
            </a:r>
          </a:p>
          <a:p>
            <a:pPr marL="0" indent="0" algn="ctr">
              <a:buNone/>
            </a:pPr>
            <a:r>
              <a:rPr lang="en-CA" dirty="0"/>
              <a:t> </a:t>
            </a:r>
          </a:p>
          <a:p>
            <a:pPr marL="0" indent="0" algn="ctr">
              <a:buNone/>
            </a:pPr>
            <a:r>
              <a:rPr lang="en-CA" b="1" baseline="30000" dirty="0"/>
              <a:t>10 </a:t>
            </a:r>
            <a:r>
              <a:rPr lang="en-CA" dirty="0"/>
              <a:t>But the angel said to them, “Do not be afraid. I bring you good news that will cause great joy for all the people.</a:t>
            </a:r>
          </a:p>
          <a:p>
            <a:pPr marL="0" indent="0" algn="ctr">
              <a:buNone/>
            </a:pPr>
            <a:r>
              <a:rPr lang="en-CA" dirty="0"/>
              <a:t>  </a:t>
            </a:r>
          </a:p>
          <a:p>
            <a:pPr lvl="0" algn="ctr"/>
            <a:r>
              <a:rPr lang="en-CA" b="1" dirty="0"/>
              <a:t>What do you notice here about the joy that Jesus’ birth brought us?</a:t>
            </a:r>
            <a:endParaRPr lang="en-CA" dirty="0"/>
          </a:p>
          <a:p>
            <a:pPr marL="0" indent="0" algn="ctr">
              <a:buNone/>
            </a:pPr>
            <a:endParaRPr lang="en-US" b="1" dirty="0"/>
          </a:p>
        </p:txBody>
      </p:sp>
    </p:spTree>
    <p:extLst>
      <p:ext uri="{BB962C8B-B14F-4D97-AF65-F5344CB8AC3E}">
        <p14:creationId xmlns:p14="http://schemas.microsoft.com/office/powerpoint/2010/main" val="391567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1C1219-C58A-2E4A-ACDF-D987709EFB17}"/>
              </a:ext>
            </a:extLst>
          </p:cNvPr>
          <p:cNvSpPr>
            <a:spLocks noGrp="1"/>
          </p:cNvSpPr>
          <p:nvPr>
            <p:ph idx="1"/>
          </p:nvPr>
        </p:nvSpPr>
        <p:spPr>
          <a:xfrm>
            <a:off x="893618" y="1299153"/>
            <a:ext cx="10515600" cy="4351338"/>
          </a:xfrm>
        </p:spPr>
        <p:txBody>
          <a:bodyPr>
            <a:normAutofit fontScale="92500" lnSpcReduction="10000"/>
          </a:bodyPr>
          <a:lstStyle/>
          <a:p>
            <a:pPr marL="0" indent="0" algn="ctr">
              <a:buNone/>
            </a:pPr>
            <a:endParaRPr lang="en-CA" dirty="0"/>
          </a:p>
          <a:p>
            <a:pPr marL="0" lvl="0" indent="0" algn="ctr">
              <a:buNone/>
            </a:pPr>
            <a:r>
              <a:rPr lang="en-CA" dirty="0"/>
              <a:t>READ John 15:9-11</a:t>
            </a:r>
          </a:p>
          <a:p>
            <a:pPr marL="0" indent="0" algn="ctr">
              <a:buNone/>
            </a:pPr>
            <a:r>
              <a:rPr lang="en-CA" dirty="0"/>
              <a:t> </a:t>
            </a:r>
          </a:p>
          <a:p>
            <a:pPr marL="0" indent="0" algn="ctr">
              <a:buNone/>
            </a:pPr>
            <a:r>
              <a:rPr lang="en-CA" b="1" baseline="30000" dirty="0"/>
              <a:t>9 </a:t>
            </a:r>
            <a:r>
              <a:rPr lang="en-CA" dirty="0"/>
              <a:t>“As the Father has loved me, so have I loved you. Now remain in my love. </a:t>
            </a:r>
            <a:r>
              <a:rPr lang="en-CA" b="1" baseline="30000" dirty="0"/>
              <a:t>10 </a:t>
            </a:r>
            <a:r>
              <a:rPr lang="en-CA" dirty="0"/>
              <a:t>If you keep my commands, you will remain in my love, just as I have kept my Father’s commands and remain in his love. </a:t>
            </a:r>
            <a:r>
              <a:rPr lang="en-CA" b="1" baseline="30000" dirty="0"/>
              <a:t>11 </a:t>
            </a:r>
            <a:r>
              <a:rPr lang="en-CA" dirty="0"/>
              <a:t>I have told you this so that my joy may be in you and that your joy may be complete.</a:t>
            </a:r>
          </a:p>
          <a:p>
            <a:pPr marL="0" indent="0" algn="ctr">
              <a:buNone/>
            </a:pPr>
            <a:r>
              <a:rPr lang="en-CA" dirty="0"/>
              <a:t> </a:t>
            </a:r>
          </a:p>
          <a:p>
            <a:pPr marL="0" indent="0" algn="ctr">
              <a:buNone/>
            </a:pPr>
            <a:r>
              <a:rPr lang="en-CA" dirty="0"/>
              <a:t> </a:t>
            </a:r>
          </a:p>
          <a:p>
            <a:pPr lvl="0" algn="ctr"/>
            <a:r>
              <a:rPr lang="en-CA" b="1" dirty="0"/>
              <a:t>What do we learn from these verses about how to experience Jesus’ joy?</a:t>
            </a:r>
            <a:endParaRPr lang="en-CA" dirty="0"/>
          </a:p>
          <a:p>
            <a:pPr marL="0" indent="0">
              <a:buNone/>
            </a:pPr>
            <a:endParaRPr lang="en-US" dirty="0"/>
          </a:p>
        </p:txBody>
      </p:sp>
    </p:spTree>
    <p:extLst>
      <p:ext uri="{BB962C8B-B14F-4D97-AF65-F5344CB8AC3E}">
        <p14:creationId xmlns:p14="http://schemas.microsoft.com/office/powerpoint/2010/main" val="65330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C34503-6681-DF40-B196-87FB22AB5267}"/>
              </a:ext>
            </a:extLst>
          </p:cNvPr>
          <p:cNvSpPr>
            <a:spLocks noGrp="1"/>
          </p:cNvSpPr>
          <p:nvPr>
            <p:ph idx="1"/>
          </p:nvPr>
        </p:nvSpPr>
        <p:spPr>
          <a:xfrm>
            <a:off x="949036" y="1108364"/>
            <a:ext cx="10515600" cy="4722235"/>
          </a:xfrm>
        </p:spPr>
        <p:txBody>
          <a:bodyPr>
            <a:normAutofit fontScale="92500" lnSpcReduction="20000"/>
          </a:bodyPr>
          <a:lstStyle/>
          <a:p>
            <a:pPr marL="0" lvl="0" indent="0" algn="ctr">
              <a:buNone/>
            </a:pPr>
            <a:r>
              <a:rPr lang="en-CA" dirty="0"/>
              <a:t>READ Hebrews 12:2</a:t>
            </a:r>
          </a:p>
          <a:p>
            <a:pPr marL="0" indent="0" algn="ctr">
              <a:buNone/>
            </a:pPr>
            <a:r>
              <a:rPr lang="en-CA" dirty="0"/>
              <a:t> </a:t>
            </a:r>
          </a:p>
          <a:p>
            <a:pPr marL="0" indent="0" algn="ctr">
              <a:buNone/>
            </a:pPr>
            <a:r>
              <a:rPr lang="en-CA" b="1" baseline="30000" dirty="0"/>
              <a:t>2 </a:t>
            </a:r>
            <a:r>
              <a:rPr lang="en-CA" dirty="0"/>
              <a:t>fixing our eyes on Jesus, the pioneer and perfecter of faith. </a:t>
            </a:r>
          </a:p>
          <a:p>
            <a:pPr marL="0" indent="0" algn="ctr">
              <a:buNone/>
            </a:pPr>
            <a:r>
              <a:rPr lang="en-CA" dirty="0"/>
              <a:t>For the joy set before him he endured the cross, scorning its shame, </a:t>
            </a:r>
          </a:p>
          <a:p>
            <a:pPr marL="0" indent="0" algn="ctr">
              <a:buNone/>
            </a:pPr>
            <a:r>
              <a:rPr lang="en-CA" dirty="0"/>
              <a:t>and sat down at the right hand of the throne of God.   NIV</a:t>
            </a:r>
          </a:p>
          <a:p>
            <a:pPr marL="0" indent="0" algn="ctr">
              <a:buNone/>
            </a:pPr>
            <a:r>
              <a:rPr lang="en-CA" dirty="0"/>
              <a:t> </a:t>
            </a:r>
          </a:p>
          <a:p>
            <a:pPr lvl="0" algn="ctr">
              <a:buFontTx/>
              <a:buChar char="-"/>
            </a:pPr>
            <a:r>
              <a:rPr lang="en-CA" b="1" dirty="0"/>
              <a:t>What do you notice here about how Jesus </a:t>
            </a:r>
          </a:p>
          <a:p>
            <a:pPr marL="0" lvl="0" indent="0" algn="ctr">
              <a:buNone/>
            </a:pPr>
            <a:r>
              <a:rPr lang="en-CA" b="1" dirty="0"/>
              <a:t>went through his greatest trial with joy?</a:t>
            </a:r>
            <a:r>
              <a:rPr lang="en-CA" dirty="0"/>
              <a:t> </a:t>
            </a:r>
          </a:p>
          <a:p>
            <a:pPr marL="0" indent="0" algn="ctr">
              <a:buNone/>
            </a:pPr>
            <a:r>
              <a:rPr lang="en-CA" dirty="0"/>
              <a:t> </a:t>
            </a:r>
          </a:p>
          <a:p>
            <a:pPr lvl="0" algn="ctr">
              <a:buFontTx/>
              <a:buChar char="-"/>
            </a:pPr>
            <a:r>
              <a:rPr lang="en-CA" b="1" dirty="0"/>
              <a:t>How do we reconcile the teaching that Jesus </a:t>
            </a:r>
          </a:p>
          <a:p>
            <a:pPr marL="0" lvl="0" indent="0" algn="ctr">
              <a:buNone/>
            </a:pPr>
            <a:r>
              <a:rPr lang="en-CA" b="1" dirty="0"/>
              <a:t>is both a man of sorrows as well as a man of joy?</a:t>
            </a:r>
            <a:endParaRPr lang="en-CA" dirty="0"/>
          </a:p>
          <a:p>
            <a:pPr marL="0" indent="0">
              <a:buNone/>
            </a:pPr>
            <a:endParaRPr lang="en-US" dirty="0"/>
          </a:p>
        </p:txBody>
      </p:sp>
    </p:spTree>
    <p:extLst>
      <p:ext uri="{BB962C8B-B14F-4D97-AF65-F5344CB8AC3E}">
        <p14:creationId xmlns:p14="http://schemas.microsoft.com/office/powerpoint/2010/main" val="2487600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B3AA9C-6805-2343-B1FC-593D9A71AE6A}"/>
              </a:ext>
            </a:extLst>
          </p:cNvPr>
          <p:cNvSpPr>
            <a:spLocks noGrp="1"/>
          </p:cNvSpPr>
          <p:nvPr>
            <p:ph idx="1"/>
          </p:nvPr>
        </p:nvSpPr>
        <p:spPr/>
        <p:txBody>
          <a:bodyPr/>
          <a:lstStyle/>
          <a:p>
            <a:pPr algn="ctr">
              <a:buFontTx/>
              <a:buChar char="-"/>
            </a:pPr>
            <a:r>
              <a:rPr lang="en-CA" b="1" dirty="0"/>
              <a:t>How balanced are you personally when it comes to </a:t>
            </a:r>
          </a:p>
          <a:p>
            <a:pPr marL="0" indent="0" algn="ctr">
              <a:buNone/>
            </a:pPr>
            <a:r>
              <a:rPr lang="en-CA" b="1" dirty="0"/>
              <a:t>being joyful and serious at the same time?</a:t>
            </a:r>
            <a:endParaRPr lang="en-CA" dirty="0"/>
          </a:p>
          <a:p>
            <a:pPr marL="0" indent="0" algn="ctr">
              <a:buNone/>
            </a:pPr>
            <a:endParaRPr lang="en-US" dirty="0"/>
          </a:p>
          <a:p>
            <a:pPr algn="ctr">
              <a:buFontTx/>
              <a:buChar char="-"/>
            </a:pPr>
            <a:r>
              <a:rPr lang="en-CA" b="1" dirty="0"/>
              <a:t>What step could you take to become more aware of God’s joy, </a:t>
            </a:r>
          </a:p>
          <a:p>
            <a:pPr marL="0" indent="0" algn="ctr">
              <a:buNone/>
            </a:pPr>
            <a:r>
              <a:rPr lang="en-CA" b="1" dirty="0"/>
              <a:t>to grow your joy in him this week?</a:t>
            </a:r>
            <a:endParaRPr lang="en-CA" dirty="0"/>
          </a:p>
          <a:p>
            <a:pPr marL="0" indent="0">
              <a:buNone/>
            </a:pPr>
            <a:endParaRPr lang="en-US" dirty="0"/>
          </a:p>
        </p:txBody>
      </p:sp>
    </p:spTree>
    <p:extLst>
      <p:ext uri="{BB962C8B-B14F-4D97-AF65-F5344CB8AC3E}">
        <p14:creationId xmlns:p14="http://schemas.microsoft.com/office/powerpoint/2010/main" val="17624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77090"/>
            <a:ext cx="10515600" cy="6428510"/>
          </a:xfrm>
        </p:spPr>
        <p:txBody>
          <a:bodyPr>
            <a:normAutofit/>
          </a:bodyPr>
          <a:lstStyle/>
          <a:p>
            <a:pPr marL="0" indent="0" algn="ctr">
              <a:buNone/>
            </a:pPr>
            <a:endParaRPr lang="en-CA" b="1" dirty="0"/>
          </a:p>
          <a:p>
            <a:pPr marL="0" indent="0" algn="ctr">
              <a:buNone/>
            </a:pPr>
            <a:r>
              <a:rPr lang="en-CA" b="1" dirty="0"/>
              <a:t>PRAYER</a:t>
            </a:r>
            <a:endParaRPr lang="en-CA" dirty="0"/>
          </a:p>
          <a:p>
            <a:pPr marL="0" indent="0">
              <a:buNone/>
            </a:pPr>
            <a:r>
              <a:rPr lang="en-CA" dirty="0"/>
              <a:t> </a:t>
            </a:r>
          </a:p>
          <a:p>
            <a:pPr marL="0" indent="0" algn="ctr">
              <a:buNone/>
            </a:pPr>
            <a:r>
              <a:rPr lang="en-CA" dirty="0"/>
              <a:t>Read the following verse out loud together as a group, </a:t>
            </a:r>
          </a:p>
          <a:p>
            <a:pPr marL="0" indent="0" algn="ctr">
              <a:buNone/>
            </a:pPr>
            <a:r>
              <a:rPr lang="en-CA" dirty="0"/>
              <a:t>then spend time praying these words over one another. </a:t>
            </a:r>
          </a:p>
          <a:p>
            <a:pPr marL="0" indent="0">
              <a:buNone/>
            </a:pPr>
            <a:r>
              <a:rPr lang="en-CA" dirty="0"/>
              <a:t> </a:t>
            </a:r>
          </a:p>
          <a:p>
            <a:pPr marL="0" indent="0" algn="ctr">
              <a:buNone/>
            </a:pPr>
            <a:r>
              <a:rPr lang="en-CA" b="1" baseline="30000" dirty="0"/>
              <a:t>13 </a:t>
            </a:r>
            <a:r>
              <a:rPr lang="en-CA" dirty="0"/>
              <a:t>May the God of hope fill you with all joy and peace </a:t>
            </a:r>
          </a:p>
          <a:p>
            <a:pPr marL="0" indent="0" algn="ctr">
              <a:buNone/>
            </a:pPr>
            <a:r>
              <a:rPr lang="en-CA" dirty="0"/>
              <a:t>as you trust in him, so that you may overflow with hope </a:t>
            </a:r>
          </a:p>
          <a:p>
            <a:pPr marL="0" indent="0" algn="ctr">
              <a:buNone/>
            </a:pPr>
            <a:r>
              <a:rPr lang="en-CA" dirty="0"/>
              <a:t>by the power of the Holy Spirit.  </a:t>
            </a:r>
          </a:p>
          <a:p>
            <a:pPr marL="0" indent="0" algn="ctr">
              <a:buNone/>
            </a:pPr>
            <a:r>
              <a:rPr lang="en-CA" dirty="0"/>
              <a:t>Romans 15:13 NIV</a:t>
            </a:r>
          </a:p>
          <a:p>
            <a:pPr marL="0" indent="0">
              <a:buNone/>
            </a:pPr>
            <a:endParaRPr lang="en-CA" dirty="0"/>
          </a:p>
          <a:p>
            <a:pPr marL="0" indent="0">
              <a:buNone/>
            </a:pP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543BA-C68C-C441-9C42-F8AE7B9BE422}"/>
              </a:ext>
            </a:extLst>
          </p:cNvPr>
          <p:cNvSpPr>
            <a:spLocks noGrp="1"/>
          </p:cNvSpPr>
          <p:nvPr>
            <p:ph idx="1"/>
          </p:nvPr>
        </p:nvSpPr>
        <p:spPr>
          <a:xfrm>
            <a:off x="0" y="207818"/>
            <a:ext cx="12192000" cy="6650181"/>
          </a:xfrm>
        </p:spPr>
        <p:txBody>
          <a:bodyPr>
            <a:normAutofit fontScale="92500" lnSpcReduction="10000"/>
          </a:bodyPr>
          <a:lstStyle/>
          <a:p>
            <a:pPr marL="0" indent="0" algn="ctr">
              <a:buNone/>
            </a:pPr>
            <a:endParaRPr lang="en-US" sz="3600" dirty="0"/>
          </a:p>
          <a:p>
            <a:pPr marL="0" indent="0" algn="ctr">
              <a:buNone/>
            </a:pPr>
            <a:r>
              <a:rPr lang="en-US" sz="5100" dirty="0"/>
              <a:t>OVERVIEW</a:t>
            </a:r>
            <a:endParaRPr lang="en-CA" sz="4100" dirty="0"/>
          </a:p>
          <a:p>
            <a:pPr marL="0" indent="0" algn="ctr">
              <a:buNone/>
            </a:pPr>
            <a:endParaRPr lang="en-CA" sz="4100" dirty="0"/>
          </a:p>
          <a:p>
            <a:pPr marL="0" indent="0" algn="ctr">
              <a:buNone/>
            </a:pPr>
            <a:r>
              <a:rPr lang="en-CA" dirty="0"/>
              <a:t>Welcome back to our series, “He Gets Us”!    Jesus gets our lives because he was human too.   In this series we are exploring how Jesus knows what we’re going through.   He cares and he is able to help you as you trust in him.   Our topic this week is, “Jesus knew joy too!”    Jesus loved life.  He loved being at parties.  He loved gathering with others for meals.  He had a joy about life and his mission.  In John 15:11, Jesus says: “I have told you this so that my joy may be in you and that your joy may be complete.”</a:t>
            </a:r>
          </a:p>
          <a:p>
            <a:pPr marL="0" indent="0" algn="ctr">
              <a:buNone/>
            </a:pPr>
            <a:r>
              <a:rPr lang="en-CA" dirty="0"/>
              <a:t> The joy we are to have as Christians is the joy of Jesus.  </a:t>
            </a:r>
          </a:p>
          <a:p>
            <a:pPr marL="0" indent="0" algn="ctr">
              <a:buNone/>
            </a:pPr>
            <a:r>
              <a:rPr lang="en-CA" dirty="0"/>
              <a:t> Jesus wants to take the joy that he has and place it in you.  </a:t>
            </a:r>
          </a:p>
          <a:p>
            <a:pPr marL="0" indent="0" algn="ctr">
              <a:buNone/>
            </a:pPr>
            <a:r>
              <a:rPr lang="en-CA" dirty="0"/>
              <a:t>The goal of today’s study is that we would understand and embrace the joy of Jesus! </a:t>
            </a:r>
          </a:p>
          <a:p>
            <a:pPr marL="0" indent="0" algn="ctr">
              <a:buNone/>
            </a:pPr>
            <a:endParaRPr lang="en-US" dirty="0"/>
          </a:p>
          <a:p>
            <a:pPr marL="0" indent="0" algn="ctr">
              <a:buNone/>
            </a:pPr>
            <a:endParaRPr lang="en-CA" dirty="0"/>
          </a:p>
          <a:p>
            <a:pPr marL="0" indent="0" algn="ctr">
              <a:buNone/>
            </a:pPr>
            <a:r>
              <a:rPr lang="en-CA" dirty="0"/>
              <a:t>    </a:t>
            </a:r>
          </a:p>
          <a:p>
            <a:pPr marL="0" indent="0" algn="ctr">
              <a:buNone/>
            </a:pPr>
            <a:endParaRPr lang="en-US" dirty="0"/>
          </a:p>
        </p:txBody>
      </p:sp>
    </p:spTree>
    <p:extLst>
      <p:ext uri="{BB962C8B-B14F-4D97-AF65-F5344CB8AC3E}">
        <p14:creationId xmlns:p14="http://schemas.microsoft.com/office/powerpoint/2010/main" val="313401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401781"/>
            <a:ext cx="11312237" cy="6913418"/>
          </a:xfrm>
        </p:spPr>
        <p:txBody>
          <a:bodyPr>
            <a:normAutofit/>
          </a:bodyPr>
          <a:lstStyle/>
          <a:p>
            <a:pPr marL="0" indent="0" algn="ctr">
              <a:buNone/>
            </a:pPr>
            <a:endParaRPr lang="en-CA" u="sng" dirty="0"/>
          </a:p>
          <a:p>
            <a:pPr marL="0" indent="0" algn="ctr">
              <a:buNone/>
            </a:pPr>
            <a:endParaRPr lang="en-CA" dirty="0"/>
          </a:p>
          <a:p>
            <a:pPr marL="0" indent="0" algn="ctr">
              <a:buNone/>
            </a:pPr>
            <a:endParaRPr lang="en-CA" u="sng" dirty="0"/>
          </a:p>
          <a:p>
            <a:pPr marL="0" indent="0" algn="ctr">
              <a:buNone/>
            </a:pPr>
            <a:r>
              <a:rPr lang="en-CA" u="sng" dirty="0"/>
              <a:t>This is What Brings Me Joy</a:t>
            </a:r>
            <a:endParaRPr lang="en-CA" dirty="0"/>
          </a:p>
          <a:p>
            <a:pPr marL="0" indent="0" algn="ctr">
              <a:buNone/>
            </a:pPr>
            <a:endParaRPr lang="en-CA" dirty="0"/>
          </a:p>
          <a:p>
            <a:pPr marL="0" indent="0" algn="ctr">
              <a:buNone/>
            </a:pPr>
            <a:r>
              <a:rPr lang="en-CA" dirty="0"/>
              <a:t>What is it that brings you joy?   Is there a certain place you love to be or activity you love to do?    Maybe for you it is time with family, just being together or perhaps going on an adventure together.     Maybe there is a hobby or a sport that when you engage with it, you get filled up with joy.    </a:t>
            </a:r>
          </a:p>
          <a:p>
            <a:pPr marL="0" indent="0" algn="ctr">
              <a:buNone/>
            </a:pPr>
            <a:endParaRPr lang="en-CA" b="1" dirty="0"/>
          </a:p>
          <a:p>
            <a:pPr marL="0" indent="0" algn="ctr">
              <a:buNone/>
            </a:pPr>
            <a:r>
              <a:rPr lang="en-CA" b="1" dirty="0"/>
              <a:t>Share with the group what it is that brings you joy!</a:t>
            </a:r>
            <a:endParaRPr lang="en-CA" dirty="0"/>
          </a:p>
          <a:p>
            <a:pPr marL="0" indent="0" algn="ctr">
              <a:buNone/>
            </a:pPr>
            <a:endParaRPr lang="en-CA" u="sng"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346364" y="512619"/>
            <a:ext cx="11215254" cy="5846618"/>
          </a:xfrm>
        </p:spPr>
        <p:txBody>
          <a:bodyPr>
            <a:normAutofit/>
          </a:bodyPr>
          <a:lstStyle/>
          <a:p>
            <a:pPr marL="0" indent="0" algn="ctr">
              <a:buNone/>
            </a:pPr>
            <a:endParaRPr lang="en-CA" dirty="0"/>
          </a:p>
          <a:p>
            <a:pPr marL="0" lvl="0" indent="0" algn="ctr">
              <a:buNone/>
            </a:pPr>
            <a:endParaRPr lang="en-CA" dirty="0"/>
          </a:p>
          <a:p>
            <a:pPr marL="0" indent="0" algn="ctr">
              <a:buNone/>
            </a:pPr>
            <a:r>
              <a:rPr lang="en-CA" dirty="0"/>
              <a:t>Joy is something we all desire to experience </a:t>
            </a:r>
          </a:p>
          <a:p>
            <a:pPr marL="0" indent="0" algn="ctr">
              <a:buNone/>
            </a:pPr>
            <a:r>
              <a:rPr lang="en-CA" dirty="0"/>
              <a:t>but too often is seems difficult to grab hold of.  </a:t>
            </a:r>
          </a:p>
          <a:p>
            <a:pPr marL="0" indent="0" algn="ctr">
              <a:buNone/>
            </a:pPr>
            <a:r>
              <a:rPr lang="en-CA" dirty="0"/>
              <a:t> Jesus gets us when we struggle to experience joy.  </a:t>
            </a:r>
          </a:p>
          <a:p>
            <a:pPr marL="0" indent="0" algn="ctr">
              <a:buNone/>
            </a:pPr>
            <a:r>
              <a:rPr lang="en-CA" dirty="0"/>
              <a:t>He has given us his Spirit to empower us to know his joy each day, </a:t>
            </a:r>
          </a:p>
          <a:p>
            <a:pPr marL="0" indent="0" algn="ctr">
              <a:buNone/>
            </a:pPr>
            <a:r>
              <a:rPr lang="en-CA" dirty="0"/>
              <a:t>no matter what life throws our way.     </a:t>
            </a:r>
          </a:p>
          <a:p>
            <a:pPr marL="0" indent="0" algn="ctr">
              <a:buNone/>
            </a:pPr>
            <a:r>
              <a:rPr lang="en-CA" dirty="0"/>
              <a:t>For the first part of our study, let’s explore this question </a:t>
            </a:r>
          </a:p>
          <a:p>
            <a:pPr marL="0" indent="0" algn="ctr">
              <a:buNone/>
            </a:pPr>
            <a:r>
              <a:rPr lang="en-CA" dirty="0"/>
              <a:t>- </a:t>
            </a:r>
            <a:r>
              <a:rPr lang="en-CA" i="1" dirty="0"/>
              <a:t>As a follower of Jesus, how can I experience his joy?   </a:t>
            </a:r>
            <a:endParaRPr lang="en-CA" dirty="0"/>
          </a:p>
          <a:p>
            <a:pPr marL="0" lvl="0" indent="0" algn="ctr">
              <a:buNone/>
            </a:pPr>
            <a:endParaRPr lang="en-CA" dirty="0"/>
          </a:p>
          <a:p>
            <a:pPr marL="0" indent="0">
              <a:buNone/>
            </a:pPr>
            <a:r>
              <a:rPr lang="en-CA" b="1" dirty="0"/>
              <a:t> </a:t>
            </a:r>
            <a:endParaRPr lang="en-CA" dirty="0"/>
          </a:p>
          <a:p>
            <a:pPr marL="0" indent="0" algn="ctr">
              <a:buNone/>
            </a:pPr>
            <a:endParaRPr lang="en-CA"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199" y="346364"/>
            <a:ext cx="10924309" cy="6040581"/>
          </a:xfrm>
        </p:spPr>
        <p:txBody>
          <a:bodyPr>
            <a:normAutofit/>
          </a:bodyPr>
          <a:lstStyle/>
          <a:p>
            <a:pPr marL="0" indent="0" algn="ctr">
              <a:buNone/>
            </a:pPr>
            <a:endParaRPr lang="en-CA" u="sng" dirty="0"/>
          </a:p>
          <a:p>
            <a:pPr marL="0" indent="0" algn="ctr">
              <a:buNone/>
            </a:pPr>
            <a:endParaRPr lang="en-CA" dirty="0"/>
          </a:p>
          <a:p>
            <a:pPr marL="0" indent="0" algn="ctr">
              <a:buNone/>
            </a:pPr>
            <a:endParaRPr lang="en-CA" dirty="0"/>
          </a:p>
          <a:p>
            <a:pPr marL="0" indent="0" algn="ctr">
              <a:buNone/>
            </a:pPr>
            <a:r>
              <a:rPr lang="en-CA" dirty="0"/>
              <a:t>What was your home life like growing up?    </a:t>
            </a:r>
          </a:p>
          <a:p>
            <a:pPr marL="0" indent="0" algn="ctr">
              <a:buNone/>
            </a:pPr>
            <a:r>
              <a:rPr lang="en-CA" b="1" dirty="0"/>
              <a:t>Would you describe your home as “joyful”?   Why or why not?</a:t>
            </a:r>
            <a:endParaRPr lang="en-CA" dirty="0"/>
          </a:p>
          <a:p>
            <a:pPr marL="0" lvl="0" indent="0" algn="ctr">
              <a:buNone/>
            </a:pPr>
            <a:endParaRPr lang="en-CA" dirty="0"/>
          </a:p>
          <a:p>
            <a:pPr marL="0" lvl="0" indent="0" algn="ctr">
              <a:buNone/>
            </a:pPr>
            <a:endParaRPr lang="en-CA" dirty="0"/>
          </a:p>
          <a:p>
            <a:pPr marL="0" indent="0" algn="ctr">
              <a:buNone/>
            </a:pPr>
            <a:r>
              <a:rPr lang="en-CA" dirty="0"/>
              <a:t>Who in your life would you describe as a particularly joyful person?    </a:t>
            </a:r>
          </a:p>
          <a:p>
            <a:pPr marL="0" indent="0" algn="ctr">
              <a:buNone/>
            </a:pPr>
            <a:r>
              <a:rPr lang="en-CA" b="1" dirty="0"/>
              <a:t>What about this person that would cause you </a:t>
            </a:r>
          </a:p>
          <a:p>
            <a:pPr marL="0" indent="0" algn="ctr">
              <a:buNone/>
            </a:pPr>
            <a:r>
              <a:rPr lang="en-CA" b="1" dirty="0"/>
              <a:t>to describe them in this way?</a:t>
            </a: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6E75D8-0D9B-5B40-9AFE-64F81FEC4F08}"/>
              </a:ext>
            </a:extLst>
          </p:cNvPr>
          <p:cNvSpPr>
            <a:spLocks noGrp="1"/>
          </p:cNvSpPr>
          <p:nvPr>
            <p:ph idx="1"/>
          </p:nvPr>
        </p:nvSpPr>
        <p:spPr>
          <a:xfrm>
            <a:off x="838200" y="318655"/>
            <a:ext cx="10515600" cy="6303818"/>
          </a:xfrm>
        </p:spPr>
        <p:txBody>
          <a:bodyPr>
            <a:normAutofit/>
          </a:bodyPr>
          <a:lstStyle/>
          <a:p>
            <a:pPr marL="0" lvl="0" indent="0" algn="ctr">
              <a:buNone/>
            </a:pPr>
            <a:endParaRPr lang="en-CA" dirty="0"/>
          </a:p>
          <a:p>
            <a:pPr marL="0" lvl="0" indent="0" algn="ctr">
              <a:buNone/>
            </a:pPr>
            <a:endParaRPr lang="en-CA" dirty="0"/>
          </a:p>
          <a:p>
            <a:pPr marL="0" lvl="0" indent="0" algn="ctr">
              <a:buNone/>
            </a:pPr>
            <a:r>
              <a:rPr lang="en-CA" dirty="0"/>
              <a:t>Joy is both a gift from God and something we can cultivate in our lives.     </a:t>
            </a:r>
          </a:p>
          <a:p>
            <a:pPr marL="0" lvl="0" indent="0" algn="ctr">
              <a:buNone/>
            </a:pPr>
            <a:r>
              <a:rPr lang="en-CA" dirty="0"/>
              <a:t>The root word for </a:t>
            </a:r>
            <a:r>
              <a:rPr lang="en-CA" i="1" dirty="0"/>
              <a:t>joy </a:t>
            </a:r>
            <a:r>
              <a:rPr lang="en-CA" dirty="0"/>
              <a:t>in Greek is </a:t>
            </a:r>
            <a:r>
              <a:rPr lang="en-CA" i="1" dirty="0" err="1"/>
              <a:t>chara</a:t>
            </a:r>
            <a:r>
              <a:rPr lang="en-CA" dirty="0"/>
              <a:t> </a:t>
            </a:r>
          </a:p>
          <a:p>
            <a:pPr marL="0" lvl="0" indent="0" algn="ctr">
              <a:buNone/>
            </a:pPr>
            <a:r>
              <a:rPr lang="en-CA" dirty="0"/>
              <a:t>which is closely related to the Greek word </a:t>
            </a:r>
            <a:r>
              <a:rPr lang="en-CA" i="1" dirty="0" err="1"/>
              <a:t>charis</a:t>
            </a:r>
            <a:r>
              <a:rPr lang="en-CA" dirty="0"/>
              <a:t> for </a:t>
            </a:r>
            <a:r>
              <a:rPr lang="en-CA" i="1" dirty="0"/>
              <a:t>grace</a:t>
            </a:r>
            <a:r>
              <a:rPr lang="en-CA" dirty="0"/>
              <a:t>.    </a:t>
            </a:r>
          </a:p>
          <a:p>
            <a:pPr marL="0" lvl="0" indent="0" algn="ctr">
              <a:buNone/>
            </a:pPr>
            <a:r>
              <a:rPr lang="en-CA" b="1" dirty="0"/>
              <a:t>What have you found helps you to cultivate joy in your life? </a:t>
            </a:r>
            <a:endParaRPr lang="en-CA" dirty="0"/>
          </a:p>
          <a:p>
            <a:pPr marL="0" lvl="0" indent="0" algn="ctr">
              <a:buNone/>
            </a:pPr>
            <a:endParaRPr lang="en-CA" dirty="0"/>
          </a:p>
          <a:p>
            <a:pPr marL="0" indent="0" algn="ctr">
              <a:buNone/>
            </a:pPr>
            <a:r>
              <a:rPr lang="en-CA" sz="3400" dirty="0"/>
              <a:t> </a:t>
            </a:r>
          </a:p>
          <a:p>
            <a:pPr marL="0" indent="0" algn="ctr">
              <a:buNone/>
            </a:pPr>
            <a:r>
              <a:rPr lang="en-CA" dirty="0"/>
              <a:t>When you face obstacles to joy, </a:t>
            </a:r>
            <a:r>
              <a:rPr lang="en-CA" b="1" dirty="0"/>
              <a:t>what helps you overcome them?</a:t>
            </a:r>
            <a:r>
              <a:rPr lang="en-CA" dirty="0"/>
              <a:t> </a:t>
            </a: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95745" y="166256"/>
            <a:ext cx="11173691" cy="6691744"/>
          </a:xfrm>
        </p:spPr>
        <p:txBody>
          <a:bodyPr>
            <a:normAutofit/>
          </a:bodyPr>
          <a:lstStyle/>
          <a:p>
            <a:pPr marL="0" lvl="0" indent="0" algn="ctr">
              <a:buNone/>
            </a:pPr>
            <a:endParaRPr lang="en-CA" dirty="0"/>
          </a:p>
          <a:p>
            <a:pPr marL="0" lvl="0" indent="0">
              <a:buNone/>
            </a:pPr>
            <a:endParaRPr lang="en-CA" dirty="0"/>
          </a:p>
          <a:p>
            <a:pPr marL="0" lvl="0" indent="0" algn="ctr">
              <a:buNone/>
            </a:pPr>
            <a:r>
              <a:rPr lang="en-CA" dirty="0"/>
              <a:t>READ:   Galatians 5:22-23</a:t>
            </a:r>
          </a:p>
          <a:p>
            <a:pPr marL="0" indent="0" algn="ctr">
              <a:buNone/>
            </a:pPr>
            <a:r>
              <a:rPr lang="en-CA" dirty="0"/>
              <a:t> </a:t>
            </a:r>
          </a:p>
          <a:p>
            <a:pPr marL="0" indent="0" algn="ctr">
              <a:buNone/>
            </a:pPr>
            <a:r>
              <a:rPr lang="en-CA" b="1" baseline="30000" dirty="0"/>
              <a:t>22 </a:t>
            </a:r>
            <a:r>
              <a:rPr lang="en-CA" dirty="0"/>
              <a:t>But the fruit of the Spirit is love, joy, peace, forbearance, kindness, goodness, faithfulness, </a:t>
            </a:r>
            <a:r>
              <a:rPr lang="en-CA" b="1" baseline="30000" dirty="0"/>
              <a:t>23 </a:t>
            </a:r>
            <a:r>
              <a:rPr lang="en-CA" dirty="0"/>
              <a:t>gentleness and self-control.</a:t>
            </a:r>
          </a:p>
          <a:p>
            <a:pPr marL="0" indent="0" algn="ctr">
              <a:buNone/>
            </a:pPr>
            <a:r>
              <a:rPr lang="en-CA" dirty="0"/>
              <a:t> Against such things there is no law.  NIV</a:t>
            </a:r>
          </a:p>
          <a:p>
            <a:pPr marL="0" indent="0" algn="ctr">
              <a:buNone/>
            </a:pPr>
            <a:r>
              <a:rPr lang="en-CA" dirty="0"/>
              <a:t> </a:t>
            </a:r>
          </a:p>
          <a:p>
            <a:pPr marL="0" indent="0" algn="ctr">
              <a:buNone/>
            </a:pPr>
            <a:r>
              <a:rPr lang="en-CA" dirty="0"/>
              <a:t> </a:t>
            </a:r>
          </a:p>
          <a:p>
            <a:pPr marL="0" lvl="0" indent="0" algn="ctr">
              <a:buNone/>
            </a:pPr>
            <a:r>
              <a:rPr lang="en-CA" b="1" dirty="0"/>
              <a:t>- How does God’s Spirit help us to experience his joy?</a:t>
            </a: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422565" y="416725"/>
            <a:ext cx="11589326" cy="9264075"/>
          </a:xfrm>
          <a:prstGeom prst="rect">
            <a:avLst/>
          </a:prstGeom>
          <a:noFill/>
        </p:spPr>
        <p:txBody>
          <a:bodyPr wrap="square" rtlCol="0">
            <a:spAutoFit/>
          </a:bodyPr>
          <a:lstStyle/>
          <a:p>
            <a:pPr algn="ctr"/>
            <a:endParaRPr lang="en-CA" sz="2800" u="sng" dirty="0"/>
          </a:p>
          <a:p>
            <a:pPr algn="ctr"/>
            <a:r>
              <a:rPr lang="en-CA" sz="2800" u="sng" dirty="0"/>
              <a:t>THE JOY OF JESUS</a:t>
            </a:r>
            <a:endParaRPr lang="en-CA" sz="2800" dirty="0"/>
          </a:p>
          <a:p>
            <a:pPr algn="ctr"/>
            <a:r>
              <a:rPr lang="en-CA" sz="2800" dirty="0"/>
              <a:t> </a:t>
            </a:r>
          </a:p>
          <a:p>
            <a:pPr algn="ctr"/>
            <a:r>
              <a:rPr lang="en-CA" sz="2800" dirty="0"/>
              <a:t>Jesus was a man who was filled with joy.   </a:t>
            </a:r>
          </a:p>
          <a:p>
            <a:pPr algn="ctr"/>
            <a:r>
              <a:rPr lang="en-CA" sz="2800" dirty="0"/>
              <a:t>He laughed, danced, went to parties and experienced life with gusto.    </a:t>
            </a:r>
          </a:p>
          <a:p>
            <a:pPr algn="ctr"/>
            <a:r>
              <a:rPr lang="en-CA" sz="2800" dirty="0"/>
              <a:t> Let’s explore this more as we learn how we can experience joy like Jesus did.</a:t>
            </a:r>
          </a:p>
          <a:p>
            <a:pPr algn="ctr"/>
            <a:r>
              <a:rPr lang="en-CA" sz="2800" dirty="0"/>
              <a:t> </a:t>
            </a:r>
          </a:p>
          <a:p>
            <a:pPr lvl="0" algn="ctr"/>
            <a:endParaRPr lang="en-CA" sz="2800" dirty="0"/>
          </a:p>
          <a:p>
            <a:pPr lvl="0" algn="ctr"/>
            <a:r>
              <a:rPr lang="en-CA" sz="2800" dirty="0"/>
              <a:t>Were you surprised at all by the teaching on Sunday </a:t>
            </a:r>
          </a:p>
          <a:p>
            <a:pPr lvl="0" algn="ctr"/>
            <a:r>
              <a:rPr lang="en-CA" sz="2800" dirty="0"/>
              <a:t>that Jesus was a joy filled and happy man?  </a:t>
            </a:r>
          </a:p>
          <a:p>
            <a:pPr lvl="0" algn="ctr"/>
            <a:endParaRPr lang="en-CA" sz="2800" b="1" dirty="0"/>
          </a:p>
          <a:p>
            <a:pPr lvl="0" algn="ctr"/>
            <a:r>
              <a:rPr lang="en-CA" sz="2800" b="1" dirty="0"/>
              <a:t>Do you agree with the teaching?  Why or why not?</a:t>
            </a:r>
            <a:endParaRPr lang="en-CA" sz="2800" dirty="0"/>
          </a:p>
          <a:p>
            <a:r>
              <a:rPr lang="en-CA" sz="2800" dirty="0"/>
              <a:t> </a:t>
            </a:r>
          </a:p>
          <a:p>
            <a:pPr lvl="0" algn="ctr"/>
            <a:r>
              <a:rPr lang="en-CA" sz="2800" dirty="0"/>
              <a:t> </a:t>
            </a:r>
          </a:p>
          <a:p>
            <a:pPr lvl="0"/>
            <a:endParaRPr lang="en-CA" sz="2800" dirty="0"/>
          </a:p>
          <a:p>
            <a:pPr lvl="0"/>
            <a:endParaRPr lang="en-CA" sz="2800" dirty="0"/>
          </a:p>
          <a:p>
            <a:pPr algn="ctr"/>
            <a:endParaRPr lang="en-CA" sz="2800" dirty="0"/>
          </a:p>
          <a:p>
            <a:pPr lvl="0" algn="ctr"/>
            <a:endParaRPr lang="en-CA" sz="2400" dirty="0"/>
          </a:p>
          <a:p>
            <a:pPr algn="ctr"/>
            <a:r>
              <a:rPr lang="en-CA" sz="2400" dirty="0"/>
              <a:t> </a:t>
            </a:r>
          </a:p>
          <a:p>
            <a:pPr algn="ctr"/>
            <a:r>
              <a:rPr lang="en-CA" dirty="0"/>
              <a:t> </a:t>
            </a:r>
          </a:p>
          <a:p>
            <a:pPr lvl="0" algn="ctr"/>
            <a:endParaRPr lang="en-CA" dirty="0"/>
          </a:p>
          <a:p>
            <a:pPr lvl="0" algn="ctr"/>
            <a:endParaRPr lang="en-CA" dirty="0"/>
          </a:p>
          <a:p>
            <a:pPr lvl="0"/>
            <a:endParaRPr lang="en-CA" dirty="0"/>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318655" y="277091"/>
            <a:ext cx="11035145" cy="6470073"/>
          </a:xfrm>
        </p:spPr>
        <p:txBody>
          <a:bodyPr>
            <a:normAutofit fontScale="92500" lnSpcReduction="20000"/>
          </a:bodyPr>
          <a:lstStyle/>
          <a:p>
            <a:pPr marL="0" lvl="0" indent="0" algn="ctr">
              <a:buNone/>
            </a:pPr>
            <a:endParaRPr lang="en-CA" dirty="0"/>
          </a:p>
          <a:p>
            <a:pPr marL="0" lvl="0" indent="0" algn="ctr">
              <a:buNone/>
            </a:pPr>
            <a:endParaRPr lang="en-CA" dirty="0"/>
          </a:p>
          <a:p>
            <a:pPr marL="0" lvl="0" indent="0" algn="ctr">
              <a:buNone/>
            </a:pPr>
            <a:endParaRPr lang="en-CA" dirty="0"/>
          </a:p>
          <a:p>
            <a:pPr marL="0" lvl="0" indent="0" algn="ctr">
              <a:buNone/>
            </a:pPr>
            <a:endParaRPr lang="en-CA" dirty="0"/>
          </a:p>
          <a:p>
            <a:pPr lvl="0" algn="ctr"/>
            <a:r>
              <a:rPr lang="en-CA" b="1" dirty="0"/>
              <a:t>Do you think Christians today think of joy as a normal characteristic of Jesus?  </a:t>
            </a:r>
          </a:p>
          <a:p>
            <a:pPr marL="0" lvl="0" indent="0" algn="ctr">
              <a:buNone/>
            </a:pPr>
            <a:r>
              <a:rPr lang="en-CA" b="1" dirty="0"/>
              <a:t>Why or why not?</a:t>
            </a:r>
            <a:endParaRPr lang="en-CA" dirty="0"/>
          </a:p>
          <a:p>
            <a:pPr marL="0" indent="0" algn="ctr">
              <a:buNone/>
            </a:pPr>
            <a:endParaRPr lang="en-CA" dirty="0"/>
          </a:p>
          <a:p>
            <a:pPr marL="0" indent="0" algn="ctr">
              <a:buNone/>
            </a:pPr>
            <a:r>
              <a:rPr lang="en-CA" dirty="0"/>
              <a:t> </a:t>
            </a:r>
          </a:p>
          <a:p>
            <a:pPr lvl="0" algn="ctr"/>
            <a:r>
              <a:rPr lang="en-CA" b="1" dirty="0"/>
              <a:t>Why do many Christians think of Jesus in mostly sober and serious terms?  </a:t>
            </a:r>
          </a:p>
          <a:p>
            <a:pPr marL="0" lvl="0" indent="0" algn="ctr">
              <a:buNone/>
            </a:pPr>
            <a:r>
              <a:rPr lang="en-CA" b="1" dirty="0"/>
              <a:t>Is this a good thing or a bad thing?</a:t>
            </a:r>
            <a:endParaRPr lang="en-CA" dirty="0"/>
          </a:p>
          <a:p>
            <a:pPr marL="0" lvl="0" indent="0" algn="ctr">
              <a:buNone/>
            </a:pPr>
            <a:endParaRPr lang="en-CA" u="sng" dirty="0"/>
          </a:p>
          <a:p>
            <a:pPr marL="0" lvl="0" indent="0" algn="ctr">
              <a:buNone/>
            </a:pPr>
            <a:endParaRPr lang="en-CA" u="sng" dirty="0"/>
          </a:p>
          <a:p>
            <a:pPr marL="0" lvl="0" indent="0" algn="ctr">
              <a:buNone/>
            </a:pPr>
            <a:endParaRPr lang="en-CA" dirty="0"/>
          </a:p>
          <a:p>
            <a:pPr marL="0" indent="0">
              <a:buNone/>
            </a:pPr>
            <a:r>
              <a:rPr lang="en-CA" dirty="0"/>
              <a:t> </a:t>
            </a:r>
          </a:p>
          <a:p>
            <a:pPr marL="0" indent="0">
              <a:buNone/>
            </a:pPr>
            <a:endParaRPr lang="en-CA" dirty="0"/>
          </a:p>
          <a:p>
            <a:pPr marL="0" indent="0">
              <a:buNone/>
            </a:pPr>
            <a:r>
              <a:rPr lang="en-CA" dirty="0"/>
              <a:t> </a:t>
            </a:r>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4355</TotalTime>
  <Words>1011</Words>
  <Application>Microsoft Macintosh PowerPoint</Application>
  <PresentationFormat>Widescreen</PresentationFormat>
  <Paragraphs>137</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Jeff Austen</cp:lastModifiedBy>
  <cp:revision>56</cp:revision>
  <dcterms:created xsi:type="dcterms:W3CDTF">2022-10-10T12:50:19Z</dcterms:created>
  <dcterms:modified xsi:type="dcterms:W3CDTF">2023-01-26T15:50:27Z</dcterms:modified>
</cp:coreProperties>
</file>