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58" r:id="rId4"/>
    <p:sldId id="259" r:id="rId5"/>
    <p:sldId id="260" r:id="rId6"/>
    <p:sldId id="261" r:id="rId7"/>
    <p:sldId id="262" r:id="rId8"/>
    <p:sldId id="263" r:id="rId9"/>
    <p:sldId id="264" r:id="rId10"/>
    <p:sldId id="270" r:id="rId11"/>
    <p:sldId id="271"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62"/>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1/4/23</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1/4/23</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rosswalk.com/faith/prayer/prayers-about-anger.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F7D7B8D-EF99-4CA1-AB1E-4C0C047409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2917370"/>
            <a:ext cx="12191999" cy="394062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070D01-BC21-F445-B3B7-A0B00E589F0D}"/>
              </a:ext>
            </a:extLst>
          </p:cNvPr>
          <p:cNvSpPr>
            <a:spLocks noGrp="1"/>
          </p:cNvSpPr>
          <p:nvPr>
            <p:ph type="ctrTitle"/>
          </p:nvPr>
        </p:nvSpPr>
        <p:spPr>
          <a:xfrm>
            <a:off x="650449" y="4559523"/>
            <a:ext cx="10901471" cy="1236440"/>
          </a:xfrm>
          <a:noFill/>
        </p:spPr>
        <p:txBody>
          <a:bodyPr>
            <a:normAutofit/>
          </a:bodyPr>
          <a:lstStyle/>
          <a:p>
            <a:r>
              <a:rPr lang="en-CA" sz="4000" b="1" dirty="0">
                <a:solidFill>
                  <a:schemeClr val="bg1"/>
                </a:solidFill>
              </a:rPr>
              <a:t>JESUS GOT ANGRY TOO</a:t>
            </a:r>
            <a:br>
              <a:rPr lang="en-CA" sz="3800" dirty="0">
                <a:solidFill>
                  <a:schemeClr val="bg1"/>
                </a:solidFill>
              </a:rPr>
            </a:br>
            <a:endParaRPr lang="en-US" sz="3800" dirty="0">
              <a:solidFill>
                <a:schemeClr val="bg1"/>
              </a:solidFill>
            </a:endParaRPr>
          </a:p>
        </p:txBody>
      </p:sp>
      <p:sp>
        <p:nvSpPr>
          <p:cNvPr id="3" name="Subtitle 2">
            <a:extLst>
              <a:ext uri="{FF2B5EF4-FFF2-40B4-BE49-F238E27FC236}">
                <a16:creationId xmlns:a16="http://schemas.microsoft.com/office/drawing/2014/main" id="{275E1B77-5931-CE40-A32F-B5C07107EE09}"/>
              </a:ext>
            </a:extLst>
          </p:cNvPr>
          <p:cNvSpPr>
            <a:spLocks noGrp="1"/>
          </p:cNvSpPr>
          <p:nvPr>
            <p:ph type="subTitle" idx="1"/>
          </p:nvPr>
        </p:nvSpPr>
        <p:spPr>
          <a:xfrm>
            <a:off x="650449" y="5560378"/>
            <a:ext cx="10901471" cy="560388"/>
          </a:xfrm>
          <a:noFill/>
        </p:spPr>
        <p:txBody>
          <a:bodyPr>
            <a:normAutofit/>
          </a:bodyPr>
          <a:lstStyle/>
          <a:p>
            <a:r>
              <a:rPr lang="en-US" sz="1100" dirty="0">
                <a:solidFill>
                  <a:schemeClr val="bg1"/>
                </a:solidFill>
              </a:rPr>
              <a:t>20230108</a:t>
            </a:r>
          </a:p>
        </p:txBody>
      </p:sp>
      <p:pic>
        <p:nvPicPr>
          <p:cNvPr id="5" name="Picture 4" descr="A picture containing text, person, indoor, person&#10;&#10;Description automatically generated">
            <a:extLst>
              <a:ext uri="{FF2B5EF4-FFF2-40B4-BE49-F238E27FC236}">
                <a16:creationId xmlns:a16="http://schemas.microsoft.com/office/drawing/2014/main" id="{B8149B44-9F19-077B-921F-1CD713C83154}"/>
              </a:ext>
            </a:extLst>
          </p:cNvPr>
          <p:cNvPicPr>
            <a:picLocks noChangeAspect="1"/>
          </p:cNvPicPr>
          <p:nvPr/>
        </p:nvPicPr>
        <p:blipFill rotWithShape="1">
          <a:blip r:embed="rId2"/>
          <a:srcRect b="6020"/>
          <a:stretch/>
        </p:blipFill>
        <p:spPr>
          <a:xfrm>
            <a:off x="20" y="1"/>
            <a:ext cx="12191979" cy="4239482"/>
          </a:xfrm>
          <a:prstGeom prst="rect">
            <a:avLst/>
          </a:prstGeom>
        </p:spPr>
      </p:pic>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98CC7-6FF2-2644-9D40-EA94F01EB7C3}"/>
              </a:ext>
            </a:extLst>
          </p:cNvPr>
          <p:cNvSpPr>
            <a:spLocks noGrp="1"/>
          </p:cNvSpPr>
          <p:nvPr>
            <p:ph idx="1"/>
          </p:nvPr>
        </p:nvSpPr>
        <p:spPr/>
        <p:txBody>
          <a:bodyPr/>
          <a:lstStyle/>
          <a:p>
            <a:pPr marL="0" indent="0" algn="ctr">
              <a:buNone/>
            </a:pPr>
            <a:r>
              <a:rPr lang="en-CA" dirty="0"/>
              <a:t>Do the passages we’ve discussed so far leave room for us to set </a:t>
            </a:r>
          </a:p>
          <a:p>
            <a:pPr marL="0" indent="0" algn="ctr">
              <a:buNone/>
            </a:pPr>
            <a:r>
              <a:rPr lang="en-CA" dirty="0"/>
              <a:t>healthy boundaries between us and people </a:t>
            </a:r>
          </a:p>
          <a:p>
            <a:pPr marL="0" indent="0" algn="ctr">
              <a:buNone/>
            </a:pPr>
            <a:r>
              <a:rPr lang="en-CA" dirty="0"/>
              <a:t>who have hurt us or perpetually make us angry?  </a:t>
            </a:r>
          </a:p>
          <a:p>
            <a:pPr marL="0" indent="0" algn="ctr">
              <a:buNone/>
            </a:pPr>
            <a:endParaRPr lang="en-CA" dirty="0"/>
          </a:p>
          <a:p>
            <a:pPr marL="0" indent="0" algn="ctr">
              <a:buNone/>
            </a:pPr>
            <a:r>
              <a:rPr lang="en-CA" dirty="0"/>
              <a:t>If so, </a:t>
            </a:r>
            <a:r>
              <a:rPr lang="en-CA" b="1" dirty="0"/>
              <a:t>what would that look like? </a:t>
            </a:r>
            <a:endParaRPr lang="en-US" b="1" dirty="0"/>
          </a:p>
        </p:txBody>
      </p:sp>
    </p:spTree>
    <p:extLst>
      <p:ext uri="{BB962C8B-B14F-4D97-AF65-F5344CB8AC3E}">
        <p14:creationId xmlns:p14="http://schemas.microsoft.com/office/powerpoint/2010/main" val="391567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1C1219-C58A-2E4A-ACDF-D987709EFB17}"/>
              </a:ext>
            </a:extLst>
          </p:cNvPr>
          <p:cNvSpPr>
            <a:spLocks noGrp="1"/>
          </p:cNvSpPr>
          <p:nvPr>
            <p:ph idx="1"/>
          </p:nvPr>
        </p:nvSpPr>
        <p:spPr/>
        <p:txBody>
          <a:bodyPr/>
          <a:lstStyle/>
          <a:p>
            <a:pPr marL="0" indent="0" algn="ctr">
              <a:buNone/>
            </a:pPr>
            <a:endParaRPr lang="en-CA" dirty="0"/>
          </a:p>
          <a:p>
            <a:pPr marL="0" indent="0" algn="ctr">
              <a:buNone/>
            </a:pPr>
            <a:r>
              <a:rPr lang="en-CA" dirty="0"/>
              <a:t>Do you have anyone in your life that you are angry with right now?  </a:t>
            </a:r>
          </a:p>
          <a:p>
            <a:pPr marL="0" indent="0" algn="ctr">
              <a:buNone/>
            </a:pPr>
            <a:endParaRPr lang="en-CA" dirty="0"/>
          </a:p>
          <a:p>
            <a:pPr marL="0" indent="0" algn="ctr">
              <a:buNone/>
            </a:pPr>
            <a:r>
              <a:rPr lang="en-CA" dirty="0"/>
              <a:t>Would you be willing to tell the group so that we can pray </a:t>
            </a:r>
          </a:p>
          <a:p>
            <a:pPr marL="0" indent="0" algn="ctr">
              <a:buNone/>
            </a:pPr>
            <a:r>
              <a:rPr lang="en-CA" dirty="0"/>
              <a:t>for you to be able to properly deal with your anger?</a:t>
            </a:r>
          </a:p>
          <a:p>
            <a:pPr marL="0" indent="0">
              <a:buNone/>
            </a:pPr>
            <a:endParaRPr lang="en-US" dirty="0"/>
          </a:p>
        </p:txBody>
      </p:sp>
    </p:spTree>
    <p:extLst>
      <p:ext uri="{BB962C8B-B14F-4D97-AF65-F5344CB8AC3E}">
        <p14:creationId xmlns:p14="http://schemas.microsoft.com/office/powerpoint/2010/main" val="65330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77090"/>
            <a:ext cx="10515600" cy="6428510"/>
          </a:xfrm>
        </p:spPr>
        <p:txBody>
          <a:bodyPr>
            <a:normAutofit/>
          </a:bodyPr>
          <a:lstStyle/>
          <a:p>
            <a:pPr marL="0" indent="0" algn="ctr">
              <a:buNone/>
            </a:pPr>
            <a:r>
              <a:rPr lang="en-CA" b="1" dirty="0"/>
              <a:t>PRAYER</a:t>
            </a:r>
            <a:endParaRPr lang="en-CA" dirty="0"/>
          </a:p>
          <a:p>
            <a:pPr marL="0" indent="0">
              <a:buNone/>
            </a:pPr>
            <a:r>
              <a:rPr lang="en-CA" dirty="0"/>
              <a:t> </a:t>
            </a:r>
          </a:p>
          <a:p>
            <a:pPr marL="0" indent="0" algn="ctr">
              <a:buNone/>
            </a:pPr>
            <a:endParaRPr lang="en-CA" dirty="0"/>
          </a:p>
          <a:p>
            <a:pPr marL="0" indent="0" algn="ctr">
              <a:buNone/>
            </a:pPr>
            <a:r>
              <a:rPr lang="en-CA" dirty="0"/>
              <a:t>Here are 3 prayers your group can pray together, </a:t>
            </a:r>
          </a:p>
          <a:p>
            <a:pPr marL="0" indent="0" algn="ctr">
              <a:buNone/>
            </a:pPr>
            <a:r>
              <a:rPr lang="en-CA" dirty="0"/>
              <a:t>or you can pray on </a:t>
            </a:r>
            <a:r>
              <a:rPr lang="en-CA"/>
              <a:t>your own, </a:t>
            </a:r>
            <a:r>
              <a:rPr lang="en-CA" dirty="0"/>
              <a:t>this week:</a:t>
            </a:r>
          </a:p>
          <a:p>
            <a:pPr marL="0" indent="0" algn="ctr">
              <a:buNone/>
            </a:pPr>
            <a:endParaRPr lang="en-CA" dirty="0"/>
          </a:p>
          <a:p>
            <a:pPr marL="0" indent="0" algn="ctr">
              <a:buNone/>
            </a:pPr>
            <a:r>
              <a:rPr lang="en-CA" dirty="0">
                <a:hlinkClick r:id="rId2"/>
              </a:rPr>
              <a:t>https://www.crosswalk.com/faith/prayer/prayers-about-anger.html</a:t>
            </a:r>
            <a:endParaRPr lang="en-CA" dirty="0"/>
          </a:p>
          <a:p>
            <a:pPr marL="0" indent="0">
              <a:buNone/>
            </a:pPr>
            <a:endParaRPr lang="en-CA" dirty="0"/>
          </a:p>
          <a:p>
            <a:pPr marL="0" indent="0">
              <a:buNone/>
            </a:pPr>
            <a:endParaRPr lang="en-CA" dirty="0"/>
          </a:p>
          <a:p>
            <a:pPr marL="0" indent="0">
              <a:buNone/>
            </a:pP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543BA-C68C-C441-9C42-F8AE7B9BE422}"/>
              </a:ext>
            </a:extLst>
          </p:cNvPr>
          <p:cNvSpPr>
            <a:spLocks noGrp="1"/>
          </p:cNvSpPr>
          <p:nvPr>
            <p:ph idx="1"/>
          </p:nvPr>
        </p:nvSpPr>
        <p:spPr>
          <a:xfrm>
            <a:off x="838200" y="534594"/>
            <a:ext cx="10515600" cy="6202537"/>
          </a:xfrm>
        </p:spPr>
        <p:txBody>
          <a:bodyPr>
            <a:normAutofit lnSpcReduction="10000"/>
          </a:bodyPr>
          <a:lstStyle/>
          <a:p>
            <a:pPr marL="0" indent="0" algn="ctr">
              <a:buNone/>
            </a:pPr>
            <a:r>
              <a:rPr lang="en-US" sz="3600" dirty="0"/>
              <a:t>OVERVIEW</a:t>
            </a:r>
          </a:p>
          <a:p>
            <a:pPr marL="0" indent="0" algn="ctr">
              <a:buNone/>
            </a:pPr>
            <a:endParaRPr lang="en-US" dirty="0"/>
          </a:p>
          <a:p>
            <a:pPr marL="0" indent="0" algn="ctr">
              <a:buNone/>
            </a:pPr>
            <a:r>
              <a:rPr lang="en-CA" dirty="0"/>
              <a:t>Welcome to our series, “He Gets Us”!    Jesus gets our lives because he was human too.   In this series we will explore how Jesus knows what we’re going through.   He cares and he is able to help you as you trust in him.   Our topic this week is, “Jesus got angry too.”   Jesus gets what it's like to look at injustice and be angry.  In the temple he flips the tables because the temple had become a "den of thieves" instead of a house of prayer.  He also warns against becoming angry in the sermon on the mount (Matt 5:21-26).  Are you harbouring anger against someone? Are you posturing your anger as "righteous" that isn't?  Is your behaviour around something you're angry about fitting for the situation?    Our goal for today is to see our anger as God sees it and invite him to change our unrighteous anger from rage to calm.</a:t>
            </a:r>
          </a:p>
          <a:p>
            <a:pPr marL="0" indent="0" algn="ctr">
              <a:buNone/>
            </a:pPr>
            <a:r>
              <a:rPr lang="en-CA" dirty="0"/>
              <a:t>    </a:t>
            </a:r>
          </a:p>
          <a:p>
            <a:pPr marL="0" indent="0" algn="ctr">
              <a:buNone/>
            </a:pPr>
            <a:endParaRPr lang="en-US" dirty="0"/>
          </a:p>
        </p:txBody>
      </p:sp>
    </p:spTree>
    <p:extLst>
      <p:ext uri="{BB962C8B-B14F-4D97-AF65-F5344CB8AC3E}">
        <p14:creationId xmlns:p14="http://schemas.microsoft.com/office/powerpoint/2010/main" val="313401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277091"/>
            <a:ext cx="11312237" cy="6234545"/>
          </a:xfrm>
        </p:spPr>
        <p:txBody>
          <a:bodyPr>
            <a:normAutofit/>
          </a:bodyPr>
          <a:lstStyle/>
          <a:p>
            <a:pPr marL="0" indent="0" algn="ctr">
              <a:buNone/>
            </a:pPr>
            <a:endParaRPr lang="en-CA" u="sng"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Have you ever experienced a time when you felt really angry? </a:t>
            </a:r>
          </a:p>
          <a:p>
            <a:pPr marL="0" indent="0" algn="ctr">
              <a:buNone/>
            </a:pPr>
            <a:endParaRPr lang="en-CA" dirty="0"/>
          </a:p>
          <a:p>
            <a:pPr marL="0" indent="0" algn="ctr">
              <a:buNone/>
            </a:pPr>
            <a:r>
              <a:rPr lang="en-CA" dirty="0"/>
              <a:t>What was the situation and how did you react?</a:t>
            </a:r>
          </a:p>
          <a:p>
            <a:pPr marL="0" indent="0" algn="ctr">
              <a:buNone/>
            </a:pPr>
            <a:endParaRPr lang="en-CA" u="sng"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346364" y="512619"/>
            <a:ext cx="11215254" cy="5846618"/>
          </a:xfrm>
        </p:spPr>
        <p:txBody>
          <a:bodyPr>
            <a:normAutofit lnSpcReduction="10000"/>
          </a:bodyPr>
          <a:lstStyle/>
          <a:p>
            <a:pPr marL="0" indent="0" algn="ctr">
              <a:buNone/>
            </a:pPr>
            <a:endParaRPr lang="en-CA" dirty="0"/>
          </a:p>
          <a:p>
            <a:pPr marL="0" indent="0" algn="ctr">
              <a:buNone/>
            </a:pPr>
            <a:endParaRPr lang="en-CA" dirty="0"/>
          </a:p>
          <a:p>
            <a:pPr marL="0" lvl="0" indent="0" algn="ctr">
              <a:buNone/>
            </a:pPr>
            <a:endParaRPr lang="en-CA" dirty="0"/>
          </a:p>
          <a:p>
            <a:pPr marL="0" lvl="0" indent="0" algn="ctr">
              <a:buNone/>
            </a:pPr>
            <a:r>
              <a:rPr lang="en-CA" dirty="0"/>
              <a:t>Read Mark 3:1-6 together.  </a:t>
            </a:r>
          </a:p>
          <a:p>
            <a:pPr marL="0" lvl="0" indent="0" algn="ctr">
              <a:buNone/>
            </a:pPr>
            <a:r>
              <a:rPr lang="en-CA" dirty="0"/>
              <a:t>In this passage Jesus is confronted with criticism from the Pharisees.   </a:t>
            </a:r>
          </a:p>
          <a:p>
            <a:pPr marL="0" indent="0" algn="ctr">
              <a:buNone/>
            </a:pPr>
            <a:r>
              <a:rPr lang="en-CA" b="1" dirty="0"/>
              <a:t> </a:t>
            </a:r>
            <a:endParaRPr lang="en-CA" dirty="0"/>
          </a:p>
          <a:p>
            <a:pPr algn="ctr"/>
            <a:r>
              <a:rPr lang="en-CA" b="1" dirty="0"/>
              <a:t>What do you think Jesus was thinking in this moment? </a:t>
            </a:r>
          </a:p>
          <a:p>
            <a:pPr algn="ctr"/>
            <a:endParaRPr lang="en-CA" dirty="0"/>
          </a:p>
          <a:p>
            <a:pPr algn="ctr"/>
            <a:r>
              <a:rPr lang="en-CA" b="1" dirty="0"/>
              <a:t>How does Jesus respond?  </a:t>
            </a:r>
            <a:endParaRPr lang="en-CA" dirty="0"/>
          </a:p>
          <a:p>
            <a:pPr marL="0" indent="0" algn="ctr">
              <a:buNone/>
            </a:pPr>
            <a:endParaRPr lang="en-CA" dirty="0"/>
          </a:p>
          <a:p>
            <a:pPr marL="0" lvl="0" indent="0" algn="ctr">
              <a:buNone/>
            </a:pPr>
            <a:endParaRPr lang="en-CA" dirty="0"/>
          </a:p>
          <a:p>
            <a:pPr marL="0" indent="0">
              <a:buNone/>
            </a:pPr>
            <a:r>
              <a:rPr lang="en-CA" b="1" dirty="0"/>
              <a:t> </a:t>
            </a:r>
            <a:endParaRPr lang="en-CA" dirty="0"/>
          </a:p>
          <a:p>
            <a:pPr marL="0" indent="0" algn="ctr">
              <a:buNone/>
            </a:pPr>
            <a:endParaRPr lang="en-CA"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199" y="346364"/>
            <a:ext cx="10924309" cy="6040581"/>
          </a:xfrm>
        </p:spPr>
        <p:txBody>
          <a:bodyPr>
            <a:normAutofit lnSpcReduction="10000"/>
          </a:bodyPr>
          <a:lstStyle/>
          <a:p>
            <a:pPr marL="0" indent="0" algn="ctr">
              <a:buNone/>
            </a:pPr>
            <a:endParaRPr lang="en-CA" u="sng" dirty="0"/>
          </a:p>
          <a:p>
            <a:pPr marL="0" indent="0" algn="ctr">
              <a:buNone/>
            </a:pPr>
            <a:endParaRPr lang="en-CA" u="sng" dirty="0"/>
          </a:p>
          <a:p>
            <a:pPr marL="0" lvl="0" indent="0" algn="ctr">
              <a:buNone/>
            </a:pPr>
            <a:r>
              <a:rPr lang="en-CA" dirty="0"/>
              <a:t>Ephesians 4:26-27 instructs: </a:t>
            </a:r>
          </a:p>
          <a:p>
            <a:pPr marL="0" lvl="0" indent="0" algn="ctr">
              <a:buNone/>
            </a:pPr>
            <a:r>
              <a:rPr lang="en-CA" dirty="0"/>
              <a:t>"</a:t>
            </a:r>
            <a:r>
              <a:rPr lang="en-CA" b="1" baseline="30000" dirty="0"/>
              <a:t> 26 </a:t>
            </a:r>
            <a:r>
              <a:rPr lang="en-CA" dirty="0"/>
              <a:t>“In your anger do not sin”: </a:t>
            </a:r>
          </a:p>
          <a:p>
            <a:pPr marL="0" lvl="0" indent="0" algn="ctr">
              <a:buNone/>
            </a:pPr>
            <a:r>
              <a:rPr lang="en-CA" dirty="0"/>
              <a:t>Do not let the sun go down while you are still angry, </a:t>
            </a:r>
          </a:p>
          <a:p>
            <a:pPr marL="0" lvl="0" indent="0" algn="ctr">
              <a:buNone/>
            </a:pPr>
            <a:r>
              <a:rPr lang="en-CA" b="1" baseline="30000" dirty="0"/>
              <a:t>27 </a:t>
            </a:r>
            <a:r>
              <a:rPr lang="en-CA" dirty="0"/>
              <a:t>and do not give the devil a foothold.”</a:t>
            </a:r>
          </a:p>
          <a:p>
            <a:pPr marL="0" indent="0">
              <a:buNone/>
            </a:pPr>
            <a:r>
              <a:rPr lang="en-CA" dirty="0"/>
              <a:t> </a:t>
            </a:r>
          </a:p>
          <a:p>
            <a:pPr lvl="0"/>
            <a:r>
              <a:rPr lang="en-CA" b="1" dirty="0"/>
              <a:t>What does this passage suggest about the role of anger in our lives?</a:t>
            </a:r>
            <a:endParaRPr lang="en-CA" dirty="0"/>
          </a:p>
          <a:p>
            <a:pPr lvl="0"/>
            <a:r>
              <a:rPr lang="en-CA" b="1" dirty="0"/>
              <a:t>How might we be able to "be angry and not sin"?</a:t>
            </a:r>
            <a:endParaRPr lang="en-CA" dirty="0"/>
          </a:p>
          <a:p>
            <a:pPr lvl="0"/>
            <a:r>
              <a:rPr lang="en-CA" b="1" dirty="0"/>
              <a:t>What does it mean to "not let the sun go down on your anger"?</a:t>
            </a:r>
            <a:endParaRPr lang="en-CA" dirty="0"/>
          </a:p>
          <a:p>
            <a:pPr lvl="0"/>
            <a:r>
              <a:rPr lang="en-CA" b="1" dirty="0"/>
              <a:t>What does it mean to give the devil a foothold?  </a:t>
            </a:r>
            <a:endParaRPr lang="en-CA" dirty="0"/>
          </a:p>
          <a:p>
            <a:pPr lvl="0"/>
            <a:r>
              <a:rPr lang="en-CA" b="1" dirty="0"/>
              <a:t>What practical steps can we take to follow the instructions of this passage?</a:t>
            </a:r>
            <a:endParaRPr lang="en-CA" dirty="0"/>
          </a:p>
          <a:p>
            <a:pPr marL="0" lvl="0" indent="0" algn="ctr">
              <a:buNone/>
            </a:pPr>
            <a:endParaRPr lang="en-CA" dirty="0"/>
          </a:p>
          <a:p>
            <a:pPr marL="0" lvl="0" indent="0" algn="ctr">
              <a:buNone/>
            </a:pP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6E75D8-0D9B-5B40-9AFE-64F81FEC4F08}"/>
              </a:ext>
            </a:extLst>
          </p:cNvPr>
          <p:cNvSpPr>
            <a:spLocks noGrp="1"/>
          </p:cNvSpPr>
          <p:nvPr>
            <p:ph idx="1"/>
          </p:nvPr>
        </p:nvSpPr>
        <p:spPr>
          <a:xfrm>
            <a:off x="838200" y="318655"/>
            <a:ext cx="10515600" cy="6303818"/>
          </a:xfrm>
        </p:spPr>
        <p:txBody>
          <a:bodyPr>
            <a:normAutofit/>
          </a:bodyPr>
          <a:lstStyle/>
          <a:p>
            <a:pPr marL="0" lvl="0" indent="0" algn="ctr">
              <a:buNone/>
            </a:pPr>
            <a:endParaRPr lang="en-CA" dirty="0"/>
          </a:p>
          <a:p>
            <a:pPr marL="0" lvl="0" indent="0" algn="ctr">
              <a:buNone/>
            </a:pPr>
            <a:endParaRPr lang="en-CA" dirty="0"/>
          </a:p>
          <a:p>
            <a:pPr marL="0" lvl="0" indent="0" algn="ctr">
              <a:buNone/>
            </a:pPr>
            <a:r>
              <a:rPr lang="en-CA" dirty="0"/>
              <a:t>Read Colossians 3:1-13.  </a:t>
            </a:r>
          </a:p>
          <a:p>
            <a:pPr marL="0" lvl="0" indent="0" algn="ctr">
              <a:buNone/>
            </a:pPr>
            <a:endParaRPr lang="en-CA" dirty="0"/>
          </a:p>
          <a:p>
            <a:pPr marL="0" lvl="0" indent="0" algn="ctr">
              <a:buNone/>
            </a:pPr>
            <a:r>
              <a:rPr lang="en-CA" dirty="0"/>
              <a:t>Notice in verse 8 that Paul tells us </a:t>
            </a:r>
          </a:p>
          <a:p>
            <a:pPr marL="0" lvl="0" indent="0" algn="ctr">
              <a:buNone/>
            </a:pPr>
            <a:r>
              <a:rPr lang="en-CA" dirty="0"/>
              <a:t>to "put off" certain behaviors, including anger. </a:t>
            </a:r>
          </a:p>
          <a:p>
            <a:pPr marL="0" indent="0" algn="ctr">
              <a:buNone/>
            </a:pPr>
            <a:r>
              <a:rPr lang="en-CA" dirty="0"/>
              <a:t> </a:t>
            </a:r>
          </a:p>
          <a:p>
            <a:pPr algn="ctr"/>
            <a:r>
              <a:rPr lang="en-CA" b="1" dirty="0"/>
              <a:t>What does it mean to "put off" anger? </a:t>
            </a:r>
            <a:endParaRPr lang="en-CA" dirty="0"/>
          </a:p>
          <a:p>
            <a:pPr algn="ctr"/>
            <a:r>
              <a:rPr lang="en-CA" b="1" dirty="0"/>
              <a:t>How can we do this?</a:t>
            </a:r>
            <a:endParaRPr lang="en-CA" dirty="0"/>
          </a:p>
          <a:p>
            <a:pPr marL="0" indent="0" algn="ctr">
              <a:buNone/>
            </a:pPr>
            <a:r>
              <a:rPr lang="en-CA" sz="3400" dirty="0"/>
              <a:t> </a:t>
            </a:r>
          </a:p>
          <a:p>
            <a:pPr marL="0" indent="0">
              <a:buNone/>
            </a:pP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95745" y="166256"/>
            <a:ext cx="11173691" cy="6691744"/>
          </a:xfrm>
        </p:spPr>
        <p:txBody>
          <a:bodyPr>
            <a:normAutofit/>
          </a:bodyPr>
          <a:lstStyle/>
          <a:p>
            <a:pPr marL="0" indent="0" algn="ctr">
              <a:buNone/>
            </a:pPr>
            <a:endParaRPr lang="en-CA" u="sng" dirty="0"/>
          </a:p>
          <a:p>
            <a:pPr marL="0" lvl="0" indent="0" algn="ctr">
              <a:buNone/>
            </a:pPr>
            <a:endParaRPr lang="en-CA" dirty="0"/>
          </a:p>
          <a:p>
            <a:pPr marL="0" lvl="0" indent="0" algn="ctr">
              <a:buNone/>
            </a:pPr>
            <a:r>
              <a:rPr lang="en-CA" dirty="0"/>
              <a:t>Read James 1:19-20. </a:t>
            </a:r>
          </a:p>
          <a:p>
            <a:pPr marL="0" indent="0" algn="ctr">
              <a:buNone/>
            </a:pPr>
            <a:r>
              <a:rPr lang="en-CA" dirty="0"/>
              <a:t> </a:t>
            </a:r>
          </a:p>
          <a:p>
            <a:pPr lvl="1" algn="ctr"/>
            <a:r>
              <a:rPr lang="en-CA" sz="2800" b="1" dirty="0"/>
              <a:t>What does this passage teach us </a:t>
            </a:r>
          </a:p>
          <a:p>
            <a:pPr marL="457200" lvl="1" indent="0" algn="ctr">
              <a:buNone/>
            </a:pPr>
            <a:r>
              <a:rPr lang="en-CA" sz="2800" b="1" dirty="0"/>
              <a:t>about the role of our tongue in relation to anger?</a:t>
            </a:r>
          </a:p>
          <a:p>
            <a:pPr marL="457200" lvl="1" indent="0" algn="ctr">
              <a:buNone/>
            </a:pPr>
            <a:endParaRPr lang="en-CA" sz="2800" dirty="0"/>
          </a:p>
          <a:p>
            <a:pPr lvl="1" algn="ctr"/>
            <a:r>
              <a:rPr lang="en-CA" sz="2800" b="1" dirty="0"/>
              <a:t>How might being "slow to anger" </a:t>
            </a:r>
          </a:p>
          <a:p>
            <a:pPr marL="457200" lvl="1" indent="0" algn="ctr">
              <a:buNone/>
            </a:pPr>
            <a:r>
              <a:rPr lang="en-CA" sz="2800" b="1" dirty="0"/>
              <a:t>help us to act in a more righteous way?</a:t>
            </a:r>
            <a:endParaRPr lang="en-CA" sz="2800"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422565" y="1954580"/>
            <a:ext cx="11589326" cy="4093428"/>
          </a:xfrm>
          <a:prstGeom prst="rect">
            <a:avLst/>
          </a:prstGeom>
          <a:noFill/>
        </p:spPr>
        <p:txBody>
          <a:bodyPr wrap="square" rtlCol="0">
            <a:spAutoFit/>
          </a:bodyPr>
          <a:lstStyle/>
          <a:p>
            <a:pPr lvl="0" algn="ctr"/>
            <a:r>
              <a:rPr lang="en-CA" sz="2800" dirty="0"/>
              <a:t> </a:t>
            </a:r>
          </a:p>
          <a:p>
            <a:pPr lvl="0" algn="ctr"/>
            <a:r>
              <a:rPr lang="en-CA" sz="2800" dirty="0"/>
              <a:t>Read Proverbs 15:1 and Proverbs 29:11. </a:t>
            </a:r>
          </a:p>
          <a:p>
            <a:pPr algn="ctr"/>
            <a:r>
              <a:rPr lang="en-CA" sz="2800" dirty="0"/>
              <a:t> </a:t>
            </a:r>
          </a:p>
          <a:p>
            <a:pPr algn="ctr"/>
            <a:r>
              <a:rPr lang="en-CA" sz="2800" b="1" dirty="0">
                <a:sym typeface="Symbol" pitchFamily="2" charset="2"/>
              </a:rPr>
              <a:t></a:t>
            </a:r>
            <a:r>
              <a:rPr lang="en-CA" sz="2800" b="1" dirty="0"/>
              <a:t>   How do these passages encourage us to respond to anger?</a:t>
            </a:r>
            <a:endParaRPr lang="en-CA" sz="2800" dirty="0"/>
          </a:p>
          <a:p>
            <a:pPr algn="ctr"/>
            <a:endParaRPr lang="en-CA" sz="2800" dirty="0"/>
          </a:p>
          <a:p>
            <a:pPr lvl="0" algn="ctr"/>
            <a:endParaRPr lang="en-CA" sz="2400" dirty="0"/>
          </a:p>
          <a:p>
            <a:pPr algn="ctr"/>
            <a:r>
              <a:rPr lang="en-CA" sz="2400" dirty="0"/>
              <a:t> </a:t>
            </a:r>
          </a:p>
          <a:p>
            <a:pPr algn="ctr"/>
            <a:r>
              <a:rPr lang="en-CA" dirty="0"/>
              <a:t> </a:t>
            </a:r>
          </a:p>
          <a:p>
            <a:pPr lvl="0" algn="ctr"/>
            <a:endParaRPr lang="en-CA" dirty="0"/>
          </a:p>
          <a:p>
            <a:pPr lvl="0" algn="ctr"/>
            <a:endParaRPr lang="en-CA" dirty="0"/>
          </a:p>
          <a:p>
            <a:pPr lvl="0"/>
            <a:endParaRPr lang="en-CA" dirty="0"/>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318655" y="277091"/>
            <a:ext cx="11035145" cy="6470073"/>
          </a:xfrm>
        </p:spPr>
        <p:txBody>
          <a:bodyPr>
            <a:normAutofit/>
          </a:bodyPr>
          <a:lstStyle/>
          <a:p>
            <a:pPr marL="0" lvl="0" indent="0" algn="ctr">
              <a:buNone/>
            </a:pPr>
            <a:endParaRPr lang="en-CA" dirty="0"/>
          </a:p>
          <a:p>
            <a:pPr marL="0" lvl="0" indent="0" algn="ctr">
              <a:buNone/>
            </a:pPr>
            <a:endParaRPr lang="en-CA" dirty="0"/>
          </a:p>
          <a:p>
            <a:pPr marL="0" lvl="0" indent="0" algn="ctr">
              <a:buNone/>
            </a:pPr>
            <a:r>
              <a:rPr lang="en-CA" dirty="0"/>
              <a:t>Read Matthew 5:21-26 together.  </a:t>
            </a:r>
          </a:p>
          <a:p>
            <a:pPr marL="0" lvl="0" indent="0" algn="ctr">
              <a:buNone/>
            </a:pPr>
            <a:r>
              <a:rPr lang="en-CA" dirty="0"/>
              <a:t>Jesus says that those who are angry with their brother or sister </a:t>
            </a:r>
          </a:p>
          <a:p>
            <a:pPr marL="0" lvl="0" indent="0" algn="ctr">
              <a:buNone/>
            </a:pPr>
            <a:r>
              <a:rPr lang="en-CA" dirty="0"/>
              <a:t>"will be liable to judgment." </a:t>
            </a:r>
          </a:p>
          <a:p>
            <a:pPr marL="0" indent="0" algn="ctr">
              <a:buNone/>
            </a:pPr>
            <a:r>
              <a:rPr lang="en-CA" dirty="0"/>
              <a:t> </a:t>
            </a:r>
          </a:p>
          <a:p>
            <a:pPr marL="0" indent="0" algn="ctr">
              <a:buNone/>
            </a:pPr>
            <a:r>
              <a:rPr lang="en-CA" dirty="0"/>
              <a:t>First talk about what you notice about this passage.  </a:t>
            </a:r>
          </a:p>
          <a:p>
            <a:pPr marL="0" indent="0" algn="ctr">
              <a:buNone/>
            </a:pPr>
            <a:endParaRPr lang="en-CA" dirty="0"/>
          </a:p>
          <a:p>
            <a:pPr algn="ctr"/>
            <a:r>
              <a:rPr lang="en-CA" b="1" dirty="0"/>
              <a:t>What do you think it’s saying?</a:t>
            </a:r>
            <a:endParaRPr lang="en-CA" dirty="0"/>
          </a:p>
          <a:p>
            <a:pPr algn="ctr"/>
            <a:r>
              <a:rPr lang="en-CA" b="1" dirty="0"/>
              <a:t>Why do you think Jesus takes anger towards others so seriously?</a:t>
            </a: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4191</TotalTime>
  <Words>619</Words>
  <Application>Microsoft Macintosh PowerPoint</Application>
  <PresentationFormat>Widescreen</PresentationFormat>
  <Paragraphs>97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JESUS GOT ANGRY TOO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Hayley Martin</cp:lastModifiedBy>
  <cp:revision>43</cp:revision>
  <dcterms:created xsi:type="dcterms:W3CDTF">2022-10-10T12:50:19Z</dcterms:created>
  <dcterms:modified xsi:type="dcterms:W3CDTF">2023-01-04T18:04:52Z</dcterms:modified>
</cp:coreProperties>
</file>