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46"/>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5A7D5-8EA0-EF40-BA4D-F0E5A5A674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33B7EB-FC46-D547-84A1-5E16C40EE7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156F61-B0CF-0E4A-B6D8-397064461A14}"/>
              </a:ext>
            </a:extLst>
          </p:cNvPr>
          <p:cNvSpPr>
            <a:spLocks noGrp="1"/>
          </p:cNvSpPr>
          <p:nvPr>
            <p:ph type="dt" sz="half" idx="10"/>
          </p:nvPr>
        </p:nvSpPr>
        <p:spPr/>
        <p:txBody>
          <a:bodyPr/>
          <a:lstStyle/>
          <a:p>
            <a:fld id="{EA343DB3-9B5F-A24E-879A-4DDF201279B9}" type="datetimeFigureOut">
              <a:rPr lang="en-US" smtClean="0"/>
              <a:t>10/18/22</a:t>
            </a:fld>
            <a:endParaRPr lang="en-US"/>
          </a:p>
        </p:txBody>
      </p:sp>
      <p:sp>
        <p:nvSpPr>
          <p:cNvPr id="5" name="Footer Placeholder 4">
            <a:extLst>
              <a:ext uri="{FF2B5EF4-FFF2-40B4-BE49-F238E27FC236}">
                <a16:creationId xmlns:a16="http://schemas.microsoft.com/office/drawing/2014/main" id="{009AEDCA-7C22-1243-9777-807AE17B95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F38EF3-7BBF-D84C-A923-F784F136A7C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55993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D2C32-E264-644D-B42F-60652DE7C2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C36904-FD20-BB4C-9A30-017634F212C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BF6A7E-44FB-854A-B193-3E5406F5F8CF}"/>
              </a:ext>
            </a:extLst>
          </p:cNvPr>
          <p:cNvSpPr>
            <a:spLocks noGrp="1"/>
          </p:cNvSpPr>
          <p:nvPr>
            <p:ph type="dt" sz="half" idx="10"/>
          </p:nvPr>
        </p:nvSpPr>
        <p:spPr/>
        <p:txBody>
          <a:bodyPr/>
          <a:lstStyle/>
          <a:p>
            <a:fld id="{EA343DB3-9B5F-A24E-879A-4DDF201279B9}" type="datetimeFigureOut">
              <a:rPr lang="en-US" smtClean="0"/>
              <a:t>10/18/22</a:t>
            </a:fld>
            <a:endParaRPr lang="en-US"/>
          </a:p>
        </p:txBody>
      </p:sp>
      <p:sp>
        <p:nvSpPr>
          <p:cNvPr id="5" name="Footer Placeholder 4">
            <a:extLst>
              <a:ext uri="{FF2B5EF4-FFF2-40B4-BE49-F238E27FC236}">
                <a16:creationId xmlns:a16="http://schemas.microsoft.com/office/drawing/2014/main" id="{CF5B4881-4B4B-9449-8ADA-26F65F8BF0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19B155-D4E5-E84D-B55B-518FAB010859}"/>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623280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618187-34E1-3B43-B311-64D873EEE7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D9D5B5-4428-874A-A7D1-6D2ADAB0AE7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5EFA18-7087-374A-B15B-9871C7B21784}"/>
              </a:ext>
            </a:extLst>
          </p:cNvPr>
          <p:cNvSpPr>
            <a:spLocks noGrp="1"/>
          </p:cNvSpPr>
          <p:nvPr>
            <p:ph type="dt" sz="half" idx="10"/>
          </p:nvPr>
        </p:nvSpPr>
        <p:spPr/>
        <p:txBody>
          <a:bodyPr/>
          <a:lstStyle/>
          <a:p>
            <a:fld id="{EA343DB3-9B5F-A24E-879A-4DDF201279B9}" type="datetimeFigureOut">
              <a:rPr lang="en-US" smtClean="0"/>
              <a:t>10/18/22</a:t>
            </a:fld>
            <a:endParaRPr lang="en-US"/>
          </a:p>
        </p:txBody>
      </p:sp>
      <p:sp>
        <p:nvSpPr>
          <p:cNvPr id="5" name="Footer Placeholder 4">
            <a:extLst>
              <a:ext uri="{FF2B5EF4-FFF2-40B4-BE49-F238E27FC236}">
                <a16:creationId xmlns:a16="http://schemas.microsoft.com/office/drawing/2014/main" id="{12AC7F65-0D4E-3E4C-9D4B-93946A5BBA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2ED513-01D8-5647-B23D-C8CB7093D615}"/>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68949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E6635-B8D9-544E-9A52-FED0857D44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450342-1E9D-9640-BE9A-F398E8C679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B562F-D217-0442-AD38-A7FE424FB423}"/>
              </a:ext>
            </a:extLst>
          </p:cNvPr>
          <p:cNvSpPr>
            <a:spLocks noGrp="1"/>
          </p:cNvSpPr>
          <p:nvPr>
            <p:ph type="dt" sz="half" idx="10"/>
          </p:nvPr>
        </p:nvSpPr>
        <p:spPr/>
        <p:txBody>
          <a:bodyPr/>
          <a:lstStyle/>
          <a:p>
            <a:fld id="{EA343DB3-9B5F-A24E-879A-4DDF201279B9}" type="datetimeFigureOut">
              <a:rPr lang="en-US" smtClean="0"/>
              <a:t>10/18/22</a:t>
            </a:fld>
            <a:endParaRPr lang="en-US"/>
          </a:p>
        </p:txBody>
      </p:sp>
      <p:sp>
        <p:nvSpPr>
          <p:cNvPr id="5" name="Footer Placeholder 4">
            <a:extLst>
              <a:ext uri="{FF2B5EF4-FFF2-40B4-BE49-F238E27FC236}">
                <a16:creationId xmlns:a16="http://schemas.microsoft.com/office/drawing/2014/main" id="{D22A6569-75FF-4F4A-9188-277A3B0240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EAE23-DA1C-9242-9DAD-AFBC7D7746CA}"/>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468670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311EA-0B94-6E46-8F17-3DEFF82D20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99D2F3-936C-3E45-A33A-DA5F31CE87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D7F8FC-16FB-D040-BCEB-BD8F5BE74C16}"/>
              </a:ext>
            </a:extLst>
          </p:cNvPr>
          <p:cNvSpPr>
            <a:spLocks noGrp="1"/>
          </p:cNvSpPr>
          <p:nvPr>
            <p:ph type="dt" sz="half" idx="10"/>
          </p:nvPr>
        </p:nvSpPr>
        <p:spPr/>
        <p:txBody>
          <a:bodyPr/>
          <a:lstStyle/>
          <a:p>
            <a:fld id="{EA343DB3-9B5F-A24E-879A-4DDF201279B9}" type="datetimeFigureOut">
              <a:rPr lang="en-US" smtClean="0"/>
              <a:t>10/18/22</a:t>
            </a:fld>
            <a:endParaRPr lang="en-US"/>
          </a:p>
        </p:txBody>
      </p:sp>
      <p:sp>
        <p:nvSpPr>
          <p:cNvPr id="5" name="Footer Placeholder 4">
            <a:extLst>
              <a:ext uri="{FF2B5EF4-FFF2-40B4-BE49-F238E27FC236}">
                <a16:creationId xmlns:a16="http://schemas.microsoft.com/office/drawing/2014/main" id="{06A2232C-8AF0-DC48-95AE-DA7488E821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D683DC-EBC6-674E-A058-3CC1F71EF87F}"/>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37113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2EE86-AC07-BF47-9167-E18AD0150D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99A1F4-FEFF-E54D-895B-056A87ACD3A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3159E0-DAA0-7941-A50D-545EF1CBCFB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98A31-0552-7A4F-87F3-E1654C3F5840}"/>
              </a:ext>
            </a:extLst>
          </p:cNvPr>
          <p:cNvSpPr>
            <a:spLocks noGrp="1"/>
          </p:cNvSpPr>
          <p:nvPr>
            <p:ph type="dt" sz="half" idx="10"/>
          </p:nvPr>
        </p:nvSpPr>
        <p:spPr/>
        <p:txBody>
          <a:bodyPr/>
          <a:lstStyle/>
          <a:p>
            <a:fld id="{EA343DB3-9B5F-A24E-879A-4DDF201279B9}" type="datetimeFigureOut">
              <a:rPr lang="en-US" smtClean="0"/>
              <a:t>10/18/22</a:t>
            </a:fld>
            <a:endParaRPr lang="en-US"/>
          </a:p>
        </p:txBody>
      </p:sp>
      <p:sp>
        <p:nvSpPr>
          <p:cNvPr id="6" name="Footer Placeholder 5">
            <a:extLst>
              <a:ext uri="{FF2B5EF4-FFF2-40B4-BE49-F238E27FC236}">
                <a16:creationId xmlns:a16="http://schemas.microsoft.com/office/drawing/2014/main" id="{6E2C45D6-A1D4-2843-B364-D92AD2BE91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11CD7-2EA2-354C-9476-EEE285FDCCE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195106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FC9C-8443-A549-8D3C-31E91965B1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40DB87-8C98-5948-86E4-A54505B2F6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88F6C9C-4A73-714A-8C9D-57A549FC0B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A9CEF5-7488-E64F-B67A-69E42575C4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0411BE8-4168-A249-9AF7-01BC71E1CC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5C2D96-0307-EC45-9B2E-11E9BA5BE293}"/>
              </a:ext>
            </a:extLst>
          </p:cNvPr>
          <p:cNvSpPr>
            <a:spLocks noGrp="1"/>
          </p:cNvSpPr>
          <p:nvPr>
            <p:ph type="dt" sz="half" idx="10"/>
          </p:nvPr>
        </p:nvSpPr>
        <p:spPr/>
        <p:txBody>
          <a:bodyPr/>
          <a:lstStyle/>
          <a:p>
            <a:fld id="{EA343DB3-9B5F-A24E-879A-4DDF201279B9}" type="datetimeFigureOut">
              <a:rPr lang="en-US" smtClean="0"/>
              <a:t>10/18/22</a:t>
            </a:fld>
            <a:endParaRPr lang="en-US"/>
          </a:p>
        </p:txBody>
      </p:sp>
      <p:sp>
        <p:nvSpPr>
          <p:cNvPr id="8" name="Footer Placeholder 7">
            <a:extLst>
              <a:ext uri="{FF2B5EF4-FFF2-40B4-BE49-F238E27FC236}">
                <a16:creationId xmlns:a16="http://schemas.microsoft.com/office/drawing/2014/main" id="{EB68A66D-CF71-0042-8A75-E4599F3B3F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AD12A3-9F3B-4B4A-969E-779CC37C19F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53640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6BD7B-D0D1-764D-BD39-690FE057A1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4456CD-6F8E-0C46-9CF1-14E5DFDA6ADD}"/>
              </a:ext>
            </a:extLst>
          </p:cNvPr>
          <p:cNvSpPr>
            <a:spLocks noGrp="1"/>
          </p:cNvSpPr>
          <p:nvPr>
            <p:ph type="dt" sz="half" idx="10"/>
          </p:nvPr>
        </p:nvSpPr>
        <p:spPr/>
        <p:txBody>
          <a:bodyPr/>
          <a:lstStyle/>
          <a:p>
            <a:fld id="{EA343DB3-9B5F-A24E-879A-4DDF201279B9}" type="datetimeFigureOut">
              <a:rPr lang="en-US" smtClean="0"/>
              <a:t>10/18/22</a:t>
            </a:fld>
            <a:endParaRPr lang="en-US"/>
          </a:p>
        </p:txBody>
      </p:sp>
      <p:sp>
        <p:nvSpPr>
          <p:cNvPr id="4" name="Footer Placeholder 3">
            <a:extLst>
              <a:ext uri="{FF2B5EF4-FFF2-40B4-BE49-F238E27FC236}">
                <a16:creationId xmlns:a16="http://schemas.microsoft.com/office/drawing/2014/main" id="{E7DFFC64-05C0-364C-91ED-F2BC4984C8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999B13-6268-894F-B54D-1EC53517CF5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82736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9AE4EA-5474-1749-80E2-110305513523}"/>
              </a:ext>
            </a:extLst>
          </p:cNvPr>
          <p:cNvSpPr>
            <a:spLocks noGrp="1"/>
          </p:cNvSpPr>
          <p:nvPr>
            <p:ph type="dt" sz="half" idx="10"/>
          </p:nvPr>
        </p:nvSpPr>
        <p:spPr/>
        <p:txBody>
          <a:bodyPr/>
          <a:lstStyle/>
          <a:p>
            <a:fld id="{EA343DB3-9B5F-A24E-879A-4DDF201279B9}" type="datetimeFigureOut">
              <a:rPr lang="en-US" smtClean="0"/>
              <a:t>10/18/22</a:t>
            </a:fld>
            <a:endParaRPr lang="en-US"/>
          </a:p>
        </p:txBody>
      </p:sp>
      <p:sp>
        <p:nvSpPr>
          <p:cNvPr id="3" name="Footer Placeholder 2">
            <a:extLst>
              <a:ext uri="{FF2B5EF4-FFF2-40B4-BE49-F238E27FC236}">
                <a16:creationId xmlns:a16="http://schemas.microsoft.com/office/drawing/2014/main" id="{E8FDB824-BA34-6A46-810B-7DFFBF7E17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A801D7-8D56-BA46-B648-490291C71B9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96580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95DB8-6D18-4249-A40C-4ADCECDBF4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305DB8-7192-1B45-A959-6B387ADF91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E40C07-5A34-BE45-8679-6518673776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CD028E-F017-3C4A-A331-887DF3C9A9A9}"/>
              </a:ext>
            </a:extLst>
          </p:cNvPr>
          <p:cNvSpPr>
            <a:spLocks noGrp="1"/>
          </p:cNvSpPr>
          <p:nvPr>
            <p:ph type="dt" sz="half" idx="10"/>
          </p:nvPr>
        </p:nvSpPr>
        <p:spPr/>
        <p:txBody>
          <a:bodyPr/>
          <a:lstStyle/>
          <a:p>
            <a:fld id="{EA343DB3-9B5F-A24E-879A-4DDF201279B9}" type="datetimeFigureOut">
              <a:rPr lang="en-US" smtClean="0"/>
              <a:t>10/18/22</a:t>
            </a:fld>
            <a:endParaRPr lang="en-US"/>
          </a:p>
        </p:txBody>
      </p:sp>
      <p:sp>
        <p:nvSpPr>
          <p:cNvPr id="6" name="Footer Placeholder 5">
            <a:extLst>
              <a:ext uri="{FF2B5EF4-FFF2-40B4-BE49-F238E27FC236}">
                <a16:creationId xmlns:a16="http://schemas.microsoft.com/office/drawing/2014/main" id="{7FE77230-72EA-614C-B2A5-307130E7C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3A97CF-6DD7-3A45-BBBA-28F5883EADA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931188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0DB25-D90F-8242-8B92-0A853A8E23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EF7403-ED45-2744-B1D3-F40552AFC0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22357C-415F-764D-91B2-F73B27917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BC75A9-29A6-2442-95BD-82FA25CE1C10}"/>
              </a:ext>
            </a:extLst>
          </p:cNvPr>
          <p:cNvSpPr>
            <a:spLocks noGrp="1"/>
          </p:cNvSpPr>
          <p:nvPr>
            <p:ph type="dt" sz="half" idx="10"/>
          </p:nvPr>
        </p:nvSpPr>
        <p:spPr/>
        <p:txBody>
          <a:bodyPr/>
          <a:lstStyle/>
          <a:p>
            <a:fld id="{EA343DB3-9B5F-A24E-879A-4DDF201279B9}" type="datetimeFigureOut">
              <a:rPr lang="en-US" smtClean="0"/>
              <a:t>10/18/22</a:t>
            </a:fld>
            <a:endParaRPr lang="en-US"/>
          </a:p>
        </p:txBody>
      </p:sp>
      <p:sp>
        <p:nvSpPr>
          <p:cNvPr id="6" name="Footer Placeholder 5">
            <a:extLst>
              <a:ext uri="{FF2B5EF4-FFF2-40B4-BE49-F238E27FC236}">
                <a16:creationId xmlns:a16="http://schemas.microsoft.com/office/drawing/2014/main" id="{1AB8F68A-FB4C-1E43-9F4F-4E4BF82756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28F04-FFCC-9547-AA88-059F3E2D480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512301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AACAE1-9E82-D84D-A504-A4745726FE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76B0FC-E991-9B48-92B0-63C0EA6900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0E060-228C-974B-9708-4E84209C7E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43DB3-9B5F-A24E-879A-4DDF201279B9}" type="datetimeFigureOut">
              <a:rPr lang="en-US" smtClean="0"/>
              <a:t>10/18/22</a:t>
            </a:fld>
            <a:endParaRPr lang="en-US"/>
          </a:p>
        </p:txBody>
      </p:sp>
      <p:sp>
        <p:nvSpPr>
          <p:cNvPr id="5" name="Footer Placeholder 4">
            <a:extLst>
              <a:ext uri="{FF2B5EF4-FFF2-40B4-BE49-F238E27FC236}">
                <a16:creationId xmlns:a16="http://schemas.microsoft.com/office/drawing/2014/main" id="{E5D19E20-03A7-F14F-AEAE-0FBA9596A5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84457A-491D-C443-8770-FEC5C3C9C5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A35ACB-5B27-D547-B8D8-B745DC2297F8}" type="slidenum">
              <a:rPr lang="en-US" smtClean="0"/>
              <a:t>‹#›</a:t>
            </a:fld>
            <a:endParaRPr lang="en-US"/>
          </a:p>
        </p:txBody>
      </p:sp>
    </p:spTree>
    <p:extLst>
      <p:ext uri="{BB962C8B-B14F-4D97-AF65-F5344CB8AC3E}">
        <p14:creationId xmlns:p14="http://schemas.microsoft.com/office/powerpoint/2010/main" val="1795619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70D01-BC21-F445-B3B7-A0B00E589F0D}"/>
              </a:ext>
            </a:extLst>
          </p:cNvPr>
          <p:cNvSpPr>
            <a:spLocks noGrp="1"/>
          </p:cNvSpPr>
          <p:nvPr>
            <p:ph type="ctrTitle"/>
          </p:nvPr>
        </p:nvSpPr>
        <p:spPr/>
        <p:txBody>
          <a:bodyPr/>
          <a:lstStyle/>
          <a:p>
            <a:r>
              <a:rPr lang="en-US" dirty="0"/>
              <a:t>GOOD INTENTIONS </a:t>
            </a:r>
            <a:br>
              <a:rPr lang="en-US" dirty="0"/>
            </a:br>
            <a:r>
              <a:rPr lang="en-US" dirty="0"/>
              <a:t>BAD IDEAS</a:t>
            </a:r>
          </a:p>
        </p:txBody>
      </p:sp>
      <p:sp>
        <p:nvSpPr>
          <p:cNvPr id="3" name="Subtitle 2">
            <a:extLst>
              <a:ext uri="{FF2B5EF4-FFF2-40B4-BE49-F238E27FC236}">
                <a16:creationId xmlns:a16="http://schemas.microsoft.com/office/drawing/2014/main" id="{275E1B77-5931-CE40-A32F-B5C07107EE09}"/>
              </a:ext>
            </a:extLst>
          </p:cNvPr>
          <p:cNvSpPr>
            <a:spLocks noGrp="1"/>
          </p:cNvSpPr>
          <p:nvPr>
            <p:ph type="subTitle" idx="1"/>
          </p:nvPr>
        </p:nvSpPr>
        <p:spPr/>
        <p:txBody>
          <a:bodyPr/>
          <a:lstStyle/>
          <a:p>
            <a:r>
              <a:rPr lang="en-US" sz="3200" dirty="0"/>
              <a:t>ALWAYS TRUST YOUR FEELINGS!?</a:t>
            </a:r>
          </a:p>
          <a:p>
            <a:r>
              <a:rPr lang="en-US" dirty="0"/>
              <a:t>20221023</a:t>
            </a:r>
          </a:p>
        </p:txBody>
      </p:sp>
    </p:spTree>
    <p:extLst>
      <p:ext uri="{BB962C8B-B14F-4D97-AF65-F5344CB8AC3E}">
        <p14:creationId xmlns:p14="http://schemas.microsoft.com/office/powerpoint/2010/main" val="731643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4F1059-426D-4F4E-8C3E-E3C0CB5B9F7B}"/>
              </a:ext>
            </a:extLst>
          </p:cNvPr>
          <p:cNvSpPr>
            <a:spLocks noGrp="1"/>
          </p:cNvSpPr>
          <p:nvPr>
            <p:ph idx="1"/>
          </p:nvPr>
        </p:nvSpPr>
        <p:spPr>
          <a:xfrm>
            <a:off x="838200" y="581891"/>
            <a:ext cx="10515600" cy="5595072"/>
          </a:xfrm>
        </p:spPr>
        <p:txBody>
          <a:bodyPr>
            <a:normAutofit fontScale="40000" lnSpcReduction="20000"/>
          </a:bodyPr>
          <a:lstStyle/>
          <a:p>
            <a:pPr marL="0" indent="0" algn="ctr">
              <a:buNone/>
            </a:pPr>
            <a:endParaRPr lang="en-CA" dirty="0"/>
          </a:p>
          <a:p>
            <a:pPr marL="0" lvl="0" indent="0" algn="ctr">
              <a:buNone/>
            </a:pPr>
            <a:r>
              <a:rPr lang="en-CA" sz="7000" b="1" dirty="0"/>
              <a:t>PRAY</a:t>
            </a:r>
          </a:p>
          <a:p>
            <a:pPr marL="0" indent="0" algn="ctr">
              <a:buNone/>
            </a:pPr>
            <a:r>
              <a:rPr lang="en-CA" sz="7000" dirty="0"/>
              <a:t> </a:t>
            </a:r>
          </a:p>
          <a:p>
            <a:pPr marL="0" indent="0" algn="ctr">
              <a:buNone/>
            </a:pPr>
            <a:r>
              <a:rPr lang="en-CA" sz="7000" dirty="0"/>
              <a:t>READ:  James 1:5 aloud together as a group. </a:t>
            </a:r>
          </a:p>
          <a:p>
            <a:pPr marL="0" indent="0" algn="ctr">
              <a:buNone/>
            </a:pPr>
            <a:r>
              <a:rPr lang="en-CA" sz="7000" dirty="0"/>
              <a:t> </a:t>
            </a:r>
          </a:p>
          <a:p>
            <a:pPr marL="0" indent="0" algn="ctr">
              <a:buNone/>
            </a:pPr>
            <a:r>
              <a:rPr lang="en-CA" sz="7000" dirty="0"/>
              <a:t>“If any of you lacks wisdom, you should ask God, who gives generously to all without finding fault, and it will be given to you.”</a:t>
            </a:r>
          </a:p>
          <a:p>
            <a:pPr marL="0" indent="0" algn="ctr">
              <a:buNone/>
            </a:pPr>
            <a:r>
              <a:rPr lang="en-CA" sz="7000" dirty="0"/>
              <a:t> </a:t>
            </a:r>
          </a:p>
          <a:p>
            <a:pPr marL="0" indent="0" algn="ctr">
              <a:buNone/>
            </a:pPr>
            <a:r>
              <a:rPr lang="en-CA" sz="7000" dirty="0"/>
              <a:t> </a:t>
            </a:r>
          </a:p>
          <a:p>
            <a:pPr marL="0" lvl="0" indent="0" algn="ctr">
              <a:buNone/>
            </a:pPr>
            <a:r>
              <a:rPr lang="en-CA" sz="7000" dirty="0"/>
              <a:t>In this verse, the context of seeking God’s wisdom</a:t>
            </a:r>
          </a:p>
          <a:p>
            <a:pPr marL="0" lvl="0" indent="0" algn="ctr">
              <a:buNone/>
            </a:pPr>
            <a:r>
              <a:rPr lang="en-CA" sz="7000" dirty="0"/>
              <a:t> is that we would face life’s trials with “pure joy”.   </a:t>
            </a:r>
          </a:p>
          <a:p>
            <a:pPr marL="0" indent="0" algn="ctr">
              <a:buNone/>
            </a:pPr>
            <a:r>
              <a:rPr lang="en-CA" sz="7000" dirty="0"/>
              <a:t> </a:t>
            </a:r>
          </a:p>
          <a:p>
            <a:pPr marL="0" lvl="0" indent="0" algn="ctr">
              <a:buNone/>
            </a:pPr>
            <a:r>
              <a:rPr lang="en-CA" sz="7000" b="1" dirty="0"/>
              <a:t>What is it about trials/temptations that make it particularly important for us to seek God’s wisdom?</a:t>
            </a:r>
            <a:endParaRPr lang="en-CA" sz="7000" dirty="0"/>
          </a:p>
          <a:p>
            <a:pPr marL="0" indent="0">
              <a:buNone/>
            </a:pPr>
            <a:endParaRPr lang="en-US" dirty="0"/>
          </a:p>
        </p:txBody>
      </p:sp>
    </p:spTree>
    <p:extLst>
      <p:ext uri="{BB962C8B-B14F-4D97-AF65-F5344CB8AC3E}">
        <p14:creationId xmlns:p14="http://schemas.microsoft.com/office/powerpoint/2010/main" val="2746550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DA48B4-98CD-634D-B14D-BD9A36373DC2}"/>
              </a:ext>
            </a:extLst>
          </p:cNvPr>
          <p:cNvSpPr>
            <a:spLocks noGrp="1"/>
          </p:cNvSpPr>
          <p:nvPr>
            <p:ph idx="1"/>
          </p:nvPr>
        </p:nvSpPr>
        <p:spPr>
          <a:xfrm>
            <a:off x="623454" y="440267"/>
            <a:ext cx="11145982" cy="5875866"/>
          </a:xfrm>
        </p:spPr>
        <p:txBody>
          <a:bodyPr>
            <a:normAutofit/>
          </a:bodyPr>
          <a:lstStyle/>
          <a:p>
            <a:pPr marL="0" indent="0" algn="ctr">
              <a:buNone/>
            </a:pPr>
            <a:endParaRPr lang="en-CA" dirty="0"/>
          </a:p>
          <a:p>
            <a:pPr marL="0" indent="0" algn="ctr">
              <a:buNone/>
            </a:pPr>
            <a:endParaRPr lang="en-CA" dirty="0"/>
          </a:p>
          <a:p>
            <a:pPr marL="0" lvl="0" indent="0" algn="ctr">
              <a:buNone/>
            </a:pPr>
            <a:r>
              <a:rPr lang="en-CA" b="1" dirty="0"/>
              <a:t>LIVE</a:t>
            </a:r>
          </a:p>
          <a:p>
            <a:pPr marL="0" indent="0" algn="ctr">
              <a:buNone/>
            </a:pPr>
            <a:endParaRPr lang="en-CA" dirty="0"/>
          </a:p>
          <a:p>
            <a:pPr marL="0" indent="0" algn="ctr">
              <a:buNone/>
            </a:pPr>
            <a:r>
              <a:rPr lang="en-CA" dirty="0"/>
              <a:t> </a:t>
            </a:r>
          </a:p>
          <a:p>
            <a:pPr marL="0" indent="0" algn="ctr">
              <a:buNone/>
            </a:pPr>
            <a:r>
              <a:rPr lang="en-CA" dirty="0"/>
              <a:t>READ:   James 1:22-25</a:t>
            </a:r>
          </a:p>
          <a:p>
            <a:pPr marL="0" indent="0" algn="ctr">
              <a:buNone/>
            </a:pPr>
            <a:r>
              <a:rPr lang="en-CA" dirty="0"/>
              <a:t> </a:t>
            </a:r>
          </a:p>
          <a:p>
            <a:pPr marL="0" lvl="0" indent="0" algn="ctr">
              <a:buNone/>
            </a:pPr>
            <a:r>
              <a:rPr lang="en-CA" b="1" dirty="0"/>
              <a:t>What is the danger in reading the Bible </a:t>
            </a:r>
          </a:p>
          <a:p>
            <a:pPr marL="0" lvl="0" indent="0" algn="ctr">
              <a:buNone/>
            </a:pPr>
            <a:r>
              <a:rPr lang="en-CA" b="1" dirty="0"/>
              <a:t>but not living by what it says?</a:t>
            </a:r>
            <a:endParaRPr lang="en-CA" dirty="0"/>
          </a:p>
          <a:p>
            <a:pPr marL="0" indent="0">
              <a:buNone/>
            </a:pPr>
            <a:endParaRPr lang="en-CA" dirty="0"/>
          </a:p>
          <a:p>
            <a:pPr marL="0" indent="0">
              <a:buNone/>
            </a:pPr>
            <a:endParaRPr lang="en-US" dirty="0"/>
          </a:p>
        </p:txBody>
      </p:sp>
    </p:spTree>
    <p:extLst>
      <p:ext uri="{BB962C8B-B14F-4D97-AF65-F5344CB8AC3E}">
        <p14:creationId xmlns:p14="http://schemas.microsoft.com/office/powerpoint/2010/main" val="3550161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42EDDC9-67B7-A043-B24B-C5F527A3ADCA}"/>
              </a:ext>
            </a:extLst>
          </p:cNvPr>
          <p:cNvSpPr txBox="1"/>
          <p:nvPr/>
        </p:nvSpPr>
        <p:spPr>
          <a:xfrm>
            <a:off x="1236655" y="1884218"/>
            <a:ext cx="9633343" cy="2954655"/>
          </a:xfrm>
          <a:prstGeom prst="rect">
            <a:avLst/>
          </a:prstGeom>
          <a:noFill/>
        </p:spPr>
        <p:txBody>
          <a:bodyPr wrap="none" rtlCol="0">
            <a:spAutoFit/>
          </a:bodyPr>
          <a:lstStyle/>
          <a:p>
            <a:pPr algn="ctr"/>
            <a:r>
              <a:rPr lang="en-CA" sz="2800" dirty="0"/>
              <a:t>1 Corinthians 2:12-13</a:t>
            </a:r>
          </a:p>
          <a:p>
            <a:pPr algn="ctr"/>
            <a:r>
              <a:rPr lang="en-CA" sz="2800" dirty="0"/>
              <a:t> </a:t>
            </a:r>
          </a:p>
          <a:p>
            <a:pPr algn="ctr"/>
            <a:r>
              <a:rPr lang="en-CA" sz="2800" dirty="0"/>
              <a:t>God has given us his Holy Spirit to empower us </a:t>
            </a:r>
          </a:p>
          <a:p>
            <a:pPr algn="ctr"/>
            <a:r>
              <a:rPr lang="en-CA" sz="2800" dirty="0"/>
              <a:t>to live in us the way of wisdom.     </a:t>
            </a:r>
          </a:p>
          <a:p>
            <a:pPr algn="ctr"/>
            <a:endParaRPr lang="en-CA" sz="2800" b="1" dirty="0"/>
          </a:p>
          <a:p>
            <a:pPr algn="ctr"/>
            <a:r>
              <a:rPr lang="en-CA" sz="2800" b="1" dirty="0"/>
              <a:t>How can we live by the Spirit?</a:t>
            </a:r>
            <a:endParaRPr lang="en-CA" sz="2800" dirty="0"/>
          </a:p>
          <a:p>
            <a:endParaRPr lang="en-US" dirty="0"/>
          </a:p>
        </p:txBody>
      </p:sp>
    </p:spTree>
    <p:extLst>
      <p:ext uri="{BB962C8B-B14F-4D97-AF65-F5344CB8AC3E}">
        <p14:creationId xmlns:p14="http://schemas.microsoft.com/office/powerpoint/2010/main" val="695142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78A57F-6CFD-5E4A-90B4-8DB454858762}"/>
              </a:ext>
            </a:extLst>
          </p:cNvPr>
          <p:cNvSpPr>
            <a:spLocks noGrp="1"/>
          </p:cNvSpPr>
          <p:nvPr>
            <p:ph idx="1"/>
          </p:nvPr>
        </p:nvSpPr>
        <p:spPr>
          <a:xfrm>
            <a:off x="838200" y="263236"/>
            <a:ext cx="10515600" cy="5913727"/>
          </a:xfrm>
        </p:spPr>
        <p:txBody>
          <a:bodyPr>
            <a:normAutofit fontScale="92500" lnSpcReduction="10000"/>
          </a:bodyPr>
          <a:lstStyle/>
          <a:p>
            <a:pPr marL="0" indent="0" algn="ctr">
              <a:buNone/>
            </a:pPr>
            <a:r>
              <a:rPr lang="en-CA" b="1" u="sng" dirty="0"/>
              <a:t>PRAYER</a:t>
            </a:r>
          </a:p>
          <a:p>
            <a:pPr marL="0" indent="0" algn="ctr">
              <a:buNone/>
            </a:pPr>
            <a:endParaRPr lang="en-CA" b="1" u="sng" dirty="0"/>
          </a:p>
          <a:p>
            <a:pPr marL="0" indent="0" algn="ctr">
              <a:buNone/>
            </a:pPr>
            <a:r>
              <a:rPr lang="en-CA" dirty="0"/>
              <a:t>“Father God, I want to live by your wisdom.    I want to honour You and bring glory to Your Name.   I confess that I don’t always know how to do that, so today I ask for your wisdom.    I know that genuine respect for You is the beginning of wisdom, so teach me humility as I pray.    Help me to remember that You are God and I am not.   Help me to learn what it means to fear You – to worship You and honour You, to remember that I will stand before You one day to give an account to You for the way I’ve lived.    May this awareness serve as a strong foundation for me to seek your wisdom, to trust You and obey your lead in my life.   I know that You are large and in charge of my life.    You are in control.    Help me to view my life from your perspective, to live my life in light of eternity.    As You show me who You are, please grant me your wisdom to bring glory to your Name as I follow your Son, the Lord Jesus.     Lord, thank You for your wisdom.   </a:t>
            </a:r>
          </a:p>
          <a:p>
            <a:pPr marL="0" indent="0" algn="ctr">
              <a:buNone/>
            </a:pPr>
            <a:r>
              <a:rPr lang="en-CA" dirty="0"/>
              <a:t>I ask all of these things in the Name of your Son, Jesus.   Amen. “</a:t>
            </a:r>
          </a:p>
          <a:p>
            <a:pPr marL="0" indent="0" algn="ctr">
              <a:buNone/>
            </a:pPr>
            <a:endParaRPr lang="en-US" dirty="0"/>
          </a:p>
        </p:txBody>
      </p:sp>
    </p:spTree>
    <p:extLst>
      <p:ext uri="{BB962C8B-B14F-4D97-AF65-F5344CB8AC3E}">
        <p14:creationId xmlns:p14="http://schemas.microsoft.com/office/powerpoint/2010/main" val="336041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D2B6FB-28C8-AC46-AD18-887AE786DA98}"/>
              </a:ext>
            </a:extLst>
          </p:cNvPr>
          <p:cNvSpPr>
            <a:spLocks noGrp="1"/>
          </p:cNvSpPr>
          <p:nvPr>
            <p:ph idx="1"/>
          </p:nvPr>
        </p:nvSpPr>
        <p:spPr>
          <a:xfrm>
            <a:off x="387927" y="357043"/>
            <a:ext cx="11471564" cy="5919065"/>
          </a:xfrm>
        </p:spPr>
        <p:txBody>
          <a:bodyPr>
            <a:normAutofit/>
          </a:bodyPr>
          <a:lstStyle/>
          <a:p>
            <a:pPr marL="0" indent="0" algn="ctr">
              <a:buNone/>
            </a:pPr>
            <a:r>
              <a:rPr lang="en-CA" b="1" u="sng" dirty="0"/>
              <a:t>OVERVIEW: </a:t>
            </a:r>
            <a:r>
              <a:rPr lang="en-CA" dirty="0"/>
              <a:t>  </a:t>
            </a:r>
          </a:p>
          <a:p>
            <a:pPr marL="0" indent="0" algn="ctr">
              <a:buNone/>
            </a:pPr>
            <a:endParaRPr lang="en-CA" dirty="0"/>
          </a:p>
          <a:p>
            <a:pPr marL="0" indent="0" algn="ctr">
              <a:buNone/>
            </a:pPr>
            <a:r>
              <a:rPr lang="en-CA" dirty="0"/>
              <a:t>Welcome back to our series, “Good Intentions Bad Ideas”!    </a:t>
            </a:r>
          </a:p>
          <a:p>
            <a:pPr marL="0" indent="0" algn="ctr">
              <a:buNone/>
            </a:pPr>
            <a:endParaRPr lang="en-CA" dirty="0"/>
          </a:p>
          <a:p>
            <a:pPr marL="0" indent="0" algn="ctr">
              <a:buNone/>
            </a:pPr>
            <a:r>
              <a:rPr lang="en-CA" dirty="0"/>
              <a:t>Over these three weeks, we’re looking at 3 cultural myths </a:t>
            </a:r>
          </a:p>
          <a:p>
            <a:pPr marL="0" indent="0" algn="ctr">
              <a:buNone/>
            </a:pPr>
            <a:r>
              <a:rPr lang="en-CA" dirty="0"/>
              <a:t>that can mess with our minds.   </a:t>
            </a:r>
          </a:p>
          <a:p>
            <a:pPr marL="0" indent="0" algn="ctr">
              <a:buNone/>
            </a:pPr>
            <a:r>
              <a:rPr lang="en-CA" dirty="0"/>
              <a:t>We’re learning how we can see these myths for what they are </a:t>
            </a:r>
          </a:p>
          <a:p>
            <a:pPr marL="0" indent="0" algn="ctr">
              <a:buNone/>
            </a:pPr>
            <a:r>
              <a:rPr lang="en-CA" dirty="0"/>
              <a:t>and live in a different way, the Way of Jesus.    </a:t>
            </a:r>
          </a:p>
          <a:p>
            <a:pPr marL="0" indent="0" algn="ctr">
              <a:buNone/>
            </a:pPr>
            <a:endParaRPr lang="en-CA" dirty="0"/>
          </a:p>
          <a:p>
            <a:pPr marL="0" indent="0" algn="ctr">
              <a:buNone/>
            </a:pPr>
            <a:r>
              <a:rPr lang="en-CA" dirty="0"/>
              <a:t>Our myth for week 2 is, </a:t>
            </a:r>
            <a:r>
              <a:rPr lang="en-CA" b="1" dirty="0"/>
              <a:t>“Always Trust Your Feelings”</a:t>
            </a:r>
            <a:r>
              <a:rPr lang="en-CA" dirty="0"/>
              <a:t>.</a:t>
            </a:r>
            <a:r>
              <a:rPr lang="en-CA" b="1" dirty="0"/>
              <a:t>    </a:t>
            </a:r>
          </a:p>
          <a:p>
            <a:pPr marL="0" indent="0" algn="ctr">
              <a:buNone/>
            </a:pPr>
            <a:endParaRPr lang="en-CA" dirty="0"/>
          </a:p>
        </p:txBody>
      </p:sp>
    </p:spTree>
    <p:extLst>
      <p:ext uri="{BB962C8B-B14F-4D97-AF65-F5344CB8AC3E}">
        <p14:creationId xmlns:p14="http://schemas.microsoft.com/office/powerpoint/2010/main" val="362780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C2217-0341-C543-BCC6-ECA49EDCFAC4}"/>
              </a:ext>
            </a:extLst>
          </p:cNvPr>
          <p:cNvSpPr>
            <a:spLocks noGrp="1"/>
          </p:cNvSpPr>
          <p:nvPr>
            <p:ph idx="1"/>
          </p:nvPr>
        </p:nvSpPr>
        <p:spPr>
          <a:xfrm>
            <a:off x="374073" y="277091"/>
            <a:ext cx="11312237" cy="6234545"/>
          </a:xfrm>
        </p:spPr>
        <p:txBody>
          <a:bodyPr>
            <a:normAutofit/>
          </a:bodyPr>
          <a:lstStyle/>
          <a:p>
            <a:pPr marL="0" indent="0" algn="ctr">
              <a:buNone/>
            </a:pPr>
            <a:endParaRPr lang="en-CA" u="sng" dirty="0"/>
          </a:p>
          <a:p>
            <a:pPr marL="0" indent="0" algn="ctr">
              <a:buNone/>
            </a:pPr>
            <a:r>
              <a:rPr lang="en-CA" u="sng" dirty="0"/>
              <a:t>That Was Hard, But I’m Glad I Did It!</a:t>
            </a:r>
            <a:endParaRPr lang="en-CA" dirty="0"/>
          </a:p>
          <a:p>
            <a:pPr marL="0" indent="0" algn="ctr">
              <a:buNone/>
            </a:pPr>
            <a:endParaRPr lang="en-CA" dirty="0"/>
          </a:p>
          <a:p>
            <a:pPr marL="0" indent="0" algn="ctr">
              <a:buNone/>
            </a:pPr>
            <a:r>
              <a:rPr lang="en-CA" dirty="0"/>
              <a:t>Think back to your years as a teen or a young adult.</a:t>
            </a:r>
          </a:p>
          <a:p>
            <a:pPr marL="0" indent="0" algn="ctr">
              <a:buNone/>
            </a:pPr>
            <a:r>
              <a:rPr lang="en-CA" dirty="0"/>
              <a:t>What challenge did you take on that seemed hard at the time, </a:t>
            </a:r>
          </a:p>
          <a:p>
            <a:pPr marL="0" indent="0" algn="ctr">
              <a:buNone/>
            </a:pPr>
            <a:r>
              <a:rPr lang="en-CA" dirty="0"/>
              <a:t>but in looking back, you’re glad you did it?   </a:t>
            </a:r>
          </a:p>
          <a:p>
            <a:pPr marL="0" indent="0" algn="ctr">
              <a:buNone/>
            </a:pPr>
            <a:r>
              <a:rPr lang="en-CA" dirty="0"/>
              <a:t>Maybe for you it was signing up for a difficult course at school, </a:t>
            </a:r>
          </a:p>
          <a:p>
            <a:pPr marL="0" indent="0" algn="ctr">
              <a:buNone/>
            </a:pPr>
            <a:r>
              <a:rPr lang="en-CA" dirty="0"/>
              <a:t>learning to play an instrument, or trying out for a team.     </a:t>
            </a:r>
          </a:p>
          <a:p>
            <a:pPr marL="0" indent="0" algn="ctr">
              <a:buNone/>
            </a:pPr>
            <a:r>
              <a:rPr lang="en-CA" dirty="0"/>
              <a:t>What hard thing did you take on?   What did you learn from it?   </a:t>
            </a:r>
          </a:p>
          <a:p>
            <a:pPr marL="0" indent="0" algn="ctr">
              <a:buNone/>
            </a:pPr>
            <a:endParaRPr lang="en-CA" dirty="0"/>
          </a:p>
          <a:p>
            <a:pPr marL="0" indent="0" algn="ctr">
              <a:buNone/>
            </a:pPr>
            <a:r>
              <a:rPr lang="en-CA" dirty="0"/>
              <a:t> </a:t>
            </a:r>
            <a:r>
              <a:rPr lang="en-CA" b="1" dirty="0"/>
              <a:t>Share your story with the group!</a:t>
            </a:r>
            <a:endParaRPr lang="en-CA" dirty="0"/>
          </a:p>
          <a:p>
            <a:pPr marL="0" indent="0">
              <a:buNone/>
            </a:pPr>
            <a:endParaRPr lang="en-US" dirty="0"/>
          </a:p>
        </p:txBody>
      </p:sp>
    </p:spTree>
    <p:extLst>
      <p:ext uri="{BB962C8B-B14F-4D97-AF65-F5344CB8AC3E}">
        <p14:creationId xmlns:p14="http://schemas.microsoft.com/office/powerpoint/2010/main" val="1349270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EA718-EEBF-814E-A38A-D5CCF24FAB99}"/>
              </a:ext>
            </a:extLst>
          </p:cNvPr>
          <p:cNvSpPr>
            <a:spLocks noGrp="1"/>
          </p:cNvSpPr>
          <p:nvPr>
            <p:ph idx="1"/>
          </p:nvPr>
        </p:nvSpPr>
        <p:spPr>
          <a:xfrm>
            <a:off x="962891" y="675697"/>
            <a:ext cx="10515600" cy="4672157"/>
          </a:xfrm>
        </p:spPr>
        <p:txBody>
          <a:bodyPr/>
          <a:lstStyle/>
          <a:p>
            <a:pPr marL="0" indent="0" algn="ctr">
              <a:buNone/>
            </a:pPr>
            <a:endParaRPr lang="en-CA" dirty="0"/>
          </a:p>
          <a:p>
            <a:pPr marL="0" indent="0" algn="ctr">
              <a:buNone/>
            </a:pPr>
            <a:r>
              <a:rPr lang="en-CA" dirty="0"/>
              <a:t>On Sunday Pete addressed the cultural myth, </a:t>
            </a:r>
          </a:p>
          <a:p>
            <a:pPr marL="0" indent="0" algn="ctr">
              <a:buNone/>
            </a:pPr>
            <a:r>
              <a:rPr lang="en-CA" dirty="0"/>
              <a:t>“Always trust your feelings.”    </a:t>
            </a:r>
          </a:p>
          <a:p>
            <a:pPr marL="0" indent="0" algn="ctr">
              <a:buNone/>
            </a:pPr>
            <a:endParaRPr lang="en-CA" dirty="0"/>
          </a:p>
          <a:p>
            <a:pPr marL="0" indent="0" algn="ctr">
              <a:buNone/>
            </a:pPr>
            <a:r>
              <a:rPr lang="en-CA" dirty="0"/>
              <a:t>We live in a culture where we push against authority and truth claims which leaves us with only our own feelings and thoughts as a guide.    </a:t>
            </a:r>
          </a:p>
          <a:p>
            <a:pPr marL="0" indent="0" algn="ctr">
              <a:buNone/>
            </a:pPr>
            <a:endParaRPr lang="en-CA" b="1" dirty="0"/>
          </a:p>
          <a:p>
            <a:pPr marL="0" indent="0" algn="ctr">
              <a:buNone/>
            </a:pPr>
            <a:r>
              <a:rPr lang="en-CA" b="1" dirty="0"/>
              <a:t>How did Pete’s teaching speak to you about the myth, </a:t>
            </a:r>
          </a:p>
          <a:p>
            <a:pPr marL="0" indent="0" algn="ctr">
              <a:buNone/>
            </a:pPr>
            <a:r>
              <a:rPr lang="en-CA" b="1" dirty="0"/>
              <a:t>“Always trust your feelings”?</a:t>
            </a:r>
            <a:endParaRPr lang="en-CA" dirty="0"/>
          </a:p>
          <a:p>
            <a:pPr marL="0" indent="0">
              <a:buNone/>
            </a:pPr>
            <a:endParaRPr lang="en-US" dirty="0"/>
          </a:p>
        </p:txBody>
      </p:sp>
    </p:spTree>
    <p:extLst>
      <p:ext uri="{BB962C8B-B14F-4D97-AF65-F5344CB8AC3E}">
        <p14:creationId xmlns:p14="http://schemas.microsoft.com/office/powerpoint/2010/main" val="4037351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7DCFCE-D8D6-BB43-9298-0D0D32F9B639}"/>
              </a:ext>
            </a:extLst>
          </p:cNvPr>
          <p:cNvSpPr>
            <a:spLocks noGrp="1"/>
          </p:cNvSpPr>
          <p:nvPr>
            <p:ph idx="1"/>
          </p:nvPr>
        </p:nvSpPr>
        <p:spPr>
          <a:xfrm>
            <a:off x="838200" y="346364"/>
            <a:ext cx="10515600" cy="6040581"/>
          </a:xfrm>
        </p:spPr>
        <p:txBody>
          <a:bodyPr>
            <a:normAutofit lnSpcReduction="10000"/>
          </a:bodyPr>
          <a:lstStyle/>
          <a:p>
            <a:pPr marL="0" lvl="0" indent="0" algn="ctr">
              <a:buNone/>
            </a:pPr>
            <a:r>
              <a:rPr lang="en-CA" u="sng" dirty="0"/>
              <a:t>WE CAN’T ALWAYS TRUST OUR FEELINGS</a:t>
            </a:r>
            <a:endParaRPr lang="en-CA" dirty="0"/>
          </a:p>
          <a:p>
            <a:pPr marL="0" indent="0" algn="ctr">
              <a:buNone/>
            </a:pPr>
            <a:r>
              <a:rPr lang="en-CA" dirty="0"/>
              <a:t> </a:t>
            </a:r>
          </a:p>
          <a:p>
            <a:pPr marL="0" indent="0" algn="ctr">
              <a:buNone/>
            </a:pPr>
            <a:r>
              <a:rPr lang="en-CA" dirty="0"/>
              <a:t>Our feelings are important.   We should acknowledge them and not try to stuff them down.   But we can’t always trust our feelings.    </a:t>
            </a:r>
          </a:p>
          <a:p>
            <a:pPr marL="0" indent="0" algn="ctr">
              <a:buNone/>
            </a:pPr>
            <a:endParaRPr lang="en-US" dirty="0"/>
          </a:p>
          <a:p>
            <a:pPr marL="0" indent="0" algn="ctr">
              <a:buNone/>
            </a:pPr>
            <a:r>
              <a:rPr lang="en-CA" dirty="0"/>
              <a:t>READ:   Jeremiah 17:9-10 </a:t>
            </a:r>
          </a:p>
          <a:p>
            <a:pPr marL="0" indent="0" algn="ctr">
              <a:buNone/>
            </a:pPr>
            <a:r>
              <a:rPr lang="en-CA" b="1" baseline="30000" dirty="0"/>
              <a:t>9 </a:t>
            </a:r>
            <a:r>
              <a:rPr lang="en-CA" dirty="0"/>
              <a:t>The heart is deceitful above all things,</a:t>
            </a:r>
            <a:br>
              <a:rPr lang="en-CA" dirty="0"/>
            </a:br>
            <a:r>
              <a:rPr lang="en-CA" dirty="0"/>
              <a:t>    and desperately sick;</a:t>
            </a:r>
            <a:br>
              <a:rPr lang="en-CA" dirty="0"/>
            </a:br>
            <a:r>
              <a:rPr lang="en-CA" dirty="0"/>
              <a:t>    who can understand it?</a:t>
            </a:r>
            <a:br>
              <a:rPr lang="en-CA" dirty="0"/>
            </a:br>
            <a:r>
              <a:rPr lang="en-CA" b="1" baseline="30000" dirty="0"/>
              <a:t>10 </a:t>
            </a:r>
            <a:r>
              <a:rPr lang="en-CA" dirty="0"/>
              <a:t>“I the Lord search the heart</a:t>
            </a:r>
            <a:br>
              <a:rPr lang="en-CA" dirty="0"/>
            </a:br>
            <a:r>
              <a:rPr lang="en-CA" dirty="0"/>
              <a:t>    and test the mind, </a:t>
            </a:r>
          </a:p>
          <a:p>
            <a:pPr marL="0" indent="0" algn="ctr">
              <a:buNone/>
            </a:pPr>
            <a:r>
              <a:rPr lang="en-CA" dirty="0"/>
              <a:t> </a:t>
            </a:r>
          </a:p>
          <a:p>
            <a:pPr marL="0" lvl="0" indent="0" algn="ctr">
              <a:buNone/>
            </a:pPr>
            <a:r>
              <a:rPr lang="en-CA" b="1" dirty="0"/>
              <a:t>How does this passage reminder us </a:t>
            </a:r>
          </a:p>
          <a:p>
            <a:pPr marL="0" lvl="0" indent="0" algn="ctr">
              <a:buNone/>
            </a:pPr>
            <a:r>
              <a:rPr lang="en-CA" b="1" dirty="0"/>
              <a:t>that we can’t always trust our feelings?</a:t>
            </a:r>
            <a:endParaRPr lang="en-CA" dirty="0"/>
          </a:p>
          <a:p>
            <a:pPr marL="0" indent="0">
              <a:buNone/>
            </a:pPr>
            <a:endParaRPr lang="en-US" dirty="0"/>
          </a:p>
        </p:txBody>
      </p:sp>
    </p:spTree>
    <p:extLst>
      <p:ext uri="{BB962C8B-B14F-4D97-AF65-F5344CB8AC3E}">
        <p14:creationId xmlns:p14="http://schemas.microsoft.com/office/powerpoint/2010/main" val="350833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97AF2A-D4BE-5C48-8E84-BA2778AD16A4}"/>
              </a:ext>
            </a:extLst>
          </p:cNvPr>
          <p:cNvSpPr>
            <a:spLocks noGrp="1"/>
          </p:cNvSpPr>
          <p:nvPr>
            <p:ph idx="1"/>
          </p:nvPr>
        </p:nvSpPr>
        <p:spPr>
          <a:xfrm>
            <a:off x="782782" y="675697"/>
            <a:ext cx="10515600" cy="5378739"/>
          </a:xfrm>
        </p:spPr>
        <p:txBody>
          <a:bodyPr>
            <a:normAutofit lnSpcReduction="10000"/>
          </a:bodyPr>
          <a:lstStyle/>
          <a:p>
            <a:pPr marL="0" indent="0" algn="ctr">
              <a:buNone/>
            </a:pPr>
            <a:r>
              <a:rPr lang="en-CA" u="sng" dirty="0"/>
              <a:t>WISDOM DEFINED</a:t>
            </a:r>
            <a:endParaRPr lang="en-CA" dirty="0"/>
          </a:p>
          <a:p>
            <a:pPr marL="0" indent="0" algn="ctr">
              <a:buNone/>
            </a:pPr>
            <a:r>
              <a:rPr lang="en-CA" dirty="0"/>
              <a:t> </a:t>
            </a:r>
          </a:p>
          <a:p>
            <a:pPr marL="0" indent="0" algn="ctr">
              <a:buNone/>
            </a:pPr>
            <a:r>
              <a:rPr lang="en-CA" dirty="0"/>
              <a:t>Biblical wisdom is living in light of God’s </a:t>
            </a:r>
          </a:p>
          <a:p>
            <a:pPr marL="0" indent="0" algn="ctr">
              <a:buNone/>
            </a:pPr>
            <a:r>
              <a:rPr lang="en-CA" dirty="0"/>
              <a:t>revealed truth to us in the Bible.     </a:t>
            </a:r>
          </a:p>
          <a:p>
            <a:pPr marL="0" indent="0" algn="ctr">
              <a:buNone/>
            </a:pPr>
            <a:r>
              <a:rPr lang="en-CA" dirty="0"/>
              <a:t>Knowledge and wisdom are two different things:   </a:t>
            </a:r>
          </a:p>
          <a:p>
            <a:pPr marL="0" indent="0" algn="ctr">
              <a:buNone/>
            </a:pPr>
            <a:r>
              <a:rPr lang="en-CA" dirty="0"/>
              <a:t>Knowledge is about learning information.   </a:t>
            </a:r>
          </a:p>
          <a:p>
            <a:pPr marL="0" indent="0" algn="ctr">
              <a:buNone/>
            </a:pPr>
            <a:r>
              <a:rPr lang="en-CA" dirty="0"/>
              <a:t>Wisdom is about living in a right way as a result of what we know.  </a:t>
            </a:r>
          </a:p>
          <a:p>
            <a:pPr marL="0" indent="0" algn="ctr">
              <a:buNone/>
            </a:pPr>
            <a:r>
              <a:rPr lang="en-CA" dirty="0"/>
              <a:t> </a:t>
            </a:r>
          </a:p>
          <a:p>
            <a:pPr marL="0" lvl="0" indent="0" algn="ctr">
              <a:buNone/>
            </a:pPr>
            <a:r>
              <a:rPr lang="en-CA" dirty="0"/>
              <a:t>READ:  Proverbs 1:1-7</a:t>
            </a:r>
          </a:p>
          <a:p>
            <a:pPr marL="0" indent="0" algn="ctr">
              <a:buNone/>
            </a:pPr>
            <a:r>
              <a:rPr lang="en-CA" dirty="0"/>
              <a:t> </a:t>
            </a:r>
          </a:p>
          <a:p>
            <a:pPr marL="0" lvl="0" indent="0" algn="ctr">
              <a:buNone/>
            </a:pPr>
            <a:r>
              <a:rPr lang="en-CA" b="1" dirty="0"/>
              <a:t>What do we learn in Proverbs 1 about wisdom?</a:t>
            </a: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116873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37215C-8A51-864A-8647-C4F2D5C49D5A}"/>
              </a:ext>
            </a:extLst>
          </p:cNvPr>
          <p:cNvSpPr>
            <a:spLocks noGrp="1"/>
          </p:cNvSpPr>
          <p:nvPr>
            <p:ph idx="1"/>
          </p:nvPr>
        </p:nvSpPr>
        <p:spPr>
          <a:xfrm>
            <a:off x="540327" y="1313007"/>
            <a:ext cx="11173691" cy="4351338"/>
          </a:xfrm>
        </p:spPr>
        <p:txBody>
          <a:bodyPr>
            <a:normAutofit lnSpcReduction="10000"/>
          </a:bodyPr>
          <a:lstStyle/>
          <a:p>
            <a:pPr marL="0" indent="0" algn="ctr">
              <a:buNone/>
            </a:pPr>
            <a:endParaRPr lang="en-CA" u="sng" dirty="0"/>
          </a:p>
          <a:p>
            <a:pPr marL="0" indent="0" algn="ctr">
              <a:buNone/>
            </a:pPr>
            <a:r>
              <a:rPr lang="en-CA" u="sng" dirty="0"/>
              <a:t>JESUS, THE WISDOM AND POWER OF GOD</a:t>
            </a:r>
            <a:endParaRPr lang="en-CA" dirty="0"/>
          </a:p>
          <a:p>
            <a:pPr marL="0" indent="0" algn="ctr">
              <a:buNone/>
            </a:pPr>
            <a:r>
              <a:rPr lang="en-CA" dirty="0"/>
              <a:t> </a:t>
            </a:r>
          </a:p>
          <a:p>
            <a:pPr marL="0" lvl="0" indent="0" algn="ctr">
              <a:buNone/>
            </a:pPr>
            <a:r>
              <a:rPr lang="en-CA" dirty="0"/>
              <a:t>READ:   1 Corinthians 1:18-31</a:t>
            </a:r>
          </a:p>
          <a:p>
            <a:pPr marL="0" indent="0" algn="ctr">
              <a:buNone/>
            </a:pPr>
            <a:r>
              <a:rPr lang="en-CA" dirty="0"/>
              <a:t> </a:t>
            </a:r>
          </a:p>
          <a:p>
            <a:pPr marL="0" indent="0" algn="ctr">
              <a:buNone/>
            </a:pPr>
            <a:r>
              <a:rPr lang="en-CA" b="1" dirty="0"/>
              <a:t>How do these verses contrast the world’s wisdom with God’s wisdom?  </a:t>
            </a:r>
            <a:r>
              <a:rPr lang="en-CA" dirty="0"/>
              <a:t>(see vs. 18 – 25)</a:t>
            </a:r>
          </a:p>
          <a:p>
            <a:pPr marL="0" indent="0" algn="ctr">
              <a:buNone/>
            </a:pPr>
            <a:endParaRPr lang="en-CA" dirty="0"/>
          </a:p>
          <a:p>
            <a:pPr marL="0" indent="0" algn="ctr">
              <a:buNone/>
            </a:pPr>
            <a:r>
              <a:rPr lang="en-CA" b="1" dirty="0"/>
              <a:t>What do we learn about true wisdom?   </a:t>
            </a:r>
            <a:r>
              <a:rPr lang="en-CA" dirty="0"/>
              <a:t>(see vs. 26-31)</a:t>
            </a:r>
          </a:p>
          <a:p>
            <a:pPr marL="0" indent="0">
              <a:buNone/>
            </a:pPr>
            <a:endParaRPr lang="en-US" dirty="0"/>
          </a:p>
        </p:txBody>
      </p:sp>
    </p:spTree>
    <p:extLst>
      <p:ext uri="{BB962C8B-B14F-4D97-AF65-F5344CB8AC3E}">
        <p14:creationId xmlns:p14="http://schemas.microsoft.com/office/powerpoint/2010/main" val="4118935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9E3251-3F73-CA44-837C-43D423583DDC}"/>
              </a:ext>
            </a:extLst>
          </p:cNvPr>
          <p:cNvSpPr>
            <a:spLocks noGrp="1"/>
          </p:cNvSpPr>
          <p:nvPr>
            <p:ph idx="1"/>
          </p:nvPr>
        </p:nvSpPr>
        <p:spPr>
          <a:xfrm>
            <a:off x="96983" y="1825625"/>
            <a:ext cx="11914908" cy="4351338"/>
          </a:xfrm>
        </p:spPr>
        <p:txBody>
          <a:bodyPr/>
          <a:lstStyle/>
          <a:p>
            <a:pPr marL="0" indent="0" algn="ctr">
              <a:buNone/>
            </a:pPr>
            <a:endParaRPr lang="en-CA" dirty="0"/>
          </a:p>
          <a:p>
            <a:pPr marL="0" indent="0">
              <a:buNone/>
            </a:pPr>
            <a:endParaRPr lang="en-US" dirty="0"/>
          </a:p>
        </p:txBody>
      </p:sp>
      <p:sp>
        <p:nvSpPr>
          <p:cNvPr id="2" name="TextBox 1">
            <a:extLst>
              <a:ext uri="{FF2B5EF4-FFF2-40B4-BE49-F238E27FC236}">
                <a16:creationId xmlns:a16="http://schemas.microsoft.com/office/drawing/2014/main" id="{9F805E11-1073-304F-8DF4-766E5A1A453E}"/>
              </a:ext>
            </a:extLst>
          </p:cNvPr>
          <p:cNvSpPr txBox="1"/>
          <p:nvPr/>
        </p:nvSpPr>
        <p:spPr>
          <a:xfrm>
            <a:off x="96983" y="1482436"/>
            <a:ext cx="12425774" cy="3385542"/>
          </a:xfrm>
          <a:prstGeom prst="rect">
            <a:avLst/>
          </a:prstGeom>
          <a:noFill/>
        </p:spPr>
        <p:txBody>
          <a:bodyPr wrap="none" rtlCol="0">
            <a:spAutoFit/>
          </a:bodyPr>
          <a:lstStyle/>
          <a:p>
            <a:pPr lvl="0" algn="ctr"/>
            <a:r>
              <a:rPr lang="en-CA" sz="2800" u="sng" dirty="0"/>
              <a:t>HOW CAN I TAP INTO GOD’S WISDOM FOR MY LIFE?</a:t>
            </a:r>
            <a:endParaRPr lang="en-CA" sz="2800" dirty="0"/>
          </a:p>
          <a:p>
            <a:pPr algn="ctr"/>
            <a:r>
              <a:rPr lang="en-CA" sz="2800" dirty="0"/>
              <a:t> </a:t>
            </a:r>
          </a:p>
          <a:p>
            <a:pPr algn="ctr"/>
            <a:r>
              <a:rPr lang="en-CA" sz="2800" dirty="0"/>
              <a:t>There is an ancient practice called </a:t>
            </a:r>
            <a:r>
              <a:rPr lang="en-CA" sz="2800" i="1" dirty="0"/>
              <a:t>lectio </a:t>
            </a:r>
            <a:r>
              <a:rPr lang="en-CA" sz="2800" i="1" dirty="0" err="1"/>
              <a:t>divina</a:t>
            </a:r>
            <a:r>
              <a:rPr lang="en-CA" sz="2800" i="1" dirty="0"/>
              <a:t> </a:t>
            </a:r>
            <a:r>
              <a:rPr lang="en-CA" sz="2800" dirty="0"/>
              <a:t>(Latin for “spiritual reading) </a:t>
            </a:r>
          </a:p>
          <a:p>
            <a:pPr algn="ctr"/>
            <a:r>
              <a:rPr lang="en-CA" sz="2800" dirty="0"/>
              <a:t>that has been used for centuries to help followers of Jesus grow in God’s wisdom.     </a:t>
            </a:r>
          </a:p>
          <a:p>
            <a:pPr algn="ctr"/>
            <a:r>
              <a:rPr lang="en-CA" sz="2800" dirty="0"/>
              <a:t>There are four basic components to this practice – READ, THINK, PRAY, LIVE.      </a:t>
            </a:r>
          </a:p>
          <a:p>
            <a:pPr algn="ctr"/>
            <a:r>
              <a:rPr lang="en-CA" sz="2800" dirty="0"/>
              <a:t>Let’s explore these four components to understand how they can help us </a:t>
            </a:r>
          </a:p>
          <a:p>
            <a:pPr algn="ctr"/>
            <a:r>
              <a:rPr lang="en-CA" sz="2800" dirty="0"/>
              <a:t>tap into God’s wisdom for our lives.   </a:t>
            </a:r>
          </a:p>
          <a:p>
            <a:endParaRPr lang="en-US" dirty="0"/>
          </a:p>
        </p:txBody>
      </p:sp>
    </p:spTree>
    <p:extLst>
      <p:ext uri="{BB962C8B-B14F-4D97-AF65-F5344CB8AC3E}">
        <p14:creationId xmlns:p14="http://schemas.microsoft.com/office/powerpoint/2010/main" val="1936694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E697AC-D272-4A47-B5E8-8D162C5EC230}"/>
              </a:ext>
            </a:extLst>
          </p:cNvPr>
          <p:cNvSpPr>
            <a:spLocks noGrp="1"/>
          </p:cNvSpPr>
          <p:nvPr>
            <p:ph idx="1"/>
          </p:nvPr>
        </p:nvSpPr>
        <p:spPr>
          <a:xfrm>
            <a:off x="318655" y="554182"/>
            <a:ext cx="11035145" cy="5915891"/>
          </a:xfrm>
        </p:spPr>
        <p:txBody>
          <a:bodyPr>
            <a:normAutofit fontScale="85000" lnSpcReduction="20000"/>
          </a:bodyPr>
          <a:lstStyle/>
          <a:p>
            <a:pPr marL="0" indent="0" algn="ctr">
              <a:buNone/>
            </a:pPr>
            <a:endParaRPr lang="en-CA" dirty="0"/>
          </a:p>
          <a:p>
            <a:pPr marL="0" lvl="0" indent="0" algn="ctr">
              <a:buNone/>
            </a:pPr>
            <a:r>
              <a:rPr lang="en-CA" sz="3300" b="1" dirty="0"/>
              <a:t>READ, THINK</a:t>
            </a:r>
          </a:p>
          <a:p>
            <a:pPr marL="0" indent="0" algn="ctr">
              <a:buNone/>
            </a:pPr>
            <a:endParaRPr lang="en-CA" sz="3300" dirty="0"/>
          </a:p>
          <a:p>
            <a:pPr marL="0" indent="0" algn="ctr">
              <a:buNone/>
            </a:pPr>
            <a:r>
              <a:rPr lang="en-CA" sz="3300" dirty="0"/>
              <a:t>READ Psalm 119:97-98</a:t>
            </a:r>
          </a:p>
          <a:p>
            <a:pPr marL="0" indent="0" algn="ctr">
              <a:buNone/>
            </a:pPr>
            <a:r>
              <a:rPr lang="en-CA" sz="3300" dirty="0"/>
              <a:t> </a:t>
            </a:r>
          </a:p>
          <a:p>
            <a:pPr marL="0" indent="0" algn="ctr">
              <a:buNone/>
            </a:pPr>
            <a:r>
              <a:rPr lang="en-CA" sz="3300" dirty="0"/>
              <a:t>“Oh, how I love your law!   I meditate on it all day long.    </a:t>
            </a:r>
          </a:p>
          <a:p>
            <a:pPr marL="0" indent="0" algn="ctr">
              <a:buNone/>
            </a:pPr>
            <a:r>
              <a:rPr lang="en-CA" sz="3300" dirty="0"/>
              <a:t>Your commands make me wiser than my enemies, </a:t>
            </a:r>
          </a:p>
          <a:p>
            <a:pPr marL="0" indent="0" algn="ctr">
              <a:buNone/>
            </a:pPr>
            <a:r>
              <a:rPr lang="en-CA" sz="3300" dirty="0"/>
              <a:t>for they are ever with me.”</a:t>
            </a:r>
          </a:p>
          <a:p>
            <a:pPr marL="0" indent="0" algn="ctr">
              <a:buNone/>
            </a:pPr>
            <a:r>
              <a:rPr lang="en-CA" sz="3300" dirty="0"/>
              <a:t> </a:t>
            </a:r>
          </a:p>
          <a:p>
            <a:pPr marL="0" lvl="0" indent="0" algn="ctr">
              <a:buNone/>
            </a:pPr>
            <a:r>
              <a:rPr lang="en-CA" sz="3300" dirty="0"/>
              <a:t>To tap into God’s wisdom for my life, I need to cultivate a regular habit of reading and thinking about God’s Word, the Bible.     </a:t>
            </a:r>
          </a:p>
          <a:p>
            <a:pPr marL="0" lvl="0" indent="0" algn="ctr">
              <a:buNone/>
            </a:pPr>
            <a:r>
              <a:rPr lang="en-CA" sz="3300" b="1" dirty="0"/>
              <a:t>What tips might you give to someone who is wanting to grow in their habit of reading and thinking about the Bible?</a:t>
            </a:r>
            <a:endParaRPr lang="en-CA" sz="3300" dirty="0"/>
          </a:p>
          <a:p>
            <a:pPr marL="0" indent="0" algn="ctr">
              <a:buNone/>
            </a:pPr>
            <a:r>
              <a:rPr lang="en-CA" sz="3300" dirty="0"/>
              <a:t> </a:t>
            </a:r>
          </a:p>
          <a:p>
            <a:pPr marL="0" indent="0">
              <a:buNone/>
            </a:pPr>
            <a:endParaRPr lang="en-US" dirty="0"/>
          </a:p>
        </p:txBody>
      </p:sp>
    </p:spTree>
    <p:extLst>
      <p:ext uri="{BB962C8B-B14F-4D97-AF65-F5344CB8AC3E}">
        <p14:creationId xmlns:p14="http://schemas.microsoft.com/office/powerpoint/2010/main" val="1953882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1192</TotalTime>
  <Words>1005</Words>
  <Application>Microsoft Macintosh PowerPoint</Application>
  <PresentationFormat>Widescreen</PresentationFormat>
  <Paragraphs>110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GOOD INTENTIONS  BAD IDEAS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INTENTIONS  BAD IDEAS</dc:title>
  <dc:creator>Jeff Austen</dc:creator>
  <cp:lastModifiedBy>Jeff Austen</cp:lastModifiedBy>
  <cp:revision>16</cp:revision>
  <dcterms:created xsi:type="dcterms:W3CDTF">2022-10-10T12:50:19Z</dcterms:created>
  <dcterms:modified xsi:type="dcterms:W3CDTF">2022-10-18T19:24:22Z</dcterms:modified>
</cp:coreProperties>
</file>