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58"/>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5A7D5-8EA0-EF40-BA4D-F0E5A5A674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33B7EB-FC46-D547-84A1-5E16C40EE7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156F61-B0CF-0E4A-B6D8-397064461A14}"/>
              </a:ext>
            </a:extLst>
          </p:cNvPr>
          <p:cNvSpPr>
            <a:spLocks noGrp="1"/>
          </p:cNvSpPr>
          <p:nvPr>
            <p:ph type="dt" sz="half" idx="10"/>
          </p:nvPr>
        </p:nvSpPr>
        <p:spPr/>
        <p:txBody>
          <a:bodyPr/>
          <a:lstStyle/>
          <a:p>
            <a:fld id="{EA343DB3-9B5F-A24E-879A-4DDF201279B9}" type="datetimeFigureOut">
              <a:rPr lang="en-US" smtClean="0"/>
              <a:t>10/10/22</a:t>
            </a:fld>
            <a:endParaRPr lang="en-US"/>
          </a:p>
        </p:txBody>
      </p:sp>
      <p:sp>
        <p:nvSpPr>
          <p:cNvPr id="5" name="Footer Placeholder 4">
            <a:extLst>
              <a:ext uri="{FF2B5EF4-FFF2-40B4-BE49-F238E27FC236}">
                <a16:creationId xmlns:a16="http://schemas.microsoft.com/office/drawing/2014/main" id="{009AEDCA-7C22-1243-9777-807AE17B95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F38EF3-7BBF-D84C-A923-F784F136A7C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55993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D2C32-E264-644D-B42F-60652DE7C2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C36904-FD20-BB4C-9A30-017634F212C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BF6A7E-44FB-854A-B193-3E5406F5F8CF}"/>
              </a:ext>
            </a:extLst>
          </p:cNvPr>
          <p:cNvSpPr>
            <a:spLocks noGrp="1"/>
          </p:cNvSpPr>
          <p:nvPr>
            <p:ph type="dt" sz="half" idx="10"/>
          </p:nvPr>
        </p:nvSpPr>
        <p:spPr/>
        <p:txBody>
          <a:bodyPr/>
          <a:lstStyle/>
          <a:p>
            <a:fld id="{EA343DB3-9B5F-A24E-879A-4DDF201279B9}" type="datetimeFigureOut">
              <a:rPr lang="en-US" smtClean="0"/>
              <a:t>10/10/22</a:t>
            </a:fld>
            <a:endParaRPr lang="en-US"/>
          </a:p>
        </p:txBody>
      </p:sp>
      <p:sp>
        <p:nvSpPr>
          <p:cNvPr id="5" name="Footer Placeholder 4">
            <a:extLst>
              <a:ext uri="{FF2B5EF4-FFF2-40B4-BE49-F238E27FC236}">
                <a16:creationId xmlns:a16="http://schemas.microsoft.com/office/drawing/2014/main" id="{CF5B4881-4B4B-9449-8ADA-26F65F8BF0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19B155-D4E5-E84D-B55B-518FAB010859}"/>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623280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618187-34E1-3B43-B311-64D873EEE7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D9D5B5-4428-874A-A7D1-6D2ADAB0AE7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5EFA18-7087-374A-B15B-9871C7B21784}"/>
              </a:ext>
            </a:extLst>
          </p:cNvPr>
          <p:cNvSpPr>
            <a:spLocks noGrp="1"/>
          </p:cNvSpPr>
          <p:nvPr>
            <p:ph type="dt" sz="half" idx="10"/>
          </p:nvPr>
        </p:nvSpPr>
        <p:spPr/>
        <p:txBody>
          <a:bodyPr/>
          <a:lstStyle/>
          <a:p>
            <a:fld id="{EA343DB3-9B5F-A24E-879A-4DDF201279B9}" type="datetimeFigureOut">
              <a:rPr lang="en-US" smtClean="0"/>
              <a:t>10/10/22</a:t>
            </a:fld>
            <a:endParaRPr lang="en-US"/>
          </a:p>
        </p:txBody>
      </p:sp>
      <p:sp>
        <p:nvSpPr>
          <p:cNvPr id="5" name="Footer Placeholder 4">
            <a:extLst>
              <a:ext uri="{FF2B5EF4-FFF2-40B4-BE49-F238E27FC236}">
                <a16:creationId xmlns:a16="http://schemas.microsoft.com/office/drawing/2014/main" id="{12AC7F65-0D4E-3E4C-9D4B-93946A5BBA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2ED513-01D8-5647-B23D-C8CB7093D615}"/>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68949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E6635-B8D9-544E-9A52-FED0857D44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450342-1E9D-9640-BE9A-F398E8C679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B562F-D217-0442-AD38-A7FE424FB423}"/>
              </a:ext>
            </a:extLst>
          </p:cNvPr>
          <p:cNvSpPr>
            <a:spLocks noGrp="1"/>
          </p:cNvSpPr>
          <p:nvPr>
            <p:ph type="dt" sz="half" idx="10"/>
          </p:nvPr>
        </p:nvSpPr>
        <p:spPr/>
        <p:txBody>
          <a:bodyPr/>
          <a:lstStyle/>
          <a:p>
            <a:fld id="{EA343DB3-9B5F-A24E-879A-4DDF201279B9}" type="datetimeFigureOut">
              <a:rPr lang="en-US" smtClean="0"/>
              <a:t>10/10/22</a:t>
            </a:fld>
            <a:endParaRPr lang="en-US"/>
          </a:p>
        </p:txBody>
      </p:sp>
      <p:sp>
        <p:nvSpPr>
          <p:cNvPr id="5" name="Footer Placeholder 4">
            <a:extLst>
              <a:ext uri="{FF2B5EF4-FFF2-40B4-BE49-F238E27FC236}">
                <a16:creationId xmlns:a16="http://schemas.microsoft.com/office/drawing/2014/main" id="{D22A6569-75FF-4F4A-9188-277A3B0240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EAE23-DA1C-9242-9DAD-AFBC7D7746CA}"/>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468670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311EA-0B94-6E46-8F17-3DEFF82D20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99D2F3-936C-3E45-A33A-DA5F31CE87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D7F8FC-16FB-D040-BCEB-BD8F5BE74C16}"/>
              </a:ext>
            </a:extLst>
          </p:cNvPr>
          <p:cNvSpPr>
            <a:spLocks noGrp="1"/>
          </p:cNvSpPr>
          <p:nvPr>
            <p:ph type="dt" sz="half" idx="10"/>
          </p:nvPr>
        </p:nvSpPr>
        <p:spPr/>
        <p:txBody>
          <a:bodyPr/>
          <a:lstStyle/>
          <a:p>
            <a:fld id="{EA343DB3-9B5F-A24E-879A-4DDF201279B9}" type="datetimeFigureOut">
              <a:rPr lang="en-US" smtClean="0"/>
              <a:t>10/10/22</a:t>
            </a:fld>
            <a:endParaRPr lang="en-US"/>
          </a:p>
        </p:txBody>
      </p:sp>
      <p:sp>
        <p:nvSpPr>
          <p:cNvPr id="5" name="Footer Placeholder 4">
            <a:extLst>
              <a:ext uri="{FF2B5EF4-FFF2-40B4-BE49-F238E27FC236}">
                <a16:creationId xmlns:a16="http://schemas.microsoft.com/office/drawing/2014/main" id="{06A2232C-8AF0-DC48-95AE-DA7488E821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D683DC-EBC6-674E-A058-3CC1F71EF87F}"/>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37113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2EE86-AC07-BF47-9167-E18AD0150D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99A1F4-FEFF-E54D-895B-056A87ACD3A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3159E0-DAA0-7941-A50D-545EF1CBCFB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98A31-0552-7A4F-87F3-E1654C3F5840}"/>
              </a:ext>
            </a:extLst>
          </p:cNvPr>
          <p:cNvSpPr>
            <a:spLocks noGrp="1"/>
          </p:cNvSpPr>
          <p:nvPr>
            <p:ph type="dt" sz="half" idx="10"/>
          </p:nvPr>
        </p:nvSpPr>
        <p:spPr/>
        <p:txBody>
          <a:bodyPr/>
          <a:lstStyle/>
          <a:p>
            <a:fld id="{EA343DB3-9B5F-A24E-879A-4DDF201279B9}" type="datetimeFigureOut">
              <a:rPr lang="en-US" smtClean="0"/>
              <a:t>10/10/22</a:t>
            </a:fld>
            <a:endParaRPr lang="en-US"/>
          </a:p>
        </p:txBody>
      </p:sp>
      <p:sp>
        <p:nvSpPr>
          <p:cNvPr id="6" name="Footer Placeholder 5">
            <a:extLst>
              <a:ext uri="{FF2B5EF4-FFF2-40B4-BE49-F238E27FC236}">
                <a16:creationId xmlns:a16="http://schemas.microsoft.com/office/drawing/2014/main" id="{6E2C45D6-A1D4-2843-B364-D92AD2BE91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11CD7-2EA2-354C-9476-EEE285FDCCE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195106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FC9C-8443-A549-8D3C-31E91965B1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40DB87-8C98-5948-86E4-A54505B2F6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88F6C9C-4A73-714A-8C9D-57A549FC0B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A9CEF5-7488-E64F-B67A-69E42575C4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0411BE8-4168-A249-9AF7-01BC71E1CC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5C2D96-0307-EC45-9B2E-11E9BA5BE293}"/>
              </a:ext>
            </a:extLst>
          </p:cNvPr>
          <p:cNvSpPr>
            <a:spLocks noGrp="1"/>
          </p:cNvSpPr>
          <p:nvPr>
            <p:ph type="dt" sz="half" idx="10"/>
          </p:nvPr>
        </p:nvSpPr>
        <p:spPr/>
        <p:txBody>
          <a:bodyPr/>
          <a:lstStyle/>
          <a:p>
            <a:fld id="{EA343DB3-9B5F-A24E-879A-4DDF201279B9}" type="datetimeFigureOut">
              <a:rPr lang="en-US" smtClean="0"/>
              <a:t>10/10/22</a:t>
            </a:fld>
            <a:endParaRPr lang="en-US"/>
          </a:p>
        </p:txBody>
      </p:sp>
      <p:sp>
        <p:nvSpPr>
          <p:cNvPr id="8" name="Footer Placeholder 7">
            <a:extLst>
              <a:ext uri="{FF2B5EF4-FFF2-40B4-BE49-F238E27FC236}">
                <a16:creationId xmlns:a16="http://schemas.microsoft.com/office/drawing/2014/main" id="{EB68A66D-CF71-0042-8A75-E4599F3B3F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AD12A3-9F3B-4B4A-969E-779CC37C19F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53640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6BD7B-D0D1-764D-BD39-690FE057A1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4456CD-6F8E-0C46-9CF1-14E5DFDA6ADD}"/>
              </a:ext>
            </a:extLst>
          </p:cNvPr>
          <p:cNvSpPr>
            <a:spLocks noGrp="1"/>
          </p:cNvSpPr>
          <p:nvPr>
            <p:ph type="dt" sz="half" idx="10"/>
          </p:nvPr>
        </p:nvSpPr>
        <p:spPr/>
        <p:txBody>
          <a:bodyPr/>
          <a:lstStyle/>
          <a:p>
            <a:fld id="{EA343DB3-9B5F-A24E-879A-4DDF201279B9}" type="datetimeFigureOut">
              <a:rPr lang="en-US" smtClean="0"/>
              <a:t>10/10/22</a:t>
            </a:fld>
            <a:endParaRPr lang="en-US"/>
          </a:p>
        </p:txBody>
      </p:sp>
      <p:sp>
        <p:nvSpPr>
          <p:cNvPr id="4" name="Footer Placeholder 3">
            <a:extLst>
              <a:ext uri="{FF2B5EF4-FFF2-40B4-BE49-F238E27FC236}">
                <a16:creationId xmlns:a16="http://schemas.microsoft.com/office/drawing/2014/main" id="{E7DFFC64-05C0-364C-91ED-F2BC4984C8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999B13-6268-894F-B54D-1EC53517CF5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82736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9AE4EA-5474-1749-80E2-110305513523}"/>
              </a:ext>
            </a:extLst>
          </p:cNvPr>
          <p:cNvSpPr>
            <a:spLocks noGrp="1"/>
          </p:cNvSpPr>
          <p:nvPr>
            <p:ph type="dt" sz="half" idx="10"/>
          </p:nvPr>
        </p:nvSpPr>
        <p:spPr/>
        <p:txBody>
          <a:bodyPr/>
          <a:lstStyle/>
          <a:p>
            <a:fld id="{EA343DB3-9B5F-A24E-879A-4DDF201279B9}" type="datetimeFigureOut">
              <a:rPr lang="en-US" smtClean="0"/>
              <a:t>10/10/22</a:t>
            </a:fld>
            <a:endParaRPr lang="en-US"/>
          </a:p>
        </p:txBody>
      </p:sp>
      <p:sp>
        <p:nvSpPr>
          <p:cNvPr id="3" name="Footer Placeholder 2">
            <a:extLst>
              <a:ext uri="{FF2B5EF4-FFF2-40B4-BE49-F238E27FC236}">
                <a16:creationId xmlns:a16="http://schemas.microsoft.com/office/drawing/2014/main" id="{E8FDB824-BA34-6A46-810B-7DFFBF7E17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A801D7-8D56-BA46-B648-490291C71B9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96580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95DB8-6D18-4249-A40C-4ADCECDBF4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305DB8-7192-1B45-A959-6B387ADF91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E40C07-5A34-BE45-8679-6518673776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CD028E-F017-3C4A-A331-887DF3C9A9A9}"/>
              </a:ext>
            </a:extLst>
          </p:cNvPr>
          <p:cNvSpPr>
            <a:spLocks noGrp="1"/>
          </p:cNvSpPr>
          <p:nvPr>
            <p:ph type="dt" sz="half" idx="10"/>
          </p:nvPr>
        </p:nvSpPr>
        <p:spPr/>
        <p:txBody>
          <a:bodyPr/>
          <a:lstStyle/>
          <a:p>
            <a:fld id="{EA343DB3-9B5F-A24E-879A-4DDF201279B9}" type="datetimeFigureOut">
              <a:rPr lang="en-US" smtClean="0"/>
              <a:t>10/10/22</a:t>
            </a:fld>
            <a:endParaRPr lang="en-US"/>
          </a:p>
        </p:txBody>
      </p:sp>
      <p:sp>
        <p:nvSpPr>
          <p:cNvPr id="6" name="Footer Placeholder 5">
            <a:extLst>
              <a:ext uri="{FF2B5EF4-FFF2-40B4-BE49-F238E27FC236}">
                <a16:creationId xmlns:a16="http://schemas.microsoft.com/office/drawing/2014/main" id="{7FE77230-72EA-614C-B2A5-307130E7C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3A97CF-6DD7-3A45-BBBA-28F5883EADA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931188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0DB25-D90F-8242-8B92-0A853A8E23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EF7403-ED45-2744-B1D3-F40552AFC0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22357C-415F-764D-91B2-F73B27917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BC75A9-29A6-2442-95BD-82FA25CE1C10}"/>
              </a:ext>
            </a:extLst>
          </p:cNvPr>
          <p:cNvSpPr>
            <a:spLocks noGrp="1"/>
          </p:cNvSpPr>
          <p:nvPr>
            <p:ph type="dt" sz="half" idx="10"/>
          </p:nvPr>
        </p:nvSpPr>
        <p:spPr/>
        <p:txBody>
          <a:bodyPr/>
          <a:lstStyle/>
          <a:p>
            <a:fld id="{EA343DB3-9B5F-A24E-879A-4DDF201279B9}" type="datetimeFigureOut">
              <a:rPr lang="en-US" smtClean="0"/>
              <a:t>10/10/22</a:t>
            </a:fld>
            <a:endParaRPr lang="en-US"/>
          </a:p>
        </p:txBody>
      </p:sp>
      <p:sp>
        <p:nvSpPr>
          <p:cNvPr id="6" name="Footer Placeholder 5">
            <a:extLst>
              <a:ext uri="{FF2B5EF4-FFF2-40B4-BE49-F238E27FC236}">
                <a16:creationId xmlns:a16="http://schemas.microsoft.com/office/drawing/2014/main" id="{1AB8F68A-FB4C-1E43-9F4F-4E4BF82756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28F04-FFCC-9547-AA88-059F3E2D480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512301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AACAE1-9E82-D84D-A504-A4745726FE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76B0FC-E991-9B48-92B0-63C0EA6900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0E060-228C-974B-9708-4E84209C7E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43DB3-9B5F-A24E-879A-4DDF201279B9}" type="datetimeFigureOut">
              <a:rPr lang="en-US" smtClean="0"/>
              <a:t>10/10/22</a:t>
            </a:fld>
            <a:endParaRPr lang="en-US"/>
          </a:p>
        </p:txBody>
      </p:sp>
      <p:sp>
        <p:nvSpPr>
          <p:cNvPr id="5" name="Footer Placeholder 4">
            <a:extLst>
              <a:ext uri="{FF2B5EF4-FFF2-40B4-BE49-F238E27FC236}">
                <a16:creationId xmlns:a16="http://schemas.microsoft.com/office/drawing/2014/main" id="{E5D19E20-03A7-F14F-AEAE-0FBA9596A5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84457A-491D-C443-8770-FEC5C3C9C5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A35ACB-5B27-D547-B8D8-B745DC2297F8}" type="slidenum">
              <a:rPr lang="en-US" smtClean="0"/>
              <a:t>‹#›</a:t>
            </a:fld>
            <a:endParaRPr lang="en-US"/>
          </a:p>
        </p:txBody>
      </p:sp>
    </p:spTree>
    <p:extLst>
      <p:ext uri="{BB962C8B-B14F-4D97-AF65-F5344CB8AC3E}">
        <p14:creationId xmlns:p14="http://schemas.microsoft.com/office/powerpoint/2010/main" val="1795619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sistersoflife.org/litany-of-trus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70D01-BC21-F445-B3B7-A0B00E589F0D}"/>
              </a:ext>
            </a:extLst>
          </p:cNvPr>
          <p:cNvSpPr>
            <a:spLocks noGrp="1"/>
          </p:cNvSpPr>
          <p:nvPr>
            <p:ph type="ctrTitle"/>
          </p:nvPr>
        </p:nvSpPr>
        <p:spPr/>
        <p:txBody>
          <a:bodyPr/>
          <a:lstStyle/>
          <a:p>
            <a:r>
              <a:rPr lang="en-US" dirty="0"/>
              <a:t>GOOD INTENTIONS </a:t>
            </a:r>
            <a:br>
              <a:rPr lang="en-US" dirty="0"/>
            </a:br>
            <a:r>
              <a:rPr lang="en-US" dirty="0"/>
              <a:t>BAD IDEAS</a:t>
            </a:r>
          </a:p>
        </p:txBody>
      </p:sp>
      <p:sp>
        <p:nvSpPr>
          <p:cNvPr id="3" name="Subtitle 2">
            <a:extLst>
              <a:ext uri="{FF2B5EF4-FFF2-40B4-BE49-F238E27FC236}">
                <a16:creationId xmlns:a16="http://schemas.microsoft.com/office/drawing/2014/main" id="{275E1B77-5931-CE40-A32F-B5C07107EE09}"/>
              </a:ext>
            </a:extLst>
          </p:cNvPr>
          <p:cNvSpPr>
            <a:spLocks noGrp="1"/>
          </p:cNvSpPr>
          <p:nvPr>
            <p:ph type="subTitle" idx="1"/>
          </p:nvPr>
        </p:nvSpPr>
        <p:spPr/>
        <p:txBody>
          <a:bodyPr/>
          <a:lstStyle/>
          <a:p>
            <a:r>
              <a:rPr lang="en-US" sz="3200" dirty="0"/>
              <a:t>WHAT DOESN’T KILL YOU MAKES YOU WEAKER!?</a:t>
            </a:r>
          </a:p>
          <a:p>
            <a:r>
              <a:rPr lang="en-US" dirty="0"/>
              <a:t>20221016</a:t>
            </a:r>
          </a:p>
        </p:txBody>
      </p:sp>
    </p:spTree>
    <p:extLst>
      <p:ext uri="{BB962C8B-B14F-4D97-AF65-F5344CB8AC3E}">
        <p14:creationId xmlns:p14="http://schemas.microsoft.com/office/powerpoint/2010/main" val="731643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4F1059-426D-4F4E-8C3E-E3C0CB5B9F7B}"/>
              </a:ext>
            </a:extLst>
          </p:cNvPr>
          <p:cNvSpPr>
            <a:spLocks noGrp="1"/>
          </p:cNvSpPr>
          <p:nvPr>
            <p:ph idx="1"/>
          </p:nvPr>
        </p:nvSpPr>
        <p:spPr/>
        <p:txBody>
          <a:bodyPr/>
          <a:lstStyle/>
          <a:p>
            <a:pPr marL="0" indent="0" algn="ctr">
              <a:buNone/>
            </a:pPr>
            <a:endParaRPr lang="en-CA" dirty="0"/>
          </a:p>
          <a:p>
            <a:pPr marL="0" indent="0" algn="ctr">
              <a:buNone/>
            </a:pPr>
            <a:r>
              <a:rPr lang="en-CA" dirty="0"/>
              <a:t>Think back to our topic today of “anti-fragile”.    </a:t>
            </a:r>
          </a:p>
          <a:p>
            <a:pPr marL="0" indent="0" algn="ctr">
              <a:buNone/>
            </a:pPr>
            <a:endParaRPr lang="en-CA" b="1" dirty="0"/>
          </a:p>
          <a:p>
            <a:pPr marL="0" indent="0" algn="ctr">
              <a:buNone/>
            </a:pPr>
            <a:r>
              <a:rPr lang="en-CA" b="1" dirty="0"/>
              <a:t>How has your faith benefited or grown </a:t>
            </a:r>
          </a:p>
          <a:p>
            <a:pPr marL="0" indent="0" algn="ctr">
              <a:buNone/>
            </a:pPr>
            <a:r>
              <a:rPr lang="en-CA" b="1" dirty="0"/>
              <a:t>from the trials you’ve experienced?</a:t>
            </a:r>
            <a:endParaRPr lang="en-CA" dirty="0"/>
          </a:p>
          <a:p>
            <a:pPr marL="0" indent="0">
              <a:buNone/>
            </a:pPr>
            <a:endParaRPr lang="en-US" dirty="0"/>
          </a:p>
        </p:txBody>
      </p:sp>
    </p:spTree>
    <p:extLst>
      <p:ext uri="{BB962C8B-B14F-4D97-AF65-F5344CB8AC3E}">
        <p14:creationId xmlns:p14="http://schemas.microsoft.com/office/powerpoint/2010/main" val="2746550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DA48B4-98CD-634D-B14D-BD9A36373DC2}"/>
              </a:ext>
            </a:extLst>
          </p:cNvPr>
          <p:cNvSpPr>
            <a:spLocks noGrp="1"/>
          </p:cNvSpPr>
          <p:nvPr>
            <p:ph idx="1"/>
          </p:nvPr>
        </p:nvSpPr>
        <p:spPr>
          <a:xfrm>
            <a:off x="623454" y="1326862"/>
            <a:ext cx="11145982" cy="4351338"/>
          </a:xfrm>
        </p:spPr>
        <p:txBody>
          <a:bodyPr/>
          <a:lstStyle/>
          <a:p>
            <a:pPr marL="0" indent="0" algn="ctr">
              <a:buNone/>
            </a:pPr>
            <a:endParaRPr lang="en-CA" dirty="0"/>
          </a:p>
          <a:p>
            <a:pPr marL="0" indent="0" algn="ctr">
              <a:buNone/>
            </a:pPr>
            <a:endParaRPr lang="en-CA" dirty="0"/>
          </a:p>
          <a:p>
            <a:pPr marL="0" indent="0" algn="ctr">
              <a:buNone/>
            </a:pPr>
            <a:r>
              <a:rPr lang="en-CA" dirty="0"/>
              <a:t>What might it look like for you be “anti-fragile” when it comes to your faith?    What hard thing could you try?   </a:t>
            </a:r>
          </a:p>
          <a:p>
            <a:pPr marL="0" indent="0" algn="ctr">
              <a:buNone/>
            </a:pPr>
            <a:endParaRPr lang="en-CA" b="1" dirty="0"/>
          </a:p>
          <a:p>
            <a:pPr marL="0" indent="0" algn="ctr">
              <a:buNone/>
            </a:pPr>
            <a:r>
              <a:rPr lang="en-CA" b="1" dirty="0"/>
              <a:t>What new challenge could you take on to grow in this area?</a:t>
            </a:r>
            <a:endParaRPr lang="en-CA" dirty="0"/>
          </a:p>
          <a:p>
            <a:pPr marL="0" indent="0">
              <a:buNone/>
            </a:pPr>
            <a:endParaRPr lang="en-US" dirty="0"/>
          </a:p>
        </p:txBody>
      </p:sp>
    </p:spTree>
    <p:extLst>
      <p:ext uri="{BB962C8B-B14F-4D97-AF65-F5344CB8AC3E}">
        <p14:creationId xmlns:p14="http://schemas.microsoft.com/office/powerpoint/2010/main" val="3550161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78A57F-6CFD-5E4A-90B4-8DB454858762}"/>
              </a:ext>
            </a:extLst>
          </p:cNvPr>
          <p:cNvSpPr>
            <a:spLocks noGrp="1"/>
          </p:cNvSpPr>
          <p:nvPr>
            <p:ph idx="1"/>
          </p:nvPr>
        </p:nvSpPr>
        <p:spPr>
          <a:xfrm>
            <a:off x="838200" y="263236"/>
            <a:ext cx="10515600" cy="5913727"/>
          </a:xfrm>
        </p:spPr>
        <p:txBody>
          <a:bodyPr>
            <a:normAutofit fontScale="70000" lnSpcReduction="20000"/>
          </a:bodyPr>
          <a:lstStyle/>
          <a:p>
            <a:pPr marL="0" indent="0" algn="ctr">
              <a:buNone/>
            </a:pPr>
            <a:r>
              <a:rPr lang="en-CA" b="1" u="sng" dirty="0"/>
              <a:t>PRAYER</a:t>
            </a:r>
            <a:r>
              <a:rPr lang="en-CA" b="1" dirty="0"/>
              <a:t>: </a:t>
            </a:r>
            <a:r>
              <a:rPr lang="en-CA" u="sng" dirty="0"/>
              <a:t>The Litany of Trust </a:t>
            </a:r>
            <a:endParaRPr lang="en-CA" dirty="0"/>
          </a:p>
          <a:p>
            <a:pPr marL="0" indent="0">
              <a:buNone/>
            </a:pPr>
            <a:r>
              <a:rPr lang="en-CA" dirty="0"/>
              <a:t> </a:t>
            </a:r>
          </a:p>
          <a:p>
            <a:pPr marL="0" indent="0">
              <a:buNone/>
            </a:pPr>
            <a:r>
              <a:rPr lang="en-CA" dirty="0"/>
              <a:t>That You are continually holding me, sustaining me, loving me Jesus, I trust in You. </a:t>
            </a:r>
          </a:p>
          <a:p>
            <a:pPr marL="0" indent="0">
              <a:buNone/>
            </a:pPr>
            <a:r>
              <a:rPr lang="en-CA" dirty="0"/>
              <a:t>That Your love goes deeper than my sins and failings and transforms me Jesus, I trust in You. </a:t>
            </a:r>
          </a:p>
          <a:p>
            <a:pPr marL="0" indent="0">
              <a:buNone/>
            </a:pPr>
            <a:r>
              <a:rPr lang="en-CA" dirty="0"/>
              <a:t>That not knowing what tomorrow brings is an invitation to lean on You Jesus, I trust in You. </a:t>
            </a:r>
          </a:p>
          <a:p>
            <a:pPr marL="0" indent="0">
              <a:buNone/>
            </a:pPr>
            <a:r>
              <a:rPr lang="en-CA" dirty="0"/>
              <a:t>That You are with me in my suffering Jesus, I trust in You. </a:t>
            </a:r>
          </a:p>
          <a:p>
            <a:pPr marL="0" indent="0">
              <a:buNone/>
            </a:pPr>
            <a:r>
              <a:rPr lang="en-CA" dirty="0"/>
              <a:t>That my suffering, united to Your own, will bear fruit in this life and the next Jesus, I trust in You. </a:t>
            </a:r>
          </a:p>
          <a:p>
            <a:pPr marL="0" indent="0">
              <a:buNone/>
            </a:pPr>
            <a:r>
              <a:rPr lang="en-CA" dirty="0"/>
              <a:t> That You will not leave me orphan, that You are present in Your Church Jesus, I trust in You. </a:t>
            </a:r>
          </a:p>
          <a:p>
            <a:pPr marL="0" indent="0">
              <a:buNone/>
            </a:pPr>
            <a:r>
              <a:rPr lang="en-CA" dirty="0"/>
              <a:t>hat Your plan is better than anything else Jesus, I trust in You. </a:t>
            </a:r>
          </a:p>
          <a:p>
            <a:pPr marL="0" indent="0">
              <a:buNone/>
            </a:pPr>
            <a:r>
              <a:rPr lang="en-CA" dirty="0"/>
              <a:t>That You always hear me and in Your goodness always respond to me Jesus, I trust in You. </a:t>
            </a:r>
          </a:p>
          <a:p>
            <a:pPr marL="0" indent="0">
              <a:buNone/>
            </a:pPr>
            <a:r>
              <a:rPr lang="en-CA" dirty="0"/>
              <a:t>That You give me the grace to accept forgiveness and to forgive others Jesus, I trust in You. </a:t>
            </a:r>
          </a:p>
          <a:p>
            <a:pPr marL="0" indent="0">
              <a:buNone/>
            </a:pPr>
            <a:r>
              <a:rPr lang="en-CA" dirty="0"/>
              <a:t>That You give me all the strength I need for what is asked Jesus, I trust in You. </a:t>
            </a:r>
          </a:p>
          <a:p>
            <a:pPr marL="0" indent="0">
              <a:buNone/>
            </a:pPr>
            <a:r>
              <a:rPr lang="en-CA" dirty="0"/>
              <a:t>That my life is a gift Jesus, I trust in You. </a:t>
            </a:r>
          </a:p>
          <a:p>
            <a:pPr marL="0" indent="0">
              <a:buNone/>
            </a:pPr>
            <a:r>
              <a:rPr lang="en-CA" dirty="0"/>
              <a:t>That You will teach me to trust You Jesus, I trust in You. </a:t>
            </a:r>
          </a:p>
          <a:p>
            <a:pPr marL="0" indent="0">
              <a:buNone/>
            </a:pPr>
            <a:r>
              <a:rPr lang="en-CA" dirty="0"/>
              <a:t>That You are my Lord and my God Jesus, I trust in You. </a:t>
            </a:r>
          </a:p>
          <a:p>
            <a:pPr marL="0" indent="0">
              <a:buNone/>
            </a:pPr>
            <a:r>
              <a:rPr lang="en-CA" dirty="0"/>
              <a:t>That I am Your beloved one Jesus, I trust in You.</a:t>
            </a:r>
          </a:p>
          <a:p>
            <a:r>
              <a:rPr lang="en-CA" dirty="0"/>
              <a:t> Source –   </a:t>
            </a:r>
            <a:r>
              <a:rPr lang="en-CA" u="sng" dirty="0">
                <a:hlinkClick r:id="rId2"/>
              </a:rPr>
              <a:t>https://sistersoflife.org/litany-of-trust/</a:t>
            </a:r>
            <a:endParaRPr lang="en-CA" dirty="0"/>
          </a:p>
          <a:p>
            <a:pPr marL="0" indent="0">
              <a:buNone/>
            </a:pPr>
            <a:endParaRPr lang="en-US" dirty="0"/>
          </a:p>
        </p:txBody>
      </p:sp>
    </p:spTree>
    <p:extLst>
      <p:ext uri="{BB962C8B-B14F-4D97-AF65-F5344CB8AC3E}">
        <p14:creationId xmlns:p14="http://schemas.microsoft.com/office/powerpoint/2010/main" val="336041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D2B6FB-28C8-AC46-AD18-887AE786DA98}"/>
              </a:ext>
            </a:extLst>
          </p:cNvPr>
          <p:cNvSpPr>
            <a:spLocks noGrp="1"/>
          </p:cNvSpPr>
          <p:nvPr>
            <p:ph idx="1"/>
          </p:nvPr>
        </p:nvSpPr>
        <p:spPr>
          <a:xfrm>
            <a:off x="879763" y="1132898"/>
            <a:ext cx="10515600" cy="4351338"/>
          </a:xfrm>
        </p:spPr>
        <p:txBody>
          <a:bodyPr/>
          <a:lstStyle/>
          <a:p>
            <a:pPr marL="0" indent="0" algn="ctr">
              <a:buNone/>
            </a:pPr>
            <a:r>
              <a:rPr lang="en-CA" b="1" u="sng" dirty="0"/>
              <a:t>OVERVIEW: </a:t>
            </a:r>
            <a:r>
              <a:rPr lang="en-CA" dirty="0"/>
              <a:t>  </a:t>
            </a:r>
          </a:p>
          <a:p>
            <a:pPr marL="0" indent="0" algn="ctr">
              <a:buNone/>
            </a:pPr>
            <a:endParaRPr lang="en-CA" dirty="0"/>
          </a:p>
          <a:p>
            <a:pPr marL="0" indent="0" algn="ctr">
              <a:buNone/>
            </a:pPr>
            <a:r>
              <a:rPr lang="en-CA" dirty="0"/>
              <a:t>Welcome to our series, “Good Intentions Bad Ideas”!   </a:t>
            </a:r>
          </a:p>
          <a:p>
            <a:pPr marL="0" indent="0" algn="ctr">
              <a:buNone/>
            </a:pPr>
            <a:r>
              <a:rPr lang="en-CA" dirty="0"/>
              <a:t> Over the next three weeks, we’ll be looking at 3 cultural myths that can mess with our minds and how we can see the myths </a:t>
            </a:r>
          </a:p>
          <a:p>
            <a:pPr marL="0" indent="0" algn="ctr">
              <a:buNone/>
            </a:pPr>
            <a:r>
              <a:rPr lang="en-CA" dirty="0"/>
              <a:t>for what they are and live in a different way, the Way of Jesus.    </a:t>
            </a:r>
          </a:p>
          <a:p>
            <a:pPr marL="0" indent="0" algn="ctr">
              <a:buNone/>
            </a:pPr>
            <a:endParaRPr lang="en-CA" dirty="0"/>
          </a:p>
          <a:p>
            <a:pPr marL="0" indent="0" algn="ctr">
              <a:buNone/>
            </a:pPr>
            <a:r>
              <a:rPr lang="en-CA" dirty="0"/>
              <a:t>Our myth for week 1 is, “What doesn’t kill you makes you weaker!?” </a:t>
            </a:r>
            <a:endParaRPr lang="en-US" dirty="0"/>
          </a:p>
        </p:txBody>
      </p:sp>
    </p:spTree>
    <p:extLst>
      <p:ext uri="{BB962C8B-B14F-4D97-AF65-F5344CB8AC3E}">
        <p14:creationId xmlns:p14="http://schemas.microsoft.com/office/powerpoint/2010/main" val="362780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C2217-0341-C543-BCC6-ECA49EDCFAC4}"/>
              </a:ext>
            </a:extLst>
          </p:cNvPr>
          <p:cNvSpPr>
            <a:spLocks noGrp="1"/>
          </p:cNvSpPr>
          <p:nvPr>
            <p:ph idx="1"/>
          </p:nvPr>
        </p:nvSpPr>
        <p:spPr>
          <a:xfrm>
            <a:off x="374073" y="634132"/>
            <a:ext cx="11312237" cy="5434157"/>
          </a:xfrm>
        </p:spPr>
        <p:txBody>
          <a:bodyPr>
            <a:normAutofit lnSpcReduction="10000"/>
          </a:bodyPr>
          <a:lstStyle/>
          <a:p>
            <a:pPr marL="0" indent="0" algn="ctr">
              <a:buNone/>
            </a:pPr>
            <a:r>
              <a:rPr lang="en-CA" u="sng" dirty="0"/>
              <a:t>I DOUBLE DARE YA!</a:t>
            </a:r>
            <a:endParaRPr lang="en-CA" dirty="0"/>
          </a:p>
          <a:p>
            <a:pPr marL="0" indent="0" algn="ctr">
              <a:buNone/>
            </a:pPr>
            <a:endParaRPr lang="en-CA" dirty="0"/>
          </a:p>
          <a:p>
            <a:pPr marL="0" indent="0" algn="ctr">
              <a:buNone/>
            </a:pPr>
            <a:r>
              <a:rPr lang="en-CA" dirty="0"/>
              <a:t>Do you remember being “double-dared” as a kid?    I’m talking about those times when you were with your friends and thinking about doing something daring, like diving off a board into the pool, or riding your bike over a ramp.   You’re thinking of doing it, but you’re scared.   Then one of your friends yells,  “I double dare </a:t>
            </a:r>
            <a:r>
              <a:rPr lang="en-CA" dirty="0" err="1"/>
              <a:t>ya</a:t>
            </a:r>
            <a:r>
              <a:rPr lang="en-CA" dirty="0"/>
              <a:t>!”   </a:t>
            </a:r>
          </a:p>
          <a:p>
            <a:pPr marL="0" indent="0" algn="ctr">
              <a:buNone/>
            </a:pPr>
            <a:endParaRPr lang="en-CA" dirty="0"/>
          </a:p>
          <a:p>
            <a:pPr marL="0" indent="0" algn="ctr">
              <a:buNone/>
            </a:pPr>
            <a:r>
              <a:rPr lang="en-CA" dirty="0"/>
              <a:t>What’s something you were scared to do as a kid, </a:t>
            </a:r>
          </a:p>
          <a:p>
            <a:pPr marL="0" indent="0" algn="ctr">
              <a:buNone/>
            </a:pPr>
            <a:r>
              <a:rPr lang="en-CA" dirty="0"/>
              <a:t>but then you tried it and loved it (or grew stronger from it)?   </a:t>
            </a:r>
          </a:p>
          <a:p>
            <a:pPr marL="0" indent="0" algn="ctr">
              <a:buNone/>
            </a:pPr>
            <a:endParaRPr lang="en-CA" b="1" dirty="0"/>
          </a:p>
          <a:p>
            <a:pPr marL="0" indent="0" algn="ctr">
              <a:buNone/>
            </a:pPr>
            <a:r>
              <a:rPr lang="en-CA" b="1" dirty="0"/>
              <a:t>Share your story with the group!</a:t>
            </a:r>
            <a:endParaRPr lang="en-CA" dirty="0"/>
          </a:p>
          <a:p>
            <a:pPr marL="0" indent="0">
              <a:buNone/>
            </a:pPr>
            <a:endParaRPr lang="en-US" dirty="0"/>
          </a:p>
        </p:txBody>
      </p:sp>
    </p:spTree>
    <p:extLst>
      <p:ext uri="{BB962C8B-B14F-4D97-AF65-F5344CB8AC3E}">
        <p14:creationId xmlns:p14="http://schemas.microsoft.com/office/powerpoint/2010/main" val="1349270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EA718-EEBF-814E-A38A-D5CCF24FAB99}"/>
              </a:ext>
            </a:extLst>
          </p:cNvPr>
          <p:cNvSpPr>
            <a:spLocks noGrp="1"/>
          </p:cNvSpPr>
          <p:nvPr>
            <p:ph idx="1"/>
          </p:nvPr>
        </p:nvSpPr>
        <p:spPr/>
        <p:txBody>
          <a:bodyPr/>
          <a:lstStyle/>
          <a:p>
            <a:pPr marL="0" indent="0" algn="ctr">
              <a:buNone/>
            </a:pPr>
            <a:endParaRPr lang="en-CA" dirty="0"/>
          </a:p>
          <a:p>
            <a:pPr marL="0" indent="0" algn="ctr">
              <a:buNone/>
            </a:pPr>
            <a:r>
              <a:rPr lang="en-CA" dirty="0"/>
              <a:t>On Sunday, Pete walked us through the myth, </a:t>
            </a:r>
          </a:p>
          <a:p>
            <a:pPr marL="0" indent="0" algn="ctr">
              <a:buNone/>
            </a:pPr>
            <a:r>
              <a:rPr lang="en-CA" dirty="0"/>
              <a:t>“What doesn’t kill you makes you weaker.”   </a:t>
            </a:r>
          </a:p>
          <a:p>
            <a:pPr marL="0" indent="0" algn="ctr">
              <a:buNone/>
            </a:pPr>
            <a:endParaRPr lang="en-CA" b="1" dirty="0"/>
          </a:p>
          <a:p>
            <a:pPr marL="0" indent="0" algn="ctr">
              <a:buNone/>
            </a:pPr>
            <a:r>
              <a:rPr lang="en-CA" b="1" dirty="0"/>
              <a:t>What was a highlight for you from Pete’s teaching?</a:t>
            </a:r>
            <a:endParaRPr lang="en-CA" dirty="0"/>
          </a:p>
          <a:p>
            <a:pPr marL="0" indent="0">
              <a:buNone/>
            </a:pPr>
            <a:endParaRPr lang="en-US" dirty="0"/>
          </a:p>
        </p:txBody>
      </p:sp>
    </p:spTree>
    <p:extLst>
      <p:ext uri="{BB962C8B-B14F-4D97-AF65-F5344CB8AC3E}">
        <p14:creationId xmlns:p14="http://schemas.microsoft.com/office/powerpoint/2010/main" val="4037351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7DCFCE-D8D6-BB43-9298-0D0D32F9B639}"/>
              </a:ext>
            </a:extLst>
          </p:cNvPr>
          <p:cNvSpPr>
            <a:spLocks noGrp="1"/>
          </p:cNvSpPr>
          <p:nvPr>
            <p:ph idx="1"/>
          </p:nvPr>
        </p:nvSpPr>
        <p:spPr>
          <a:xfrm>
            <a:off x="838200" y="346364"/>
            <a:ext cx="10515600" cy="6040581"/>
          </a:xfrm>
        </p:spPr>
        <p:txBody>
          <a:bodyPr>
            <a:normAutofit fontScale="92500" lnSpcReduction="10000"/>
          </a:bodyPr>
          <a:lstStyle/>
          <a:p>
            <a:pPr marL="0" lvl="0" indent="0" algn="ctr">
              <a:buNone/>
            </a:pPr>
            <a:r>
              <a:rPr lang="en-CA" dirty="0"/>
              <a:t>Read the following three categories.   </a:t>
            </a:r>
          </a:p>
          <a:p>
            <a:pPr marL="0" lvl="0" indent="0" algn="ctr">
              <a:buNone/>
            </a:pPr>
            <a:endParaRPr lang="en-CA" dirty="0"/>
          </a:p>
          <a:p>
            <a:pPr marL="0" lvl="0" indent="0" algn="ctr">
              <a:buNone/>
            </a:pPr>
            <a:r>
              <a:rPr lang="en-CA" dirty="0"/>
              <a:t>See if you can come up with a real life example from our culture for each </a:t>
            </a:r>
          </a:p>
          <a:p>
            <a:pPr marL="0" lvl="0" indent="0" algn="ctr">
              <a:buNone/>
            </a:pPr>
            <a:r>
              <a:rPr lang="en-CA" dirty="0"/>
              <a:t>(for example – “Living in the </a:t>
            </a:r>
            <a:r>
              <a:rPr lang="en-CA" i="1" dirty="0"/>
              <a:t>fragile </a:t>
            </a:r>
            <a:r>
              <a:rPr lang="en-CA" dirty="0"/>
              <a:t>category looks like …”)   </a:t>
            </a:r>
          </a:p>
          <a:p>
            <a:pPr marL="0" lvl="0" indent="0" algn="ctr">
              <a:buNone/>
            </a:pPr>
            <a:endParaRPr lang="en-CA" b="1" dirty="0"/>
          </a:p>
          <a:p>
            <a:pPr marL="0" lvl="0" indent="0" algn="ctr">
              <a:buNone/>
            </a:pPr>
            <a:r>
              <a:rPr lang="en-CA" b="1" dirty="0"/>
              <a:t>How does reading these categories help you understand </a:t>
            </a:r>
          </a:p>
          <a:p>
            <a:pPr marL="0" lvl="0" indent="0" algn="ctr">
              <a:buNone/>
            </a:pPr>
            <a:r>
              <a:rPr lang="en-CA" b="1" dirty="0"/>
              <a:t>the value of being “anti-fragile”?</a:t>
            </a:r>
            <a:r>
              <a:rPr lang="en-CA" dirty="0"/>
              <a:t> </a:t>
            </a:r>
          </a:p>
          <a:p>
            <a:pPr marL="0" indent="0" algn="ctr">
              <a:buNone/>
            </a:pPr>
            <a:r>
              <a:rPr lang="en-CA" dirty="0"/>
              <a:t> </a:t>
            </a:r>
          </a:p>
          <a:p>
            <a:pPr lvl="0" algn="ctr"/>
            <a:r>
              <a:rPr lang="en-CA" dirty="0"/>
              <a:t>Fragile things (fine china, portfolios only invested in a single position, a “why me” mentality) easily break. </a:t>
            </a:r>
          </a:p>
          <a:p>
            <a:pPr lvl="0" algn="ctr"/>
            <a:r>
              <a:rPr lang="en-CA" dirty="0"/>
              <a:t>Robust things (a piece of metal, broadly diversified portfolios, stoicism) endure change. </a:t>
            </a:r>
          </a:p>
          <a:p>
            <a:pPr lvl="0" algn="ctr"/>
            <a:r>
              <a:rPr lang="en-CA" dirty="0"/>
              <a:t>Antifragile things (options, a “failure leads to growth” mentality) benefit from volatility and change.  They actually need stress in order to grow.</a:t>
            </a:r>
          </a:p>
          <a:p>
            <a:pPr marL="0" indent="0">
              <a:buNone/>
            </a:pPr>
            <a:endParaRPr lang="en-US" dirty="0"/>
          </a:p>
        </p:txBody>
      </p:sp>
    </p:spTree>
    <p:extLst>
      <p:ext uri="{BB962C8B-B14F-4D97-AF65-F5344CB8AC3E}">
        <p14:creationId xmlns:p14="http://schemas.microsoft.com/office/powerpoint/2010/main" val="350833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97AF2A-D4BE-5C48-8E84-BA2778AD16A4}"/>
              </a:ext>
            </a:extLst>
          </p:cNvPr>
          <p:cNvSpPr>
            <a:spLocks noGrp="1"/>
          </p:cNvSpPr>
          <p:nvPr>
            <p:ph idx="1"/>
          </p:nvPr>
        </p:nvSpPr>
        <p:spPr>
          <a:xfrm>
            <a:off x="782782" y="966642"/>
            <a:ext cx="10515600" cy="5378739"/>
          </a:xfrm>
        </p:spPr>
        <p:txBody>
          <a:bodyPr>
            <a:normAutofit fontScale="85000" lnSpcReduction="20000"/>
          </a:bodyPr>
          <a:lstStyle/>
          <a:p>
            <a:pPr marL="0" lvl="0" indent="0" algn="ctr">
              <a:buNone/>
            </a:pPr>
            <a:r>
              <a:rPr lang="en-CA" dirty="0"/>
              <a:t>Read the following quote about being anti-fragile from Nassim Nicholas </a:t>
            </a:r>
            <a:r>
              <a:rPr lang="en-CA" dirty="0" err="1"/>
              <a:t>Taleb</a:t>
            </a:r>
            <a:r>
              <a:rPr lang="en-CA" dirty="0"/>
              <a:t> .  </a:t>
            </a:r>
          </a:p>
          <a:p>
            <a:pPr marL="0" lvl="0" indent="0" algn="ctr">
              <a:buNone/>
            </a:pPr>
            <a:r>
              <a:rPr lang="en-CA" dirty="0"/>
              <a:t>In this definition </a:t>
            </a:r>
            <a:r>
              <a:rPr lang="en-CA" dirty="0" err="1"/>
              <a:t>Taleb</a:t>
            </a:r>
            <a:r>
              <a:rPr lang="en-CA" dirty="0"/>
              <a:t> builds the case that if complex systems </a:t>
            </a:r>
          </a:p>
          <a:p>
            <a:pPr marL="0" lvl="0" indent="0" algn="ctr">
              <a:buNone/>
            </a:pPr>
            <a:r>
              <a:rPr lang="en-CA" dirty="0"/>
              <a:t>(like human beings) are deprived of difficulties and challenges, </a:t>
            </a:r>
          </a:p>
          <a:p>
            <a:pPr marL="0" lvl="0" indent="0" algn="ctr">
              <a:buNone/>
            </a:pPr>
            <a:r>
              <a:rPr lang="en-CA" dirty="0"/>
              <a:t>it can have a negative impact.    </a:t>
            </a:r>
          </a:p>
          <a:p>
            <a:pPr marL="0" lvl="0" indent="0" algn="ctr">
              <a:buNone/>
            </a:pPr>
            <a:endParaRPr lang="en-CA" dirty="0"/>
          </a:p>
          <a:p>
            <a:pPr marL="0" indent="0" algn="ctr">
              <a:buNone/>
            </a:pPr>
            <a:r>
              <a:rPr lang="en-CA" dirty="0"/>
              <a:t>“Some things benefit from shocks. They thrive and grow when exposed to volatility, randomness, disorder, and stressors. Depriving complex systems of volatility, randomness, and stressors will harm them. They will weaken, die, or blow up.”</a:t>
            </a:r>
          </a:p>
          <a:p>
            <a:pPr marL="0" lvl="0" indent="0" algn="ctr">
              <a:buNone/>
            </a:pPr>
            <a:endParaRPr lang="en-CA" dirty="0"/>
          </a:p>
          <a:p>
            <a:pPr marL="0" lvl="0" indent="0" algn="ctr">
              <a:buNone/>
            </a:pPr>
            <a:endParaRPr lang="en-CA" dirty="0"/>
          </a:p>
          <a:p>
            <a:pPr marL="0" lvl="0" indent="0" algn="ctr">
              <a:buNone/>
            </a:pPr>
            <a:r>
              <a:rPr lang="en-CA" dirty="0"/>
              <a:t> </a:t>
            </a:r>
            <a:r>
              <a:rPr lang="en-CA" b="1" dirty="0"/>
              <a:t>Where do you see the negative impact of avoiding difficulties </a:t>
            </a:r>
          </a:p>
          <a:p>
            <a:pPr marL="0" lvl="0" indent="0" algn="ctr">
              <a:buNone/>
            </a:pPr>
            <a:r>
              <a:rPr lang="en-CA" b="1" dirty="0"/>
              <a:t>or challenges happening in our culture?   </a:t>
            </a:r>
          </a:p>
          <a:p>
            <a:pPr marL="0" lvl="0" indent="0" algn="ctr">
              <a:buNone/>
            </a:pPr>
            <a:endParaRPr lang="en-CA" b="1" dirty="0"/>
          </a:p>
          <a:p>
            <a:pPr marL="0" lvl="0" indent="0" algn="ctr">
              <a:buNone/>
            </a:pPr>
            <a:r>
              <a:rPr lang="en-CA" b="1" dirty="0"/>
              <a:t>What impact might this be having on us as followers of Jesus?</a:t>
            </a: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116873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37215C-8A51-864A-8647-C4F2D5C49D5A}"/>
              </a:ext>
            </a:extLst>
          </p:cNvPr>
          <p:cNvSpPr>
            <a:spLocks noGrp="1"/>
          </p:cNvSpPr>
          <p:nvPr>
            <p:ph idx="1"/>
          </p:nvPr>
        </p:nvSpPr>
        <p:spPr>
          <a:xfrm>
            <a:off x="838200" y="1340716"/>
            <a:ext cx="10515600" cy="4351338"/>
          </a:xfrm>
        </p:spPr>
        <p:txBody>
          <a:bodyPr/>
          <a:lstStyle/>
          <a:p>
            <a:pPr marL="0" lvl="0" indent="0" algn="ctr">
              <a:buNone/>
            </a:pPr>
            <a:r>
              <a:rPr lang="en-CA" dirty="0"/>
              <a:t>READ Acts 4:21-28</a:t>
            </a:r>
          </a:p>
          <a:p>
            <a:pPr marL="0" indent="0" algn="ctr">
              <a:buNone/>
            </a:pPr>
            <a:endParaRPr lang="en-CA" dirty="0"/>
          </a:p>
          <a:p>
            <a:pPr marL="0" indent="0" algn="ctr">
              <a:buNone/>
            </a:pPr>
            <a:r>
              <a:rPr lang="en-CA" dirty="0"/>
              <a:t>In verse 22, Paul and his companions encourage </a:t>
            </a:r>
          </a:p>
          <a:p>
            <a:pPr marL="0" indent="0" algn="ctr">
              <a:buNone/>
            </a:pPr>
            <a:r>
              <a:rPr lang="en-CA" dirty="0"/>
              <a:t>these new believers to remain true to the faith.    </a:t>
            </a:r>
          </a:p>
          <a:p>
            <a:pPr marL="0" indent="0" algn="ctr">
              <a:buNone/>
            </a:pPr>
            <a:r>
              <a:rPr lang="en-CA" b="1" dirty="0"/>
              <a:t> </a:t>
            </a:r>
            <a:endParaRPr lang="en-CA" dirty="0"/>
          </a:p>
          <a:p>
            <a:pPr marL="0" indent="0" algn="ctr">
              <a:buNone/>
            </a:pPr>
            <a:r>
              <a:rPr lang="en-CA" b="1" dirty="0"/>
              <a:t>What does it mean to remain true to the faith?</a:t>
            </a:r>
            <a:endParaRPr lang="en-CA" dirty="0"/>
          </a:p>
          <a:p>
            <a:pPr marL="0" indent="0">
              <a:buNone/>
            </a:pPr>
            <a:endParaRPr lang="en-US" dirty="0"/>
          </a:p>
        </p:txBody>
      </p:sp>
    </p:spTree>
    <p:extLst>
      <p:ext uri="{BB962C8B-B14F-4D97-AF65-F5344CB8AC3E}">
        <p14:creationId xmlns:p14="http://schemas.microsoft.com/office/powerpoint/2010/main" val="4118935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9E3251-3F73-CA44-837C-43D423583DDC}"/>
              </a:ext>
            </a:extLst>
          </p:cNvPr>
          <p:cNvSpPr>
            <a:spLocks noGrp="1"/>
          </p:cNvSpPr>
          <p:nvPr>
            <p:ph idx="1"/>
          </p:nvPr>
        </p:nvSpPr>
        <p:spPr/>
        <p:txBody>
          <a:bodyPr/>
          <a:lstStyle/>
          <a:p>
            <a:pPr marL="0" indent="0" algn="ctr">
              <a:buNone/>
            </a:pPr>
            <a:endParaRPr lang="en-CA" dirty="0"/>
          </a:p>
          <a:p>
            <a:pPr marL="0" indent="0" algn="ctr">
              <a:buNone/>
            </a:pPr>
            <a:r>
              <a:rPr lang="en-CA" dirty="0"/>
              <a:t>In verse 22 we read, </a:t>
            </a:r>
          </a:p>
          <a:p>
            <a:pPr marL="0" indent="0" algn="ctr">
              <a:buNone/>
            </a:pPr>
            <a:r>
              <a:rPr lang="en-CA" dirty="0"/>
              <a:t>“We must go through many hardships to enter the kingdom of God.”</a:t>
            </a:r>
          </a:p>
          <a:p>
            <a:pPr marL="0" indent="0" algn="ctr">
              <a:buNone/>
            </a:pPr>
            <a:r>
              <a:rPr lang="en-CA" dirty="0"/>
              <a:t> </a:t>
            </a:r>
          </a:p>
          <a:p>
            <a:pPr marL="0" lvl="0" indent="0" algn="ctr">
              <a:buNone/>
            </a:pPr>
            <a:r>
              <a:rPr lang="en-CA" b="1" dirty="0"/>
              <a:t>What hardships had Paul and his companions just gone through? </a:t>
            </a:r>
            <a:r>
              <a:rPr lang="en-CA" dirty="0"/>
              <a:t> </a:t>
            </a:r>
          </a:p>
          <a:p>
            <a:pPr marL="0" lvl="0" indent="0" algn="ctr">
              <a:buNone/>
            </a:pPr>
            <a:r>
              <a:rPr lang="en-CA" dirty="0"/>
              <a:t>(see vs. 19)</a:t>
            </a:r>
          </a:p>
          <a:p>
            <a:pPr marL="0" indent="0">
              <a:buNone/>
            </a:pPr>
            <a:endParaRPr lang="en-US" dirty="0"/>
          </a:p>
        </p:txBody>
      </p:sp>
    </p:spTree>
    <p:extLst>
      <p:ext uri="{BB962C8B-B14F-4D97-AF65-F5344CB8AC3E}">
        <p14:creationId xmlns:p14="http://schemas.microsoft.com/office/powerpoint/2010/main" val="1936694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E697AC-D272-4A47-B5E8-8D162C5EC230}"/>
              </a:ext>
            </a:extLst>
          </p:cNvPr>
          <p:cNvSpPr>
            <a:spLocks noGrp="1"/>
          </p:cNvSpPr>
          <p:nvPr>
            <p:ph idx="1"/>
          </p:nvPr>
        </p:nvSpPr>
        <p:spPr/>
        <p:txBody>
          <a:bodyPr/>
          <a:lstStyle/>
          <a:p>
            <a:pPr marL="0" indent="0" algn="ctr">
              <a:buNone/>
            </a:pPr>
            <a:endParaRPr lang="en-CA" dirty="0"/>
          </a:p>
          <a:p>
            <a:pPr marL="0" indent="0" algn="ctr">
              <a:buNone/>
            </a:pPr>
            <a:r>
              <a:rPr lang="en-CA" dirty="0"/>
              <a:t>In verse 21 we read that Paul and his companions </a:t>
            </a:r>
          </a:p>
          <a:p>
            <a:pPr marL="0" indent="0" algn="ctr">
              <a:buNone/>
            </a:pPr>
            <a:r>
              <a:rPr lang="en-CA" dirty="0"/>
              <a:t>return to Lystra, Iconium and Antioch.    </a:t>
            </a:r>
          </a:p>
          <a:p>
            <a:pPr marL="0" indent="0" algn="ctr">
              <a:buNone/>
            </a:pPr>
            <a:r>
              <a:rPr lang="en-CA" b="1" dirty="0"/>
              <a:t> </a:t>
            </a:r>
            <a:endParaRPr lang="en-CA" dirty="0"/>
          </a:p>
          <a:p>
            <a:pPr marL="0" lvl="0" indent="0" algn="ctr">
              <a:buNone/>
            </a:pPr>
            <a:r>
              <a:rPr lang="en-CA" b="1" dirty="0"/>
              <a:t>What does this show us about their willingness </a:t>
            </a:r>
          </a:p>
          <a:p>
            <a:pPr marL="0" lvl="0" indent="0" algn="ctr">
              <a:buNone/>
            </a:pPr>
            <a:r>
              <a:rPr lang="en-CA" b="1" dirty="0"/>
              <a:t>to face hardships for the sake of the Gospel?</a:t>
            </a:r>
            <a:endParaRPr lang="en-CA" dirty="0"/>
          </a:p>
          <a:p>
            <a:pPr marL="0" indent="0">
              <a:buNone/>
            </a:pPr>
            <a:endParaRPr lang="en-US" dirty="0"/>
          </a:p>
        </p:txBody>
      </p:sp>
    </p:spTree>
    <p:extLst>
      <p:ext uri="{BB962C8B-B14F-4D97-AF65-F5344CB8AC3E}">
        <p14:creationId xmlns:p14="http://schemas.microsoft.com/office/powerpoint/2010/main" val="1953882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909</Words>
  <Application>Microsoft Macintosh PowerPoint</Application>
  <PresentationFormat>Widescreen</PresentationFormat>
  <Paragraphs>91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GOOD INTENTIONS  BAD IDEAS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INTENTIONS  BAD IDEAS</dc:title>
  <dc:creator>Jeff Austen</dc:creator>
  <cp:lastModifiedBy>Jeff Austen</cp:lastModifiedBy>
  <cp:revision>7</cp:revision>
  <dcterms:created xsi:type="dcterms:W3CDTF">2022-10-10T12:50:19Z</dcterms:created>
  <dcterms:modified xsi:type="dcterms:W3CDTF">2022-10-10T14:23:55Z</dcterms:modified>
</cp:coreProperties>
</file>