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7" r:id="rId9"/>
    <p:sldId id="263" r:id="rId10"/>
    <p:sldId id="274" r:id="rId11"/>
    <p:sldId id="275" r:id="rId12"/>
    <p:sldId id="276"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58"/>
  </p:normalViewPr>
  <p:slideViewPr>
    <p:cSldViewPr snapToGrid="0" snapToObjects="1">
      <p:cViewPr varScale="1">
        <p:scale>
          <a:sx n="92" d="100"/>
          <a:sy n="92" d="100"/>
        </p:scale>
        <p:origin x="78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B42459-F36E-E24A-983A-795BA92AEDCB}" type="datetimeFigureOut">
              <a:rPr lang="en-US" smtClean="0"/>
              <a:t>5/26/22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266127-4008-7546-ADA3-329956ADE77C}" type="slidenum">
              <a:rPr lang="en-US" smtClean="0"/>
              <a:t>‹#›</a:t>
            </a:fld>
            <a:endParaRPr lang="en-US"/>
          </a:p>
        </p:txBody>
      </p:sp>
    </p:spTree>
    <p:extLst>
      <p:ext uri="{BB962C8B-B14F-4D97-AF65-F5344CB8AC3E}">
        <p14:creationId xmlns:p14="http://schemas.microsoft.com/office/powerpoint/2010/main" val="1434795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266127-4008-7546-ADA3-329956ADE77C}" type="slidenum">
              <a:rPr lang="en-US" smtClean="0"/>
              <a:t>4</a:t>
            </a:fld>
            <a:endParaRPr lang="en-US"/>
          </a:p>
        </p:txBody>
      </p:sp>
    </p:spTree>
    <p:extLst>
      <p:ext uri="{BB962C8B-B14F-4D97-AF65-F5344CB8AC3E}">
        <p14:creationId xmlns:p14="http://schemas.microsoft.com/office/powerpoint/2010/main" val="1515991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7CE1A-04DE-2441-86B2-6B8B96849F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855A64-0DF3-9543-B9D7-9C135D3915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DA56D0-13CA-9A4E-A359-C69F9C9FDAEE}"/>
              </a:ext>
            </a:extLst>
          </p:cNvPr>
          <p:cNvSpPr>
            <a:spLocks noGrp="1"/>
          </p:cNvSpPr>
          <p:nvPr>
            <p:ph type="dt" sz="half" idx="10"/>
          </p:nvPr>
        </p:nvSpPr>
        <p:spPr/>
        <p:txBody>
          <a:bodyPr/>
          <a:lstStyle/>
          <a:p>
            <a:fld id="{260587C8-9E71-A34D-91E9-075CCB43821C}" type="datetimeFigureOut">
              <a:rPr lang="en-US" smtClean="0"/>
              <a:t>5/26/22</a:t>
            </a:fld>
            <a:endParaRPr lang="en-US"/>
          </a:p>
        </p:txBody>
      </p:sp>
      <p:sp>
        <p:nvSpPr>
          <p:cNvPr id="5" name="Footer Placeholder 4">
            <a:extLst>
              <a:ext uri="{FF2B5EF4-FFF2-40B4-BE49-F238E27FC236}">
                <a16:creationId xmlns:a16="http://schemas.microsoft.com/office/drawing/2014/main" id="{512669DD-2BC8-1C4D-9F8B-84A37C1E93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209CEC-90F1-154D-88DC-F3E6444DA5E4}"/>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3880148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241B8-AECD-134D-8235-7B488DF77FE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84E8BA3-7196-5643-B221-5F9C7697B3B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9F4A57-0908-2C49-B2F6-6BD604F7F0F4}"/>
              </a:ext>
            </a:extLst>
          </p:cNvPr>
          <p:cNvSpPr>
            <a:spLocks noGrp="1"/>
          </p:cNvSpPr>
          <p:nvPr>
            <p:ph type="dt" sz="half" idx="10"/>
          </p:nvPr>
        </p:nvSpPr>
        <p:spPr/>
        <p:txBody>
          <a:bodyPr/>
          <a:lstStyle/>
          <a:p>
            <a:fld id="{260587C8-9E71-A34D-91E9-075CCB43821C}" type="datetimeFigureOut">
              <a:rPr lang="en-US" smtClean="0"/>
              <a:t>5/26/22</a:t>
            </a:fld>
            <a:endParaRPr lang="en-US"/>
          </a:p>
        </p:txBody>
      </p:sp>
      <p:sp>
        <p:nvSpPr>
          <p:cNvPr id="5" name="Footer Placeholder 4">
            <a:extLst>
              <a:ext uri="{FF2B5EF4-FFF2-40B4-BE49-F238E27FC236}">
                <a16:creationId xmlns:a16="http://schemas.microsoft.com/office/drawing/2014/main" id="{BF5A9BFD-884F-A84B-897E-A7C048FB10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271EFD-6870-E54A-96CF-E96968BE96B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54435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286431-95F9-A44A-86AB-93B262010A4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91FDF60-4513-3948-9E13-5ECC486D0D9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976C0C-1400-A74B-943B-35D2492707B6}"/>
              </a:ext>
            </a:extLst>
          </p:cNvPr>
          <p:cNvSpPr>
            <a:spLocks noGrp="1"/>
          </p:cNvSpPr>
          <p:nvPr>
            <p:ph type="dt" sz="half" idx="10"/>
          </p:nvPr>
        </p:nvSpPr>
        <p:spPr/>
        <p:txBody>
          <a:bodyPr/>
          <a:lstStyle/>
          <a:p>
            <a:fld id="{260587C8-9E71-A34D-91E9-075CCB43821C}" type="datetimeFigureOut">
              <a:rPr lang="en-US" smtClean="0"/>
              <a:t>5/26/22</a:t>
            </a:fld>
            <a:endParaRPr lang="en-US"/>
          </a:p>
        </p:txBody>
      </p:sp>
      <p:sp>
        <p:nvSpPr>
          <p:cNvPr id="5" name="Footer Placeholder 4">
            <a:extLst>
              <a:ext uri="{FF2B5EF4-FFF2-40B4-BE49-F238E27FC236}">
                <a16:creationId xmlns:a16="http://schemas.microsoft.com/office/drawing/2014/main" id="{F70D8876-BD59-D54C-9C71-9F0FB1CA06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226177-5C0C-9842-B71F-FBD9963770E3}"/>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4225996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86F98-21DA-7446-B470-11E7B1C703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12FAE5-CA0E-4445-86FE-536EDA6371B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0C8C91-1004-CE49-A90A-BB4ECD3A4741}"/>
              </a:ext>
            </a:extLst>
          </p:cNvPr>
          <p:cNvSpPr>
            <a:spLocks noGrp="1"/>
          </p:cNvSpPr>
          <p:nvPr>
            <p:ph type="dt" sz="half" idx="10"/>
          </p:nvPr>
        </p:nvSpPr>
        <p:spPr/>
        <p:txBody>
          <a:bodyPr/>
          <a:lstStyle/>
          <a:p>
            <a:fld id="{260587C8-9E71-A34D-91E9-075CCB43821C}" type="datetimeFigureOut">
              <a:rPr lang="en-US" smtClean="0"/>
              <a:t>5/26/22</a:t>
            </a:fld>
            <a:endParaRPr lang="en-US"/>
          </a:p>
        </p:txBody>
      </p:sp>
      <p:sp>
        <p:nvSpPr>
          <p:cNvPr id="5" name="Footer Placeholder 4">
            <a:extLst>
              <a:ext uri="{FF2B5EF4-FFF2-40B4-BE49-F238E27FC236}">
                <a16:creationId xmlns:a16="http://schemas.microsoft.com/office/drawing/2014/main" id="{3329D6DA-EB08-FC48-A5D7-A0E03B4EB5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F88E9E-365E-C34D-89B3-82639F64901D}"/>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92638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DB5C3-3AC6-6C40-870C-38897116216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F3DD1EC-9C08-154B-843D-78A6ADD766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07B8595-198C-6D40-981E-748DF75A2497}"/>
              </a:ext>
            </a:extLst>
          </p:cNvPr>
          <p:cNvSpPr>
            <a:spLocks noGrp="1"/>
          </p:cNvSpPr>
          <p:nvPr>
            <p:ph type="dt" sz="half" idx="10"/>
          </p:nvPr>
        </p:nvSpPr>
        <p:spPr/>
        <p:txBody>
          <a:bodyPr/>
          <a:lstStyle/>
          <a:p>
            <a:fld id="{260587C8-9E71-A34D-91E9-075CCB43821C}" type="datetimeFigureOut">
              <a:rPr lang="en-US" smtClean="0"/>
              <a:t>5/26/22</a:t>
            </a:fld>
            <a:endParaRPr lang="en-US"/>
          </a:p>
        </p:txBody>
      </p:sp>
      <p:sp>
        <p:nvSpPr>
          <p:cNvPr id="5" name="Footer Placeholder 4">
            <a:extLst>
              <a:ext uri="{FF2B5EF4-FFF2-40B4-BE49-F238E27FC236}">
                <a16:creationId xmlns:a16="http://schemas.microsoft.com/office/drawing/2014/main" id="{40C1747C-38C6-B04D-829F-45C037ACB1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0BA29F-072B-1440-A82A-9FC84C94A360}"/>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699888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7E636-9C76-4A49-946C-F38C5B3D03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CB6340B-A3B3-9F49-87A0-3B2011D6C8E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1199C5-2F71-6C44-82E4-DF1B49813F6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547AEC-0F0D-1C4C-BFE2-4E8F41B6CCCC}"/>
              </a:ext>
            </a:extLst>
          </p:cNvPr>
          <p:cNvSpPr>
            <a:spLocks noGrp="1"/>
          </p:cNvSpPr>
          <p:nvPr>
            <p:ph type="dt" sz="half" idx="10"/>
          </p:nvPr>
        </p:nvSpPr>
        <p:spPr/>
        <p:txBody>
          <a:bodyPr/>
          <a:lstStyle/>
          <a:p>
            <a:fld id="{260587C8-9E71-A34D-91E9-075CCB43821C}" type="datetimeFigureOut">
              <a:rPr lang="en-US" smtClean="0"/>
              <a:t>5/26/22</a:t>
            </a:fld>
            <a:endParaRPr lang="en-US"/>
          </a:p>
        </p:txBody>
      </p:sp>
      <p:sp>
        <p:nvSpPr>
          <p:cNvPr id="6" name="Footer Placeholder 5">
            <a:extLst>
              <a:ext uri="{FF2B5EF4-FFF2-40B4-BE49-F238E27FC236}">
                <a16:creationId xmlns:a16="http://schemas.microsoft.com/office/drawing/2014/main" id="{431F135A-C51A-E544-B06D-A98708F70B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03D6F5-2EB8-5149-8C9B-CCF22F95AD02}"/>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39564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5BC00-3094-AD46-9B97-D133056F8E6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C88C028-2A7A-6E4C-9095-4FD335CC5E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98E717B-3AB7-FD49-B562-94B30B1A0C4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65535F-77DF-6442-AB29-934E43B586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651C8A4-C792-9F4E-BE47-90B102C30F2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3DBC17B-6D73-314D-82BA-EB6D72B98A36}"/>
              </a:ext>
            </a:extLst>
          </p:cNvPr>
          <p:cNvSpPr>
            <a:spLocks noGrp="1"/>
          </p:cNvSpPr>
          <p:nvPr>
            <p:ph type="dt" sz="half" idx="10"/>
          </p:nvPr>
        </p:nvSpPr>
        <p:spPr/>
        <p:txBody>
          <a:bodyPr/>
          <a:lstStyle/>
          <a:p>
            <a:fld id="{260587C8-9E71-A34D-91E9-075CCB43821C}" type="datetimeFigureOut">
              <a:rPr lang="en-US" smtClean="0"/>
              <a:t>5/26/22</a:t>
            </a:fld>
            <a:endParaRPr lang="en-US"/>
          </a:p>
        </p:txBody>
      </p:sp>
      <p:sp>
        <p:nvSpPr>
          <p:cNvPr id="8" name="Footer Placeholder 7">
            <a:extLst>
              <a:ext uri="{FF2B5EF4-FFF2-40B4-BE49-F238E27FC236}">
                <a16:creationId xmlns:a16="http://schemas.microsoft.com/office/drawing/2014/main" id="{FB196A03-F770-7B40-8637-DE2525B1C61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6105A61-B55D-5740-A53D-AD2A7DD8093B}"/>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3191744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67AF5-8889-034C-96C8-FC00CD9D02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13FBF7D-33F2-A649-9B3A-2177D113CFA4}"/>
              </a:ext>
            </a:extLst>
          </p:cNvPr>
          <p:cNvSpPr>
            <a:spLocks noGrp="1"/>
          </p:cNvSpPr>
          <p:nvPr>
            <p:ph type="dt" sz="half" idx="10"/>
          </p:nvPr>
        </p:nvSpPr>
        <p:spPr/>
        <p:txBody>
          <a:bodyPr/>
          <a:lstStyle/>
          <a:p>
            <a:fld id="{260587C8-9E71-A34D-91E9-075CCB43821C}" type="datetimeFigureOut">
              <a:rPr lang="en-US" smtClean="0"/>
              <a:t>5/26/22</a:t>
            </a:fld>
            <a:endParaRPr lang="en-US"/>
          </a:p>
        </p:txBody>
      </p:sp>
      <p:sp>
        <p:nvSpPr>
          <p:cNvPr id="4" name="Footer Placeholder 3">
            <a:extLst>
              <a:ext uri="{FF2B5EF4-FFF2-40B4-BE49-F238E27FC236}">
                <a16:creationId xmlns:a16="http://schemas.microsoft.com/office/drawing/2014/main" id="{A8FE54FC-F3F7-594F-9AEA-5FF387A366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D7CD3AD-367E-A648-85FB-AF57FC55193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078122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7FE686-BEBF-804F-A01F-F98AF868AAF2}"/>
              </a:ext>
            </a:extLst>
          </p:cNvPr>
          <p:cNvSpPr>
            <a:spLocks noGrp="1"/>
          </p:cNvSpPr>
          <p:nvPr>
            <p:ph type="dt" sz="half" idx="10"/>
          </p:nvPr>
        </p:nvSpPr>
        <p:spPr/>
        <p:txBody>
          <a:bodyPr/>
          <a:lstStyle/>
          <a:p>
            <a:fld id="{260587C8-9E71-A34D-91E9-075CCB43821C}" type="datetimeFigureOut">
              <a:rPr lang="en-US" smtClean="0"/>
              <a:t>5/26/22</a:t>
            </a:fld>
            <a:endParaRPr lang="en-US"/>
          </a:p>
        </p:txBody>
      </p:sp>
      <p:sp>
        <p:nvSpPr>
          <p:cNvPr id="3" name="Footer Placeholder 2">
            <a:extLst>
              <a:ext uri="{FF2B5EF4-FFF2-40B4-BE49-F238E27FC236}">
                <a16:creationId xmlns:a16="http://schemas.microsoft.com/office/drawing/2014/main" id="{9D9C7417-469B-7B40-B465-026631436CC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17A366-B386-034B-AC0C-5DBEE23F748D}"/>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531527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56096-7F28-A24F-BFC5-7CE3F10D95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8FD3C3C-DA34-6D46-BF4F-B9F5F9F4FC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E95C1AD-EA91-4D48-8FE8-4276199B90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D9460C0-E7EA-2846-89AC-BDCD670C6F25}"/>
              </a:ext>
            </a:extLst>
          </p:cNvPr>
          <p:cNvSpPr>
            <a:spLocks noGrp="1"/>
          </p:cNvSpPr>
          <p:nvPr>
            <p:ph type="dt" sz="half" idx="10"/>
          </p:nvPr>
        </p:nvSpPr>
        <p:spPr/>
        <p:txBody>
          <a:bodyPr/>
          <a:lstStyle/>
          <a:p>
            <a:fld id="{260587C8-9E71-A34D-91E9-075CCB43821C}" type="datetimeFigureOut">
              <a:rPr lang="en-US" smtClean="0"/>
              <a:t>5/26/22</a:t>
            </a:fld>
            <a:endParaRPr lang="en-US"/>
          </a:p>
        </p:txBody>
      </p:sp>
      <p:sp>
        <p:nvSpPr>
          <p:cNvPr id="6" name="Footer Placeholder 5">
            <a:extLst>
              <a:ext uri="{FF2B5EF4-FFF2-40B4-BE49-F238E27FC236}">
                <a16:creationId xmlns:a16="http://schemas.microsoft.com/office/drawing/2014/main" id="{E1D67D24-6096-CA40-8893-96DC65B256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225B8D-C92A-3347-8374-24ABAD126F55}"/>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205876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4C09C-6CD9-3F42-AF53-3BE95E0190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3AAA98A-1973-0B4C-933E-716127F345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1B75A03-059D-1942-8185-722820D519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571F762-F146-E243-99F9-F3509C667A47}"/>
              </a:ext>
            </a:extLst>
          </p:cNvPr>
          <p:cNvSpPr>
            <a:spLocks noGrp="1"/>
          </p:cNvSpPr>
          <p:nvPr>
            <p:ph type="dt" sz="half" idx="10"/>
          </p:nvPr>
        </p:nvSpPr>
        <p:spPr/>
        <p:txBody>
          <a:bodyPr/>
          <a:lstStyle/>
          <a:p>
            <a:fld id="{260587C8-9E71-A34D-91E9-075CCB43821C}" type="datetimeFigureOut">
              <a:rPr lang="en-US" smtClean="0"/>
              <a:t>5/26/22</a:t>
            </a:fld>
            <a:endParaRPr lang="en-US"/>
          </a:p>
        </p:txBody>
      </p:sp>
      <p:sp>
        <p:nvSpPr>
          <p:cNvPr id="6" name="Footer Placeholder 5">
            <a:extLst>
              <a:ext uri="{FF2B5EF4-FFF2-40B4-BE49-F238E27FC236}">
                <a16:creationId xmlns:a16="http://schemas.microsoft.com/office/drawing/2014/main" id="{EFD77D72-9C08-DB41-9754-D12F5906E5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B591DA-7B1C-C448-84B3-D3F0828C125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517501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6C8732-9152-FF47-9407-3EBC998216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81A61C-0B0F-0D4B-BCE1-94CE62FFE6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025FE9-8692-814D-A3F3-859C5B4117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0587C8-9E71-A34D-91E9-075CCB43821C}" type="datetimeFigureOut">
              <a:rPr lang="en-US" smtClean="0"/>
              <a:t>5/26/22</a:t>
            </a:fld>
            <a:endParaRPr lang="en-US"/>
          </a:p>
        </p:txBody>
      </p:sp>
      <p:sp>
        <p:nvSpPr>
          <p:cNvPr id="5" name="Footer Placeholder 4">
            <a:extLst>
              <a:ext uri="{FF2B5EF4-FFF2-40B4-BE49-F238E27FC236}">
                <a16:creationId xmlns:a16="http://schemas.microsoft.com/office/drawing/2014/main" id="{DBB93510-DFDF-E34C-B4C3-E2DBBD0707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554E765-8519-BD42-B053-86C435DEEB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16B708-52AC-D54F-AE96-A21DEC01C215}" type="slidenum">
              <a:rPr lang="en-US" smtClean="0"/>
              <a:t>‹#›</a:t>
            </a:fld>
            <a:endParaRPr lang="en-US"/>
          </a:p>
        </p:txBody>
      </p:sp>
    </p:spTree>
    <p:extLst>
      <p:ext uri="{BB962C8B-B14F-4D97-AF65-F5344CB8AC3E}">
        <p14:creationId xmlns:p14="http://schemas.microsoft.com/office/powerpoint/2010/main" val="17507710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Sc6SSHuZvQ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creeksidechurch.ca/thebigserv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F23A0-5846-CD47-9EC0-4D9F33971571}"/>
              </a:ext>
            </a:extLst>
          </p:cNvPr>
          <p:cNvSpPr>
            <a:spLocks noGrp="1"/>
          </p:cNvSpPr>
          <p:nvPr>
            <p:ph type="ctrTitle"/>
          </p:nvPr>
        </p:nvSpPr>
        <p:spPr>
          <a:xfrm>
            <a:off x="1524000" y="1344036"/>
            <a:ext cx="9144000" cy="2387600"/>
          </a:xfrm>
        </p:spPr>
        <p:txBody>
          <a:bodyPr>
            <a:normAutofit/>
          </a:bodyPr>
          <a:lstStyle/>
          <a:p>
            <a:r>
              <a:rPr lang="en-US" sz="7200" b="1" dirty="0"/>
              <a:t>YOU’RE RICHER THAN YOU THINK:</a:t>
            </a:r>
          </a:p>
        </p:txBody>
      </p:sp>
      <p:sp>
        <p:nvSpPr>
          <p:cNvPr id="3" name="Subtitle 2">
            <a:extLst>
              <a:ext uri="{FF2B5EF4-FFF2-40B4-BE49-F238E27FC236}">
                <a16:creationId xmlns:a16="http://schemas.microsoft.com/office/drawing/2014/main" id="{CC703CA9-C3E0-A348-82D3-E78017302864}"/>
              </a:ext>
            </a:extLst>
          </p:cNvPr>
          <p:cNvSpPr>
            <a:spLocks noGrp="1"/>
          </p:cNvSpPr>
          <p:nvPr>
            <p:ph type="subTitle" idx="1"/>
          </p:nvPr>
        </p:nvSpPr>
        <p:spPr>
          <a:xfrm>
            <a:off x="1524000" y="3837565"/>
            <a:ext cx="9144000" cy="1655762"/>
          </a:xfrm>
        </p:spPr>
        <p:txBody>
          <a:bodyPr>
            <a:normAutofit/>
          </a:bodyPr>
          <a:lstStyle/>
          <a:p>
            <a:r>
              <a:rPr lang="en-US" sz="4400" b="1" dirty="0"/>
              <a:t>Love Changes Everything </a:t>
            </a:r>
          </a:p>
        </p:txBody>
      </p:sp>
    </p:spTree>
    <p:extLst>
      <p:ext uri="{BB962C8B-B14F-4D97-AF65-F5344CB8AC3E}">
        <p14:creationId xmlns:p14="http://schemas.microsoft.com/office/powerpoint/2010/main" val="2721162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4D6942-6C75-6242-B068-B39A7A2129F1}"/>
              </a:ext>
            </a:extLst>
          </p:cNvPr>
          <p:cNvSpPr>
            <a:spLocks noGrp="1"/>
          </p:cNvSpPr>
          <p:nvPr>
            <p:ph idx="1"/>
          </p:nvPr>
        </p:nvSpPr>
        <p:spPr>
          <a:xfrm>
            <a:off x="879763" y="346365"/>
            <a:ext cx="10515600" cy="6289962"/>
          </a:xfrm>
        </p:spPr>
        <p:txBody>
          <a:bodyPr>
            <a:normAutofit/>
          </a:bodyPr>
          <a:lstStyle/>
          <a:p>
            <a:pPr marL="0" indent="0" algn="ctr">
              <a:buNone/>
            </a:pPr>
            <a:r>
              <a:rPr lang="en-CA" dirty="0"/>
              <a:t>READ Colossians 4:1 and Ephesians 6:9.  </a:t>
            </a:r>
          </a:p>
          <a:p>
            <a:pPr marL="0" indent="0" algn="ctr">
              <a:buNone/>
            </a:pPr>
            <a:endParaRPr lang="en-CA" dirty="0"/>
          </a:p>
          <a:p>
            <a:pPr marL="0" indent="0" algn="ctr">
              <a:buNone/>
            </a:pPr>
            <a:r>
              <a:rPr lang="en-CA" dirty="0"/>
              <a:t> In these verses we read about another </a:t>
            </a:r>
          </a:p>
          <a:p>
            <a:pPr marL="0" indent="0" algn="ctr">
              <a:buNone/>
            </a:pPr>
            <a:r>
              <a:rPr lang="en-CA" dirty="0"/>
              <a:t>important trait for Christian households – </a:t>
            </a:r>
            <a:r>
              <a:rPr lang="en-CA" i="1" dirty="0"/>
              <a:t>justice</a:t>
            </a:r>
            <a:r>
              <a:rPr lang="en-CA" dirty="0"/>
              <a:t>.   </a:t>
            </a:r>
          </a:p>
          <a:p>
            <a:pPr marL="0" indent="0" algn="ctr">
              <a:buNone/>
            </a:pPr>
            <a:r>
              <a:rPr lang="en-CA" dirty="0"/>
              <a:t>Notice in the Ephesians passage that Paul writes, “In the same way …”.  In other words, masters should relate to their slaves in the same way Paul advises slaves to relate to their masters.    </a:t>
            </a:r>
          </a:p>
          <a:p>
            <a:pPr marL="0" indent="0" algn="ctr">
              <a:buNone/>
            </a:pPr>
            <a:r>
              <a:rPr lang="en-CA" dirty="0"/>
              <a:t>The implications of this are brought out in a powerful way for us in Paul’s appeal to Philemon, the master of a runaway slave.     </a:t>
            </a:r>
          </a:p>
          <a:p>
            <a:pPr marL="0" indent="0" algn="ctr">
              <a:buNone/>
            </a:pPr>
            <a:endParaRPr lang="en-CA" dirty="0"/>
          </a:p>
          <a:p>
            <a:pPr marL="0" indent="0" algn="ctr">
              <a:buNone/>
            </a:pPr>
            <a:r>
              <a:rPr lang="en-CA" dirty="0"/>
              <a:t> </a:t>
            </a:r>
            <a:r>
              <a:rPr lang="en-CA" b="1" dirty="0"/>
              <a:t>What do you see in these verses about</a:t>
            </a:r>
          </a:p>
          <a:p>
            <a:pPr marL="0" indent="0" algn="ctr">
              <a:buNone/>
            </a:pPr>
            <a:r>
              <a:rPr lang="en-CA" b="1" dirty="0"/>
              <a:t> how to relate to one another with justice?</a:t>
            </a:r>
            <a:endParaRPr lang="en-CA" dirty="0"/>
          </a:p>
          <a:p>
            <a:pPr marL="0" indent="0" algn="ctr">
              <a:buNone/>
            </a:pPr>
            <a:endParaRPr lang="en-US" dirty="0"/>
          </a:p>
        </p:txBody>
      </p:sp>
    </p:spTree>
    <p:extLst>
      <p:ext uri="{BB962C8B-B14F-4D97-AF65-F5344CB8AC3E}">
        <p14:creationId xmlns:p14="http://schemas.microsoft.com/office/powerpoint/2010/main" val="3173773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D8CEBC-6447-4B48-B6A7-0454C889CCBA}"/>
              </a:ext>
            </a:extLst>
          </p:cNvPr>
          <p:cNvSpPr>
            <a:spLocks noGrp="1"/>
          </p:cNvSpPr>
          <p:nvPr>
            <p:ph idx="1"/>
          </p:nvPr>
        </p:nvSpPr>
        <p:spPr/>
        <p:txBody>
          <a:bodyPr/>
          <a:lstStyle/>
          <a:p>
            <a:pPr marL="0" indent="0" algn="ctr">
              <a:buNone/>
            </a:pPr>
            <a:endParaRPr lang="en-CA" dirty="0"/>
          </a:p>
          <a:p>
            <a:pPr marL="0" indent="0" algn="ctr">
              <a:buNone/>
            </a:pPr>
            <a:r>
              <a:rPr lang="en-CA" dirty="0"/>
              <a:t>God calls us and shapes us to be people </a:t>
            </a:r>
          </a:p>
          <a:p>
            <a:pPr marL="0" indent="0" algn="ctr">
              <a:buNone/>
            </a:pPr>
            <a:r>
              <a:rPr lang="en-CA" dirty="0"/>
              <a:t>who demonstrate self-giving love.    </a:t>
            </a:r>
          </a:p>
          <a:p>
            <a:pPr marL="0" indent="0" algn="ctr">
              <a:buNone/>
            </a:pPr>
            <a:endParaRPr lang="en-CA" b="1" dirty="0"/>
          </a:p>
          <a:p>
            <a:pPr marL="0" indent="0" algn="ctr">
              <a:buNone/>
            </a:pPr>
            <a:r>
              <a:rPr lang="en-CA" b="1" dirty="0"/>
              <a:t>What do you sense God saying to you </a:t>
            </a:r>
          </a:p>
          <a:p>
            <a:pPr marL="0" indent="0" algn="ctr">
              <a:buNone/>
            </a:pPr>
            <a:r>
              <a:rPr lang="en-CA" b="1" dirty="0"/>
              <a:t>about showing self-giving love to others?</a:t>
            </a:r>
            <a:endParaRPr lang="en-CA" dirty="0"/>
          </a:p>
          <a:p>
            <a:pPr marL="0" indent="0">
              <a:buNone/>
            </a:pPr>
            <a:endParaRPr lang="en-US" dirty="0"/>
          </a:p>
        </p:txBody>
      </p:sp>
    </p:spTree>
    <p:extLst>
      <p:ext uri="{BB962C8B-B14F-4D97-AF65-F5344CB8AC3E}">
        <p14:creationId xmlns:p14="http://schemas.microsoft.com/office/powerpoint/2010/main" val="3432620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2AF0BE7-545C-0049-AB4F-02B0ABECB44E}"/>
              </a:ext>
            </a:extLst>
          </p:cNvPr>
          <p:cNvSpPr>
            <a:spLocks noGrp="1"/>
          </p:cNvSpPr>
          <p:nvPr>
            <p:ph idx="1"/>
          </p:nvPr>
        </p:nvSpPr>
        <p:spPr>
          <a:xfrm>
            <a:off x="990600" y="1340716"/>
            <a:ext cx="10515600" cy="4351338"/>
          </a:xfrm>
        </p:spPr>
        <p:txBody>
          <a:bodyPr>
            <a:normAutofit/>
          </a:bodyPr>
          <a:lstStyle/>
          <a:p>
            <a:pPr marL="0" indent="0" algn="ctr">
              <a:buNone/>
            </a:pPr>
            <a:endParaRPr lang="en-CA" dirty="0"/>
          </a:p>
          <a:p>
            <a:pPr marL="0" indent="0" algn="ctr">
              <a:buNone/>
            </a:pPr>
            <a:r>
              <a:rPr lang="en-CA" b="1" u="sng" dirty="0"/>
              <a:t>EXPERIENCE GOD</a:t>
            </a:r>
            <a:endParaRPr lang="en-CA" dirty="0"/>
          </a:p>
          <a:p>
            <a:pPr marL="0" indent="0" algn="ctr">
              <a:buNone/>
            </a:pPr>
            <a:r>
              <a:rPr lang="en-CA" dirty="0"/>
              <a:t>  </a:t>
            </a:r>
          </a:p>
          <a:p>
            <a:pPr marL="0" indent="0" algn="ctr">
              <a:buNone/>
            </a:pPr>
            <a:r>
              <a:rPr lang="en-CA" dirty="0"/>
              <a:t>LISTEN:  Reckless Love – Cory Asbury </a:t>
            </a:r>
            <a:r>
              <a:rPr lang="en-CA" u="sng" dirty="0">
                <a:hlinkClick r:id="rId2"/>
              </a:rPr>
              <a:t>https://www.youtube.com/watch?v=Sc6SSHuZvQE</a:t>
            </a:r>
            <a:endParaRPr lang="en-CA" dirty="0"/>
          </a:p>
          <a:p>
            <a:pPr marL="0" indent="0" algn="ctr">
              <a:buNone/>
            </a:pPr>
            <a:r>
              <a:rPr lang="en-CA" dirty="0"/>
              <a:t> </a:t>
            </a:r>
          </a:p>
          <a:p>
            <a:pPr marL="0" indent="0" algn="ctr">
              <a:buNone/>
            </a:pPr>
            <a:r>
              <a:rPr lang="en-CA" dirty="0"/>
              <a:t>PRAY:   “God, thank You for your reckless love for me.   </a:t>
            </a:r>
          </a:p>
          <a:p>
            <a:pPr marL="0" indent="0" algn="ctr">
              <a:buNone/>
            </a:pPr>
            <a:r>
              <a:rPr lang="en-CA" dirty="0"/>
              <a:t>Help me to love as You love.”</a:t>
            </a:r>
          </a:p>
          <a:p>
            <a:pPr marL="0" indent="0">
              <a:buNone/>
            </a:pPr>
            <a:endParaRPr lang="en-US" dirty="0"/>
          </a:p>
        </p:txBody>
      </p:sp>
    </p:spTree>
    <p:extLst>
      <p:ext uri="{BB962C8B-B14F-4D97-AF65-F5344CB8AC3E}">
        <p14:creationId xmlns:p14="http://schemas.microsoft.com/office/powerpoint/2010/main" val="26633509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20B5B3AC-72B1-274C-B1D5-A62400895D4D}"/>
              </a:ext>
            </a:extLst>
          </p:cNvPr>
          <p:cNvSpPr>
            <a:spLocks noGrp="1"/>
          </p:cNvSpPr>
          <p:nvPr>
            <p:ph idx="1"/>
          </p:nvPr>
        </p:nvSpPr>
        <p:spPr>
          <a:xfrm>
            <a:off x="796636" y="828097"/>
            <a:ext cx="10515600" cy="5877503"/>
          </a:xfrm>
        </p:spPr>
        <p:txBody>
          <a:bodyPr>
            <a:normAutofit/>
          </a:bodyPr>
          <a:lstStyle/>
          <a:p>
            <a:pPr marL="0" indent="0" algn="ctr">
              <a:buNone/>
            </a:pPr>
            <a:r>
              <a:rPr lang="en-CA" sz="3300" b="1" u="sng" dirty="0"/>
              <a:t>PRAYER</a:t>
            </a:r>
            <a:r>
              <a:rPr lang="en-CA" sz="3300" dirty="0"/>
              <a:t> </a:t>
            </a:r>
          </a:p>
          <a:p>
            <a:endParaRPr lang="en-CA" dirty="0"/>
          </a:p>
          <a:p>
            <a:pPr marL="0" indent="0">
              <a:buNone/>
            </a:pPr>
            <a:r>
              <a:rPr lang="en-CA" dirty="0"/>
              <a:t>This week, let’s pray for our local outreach, The Big Serve!    </a:t>
            </a:r>
            <a:r>
              <a:rPr lang="en-CA" u="sng" dirty="0">
                <a:hlinkClick r:id="rId2"/>
              </a:rPr>
              <a:t>https://www.creeksidechurch.ca/thebigserve/</a:t>
            </a:r>
            <a:endParaRPr lang="en-CA" dirty="0"/>
          </a:p>
          <a:p>
            <a:pPr marL="0" indent="0">
              <a:buNone/>
            </a:pPr>
            <a:endParaRPr lang="en-CA" dirty="0"/>
          </a:p>
          <a:p>
            <a:pPr lvl="0"/>
            <a:r>
              <a:rPr lang="en-CA" dirty="0"/>
              <a:t>The Big Serve is happening this week!! Please pray for everyone who will be serving in and around our community.</a:t>
            </a:r>
          </a:p>
          <a:p>
            <a:pPr marL="0" indent="0">
              <a:buNone/>
            </a:pPr>
            <a:endParaRPr lang="en-CA" dirty="0"/>
          </a:p>
          <a:p>
            <a:pPr lvl="0"/>
            <a:r>
              <a:rPr lang="en-CA" dirty="0"/>
              <a:t>Please pray for our volunteers to learn something new and be impacted by our local partners in a lasting way.</a:t>
            </a:r>
          </a:p>
          <a:p>
            <a:pPr marL="0" indent="0">
              <a:buNone/>
            </a:pPr>
            <a:endParaRPr lang="en-CA" dirty="0"/>
          </a:p>
          <a:p>
            <a:pPr marL="0" indent="0">
              <a:buNone/>
            </a:pPr>
            <a:endParaRPr lang="en-CA" dirty="0"/>
          </a:p>
        </p:txBody>
      </p:sp>
    </p:spTree>
    <p:extLst>
      <p:ext uri="{BB962C8B-B14F-4D97-AF65-F5344CB8AC3E}">
        <p14:creationId xmlns:p14="http://schemas.microsoft.com/office/powerpoint/2010/main" val="1206735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B387E3-3B04-0640-9B83-86BBB8770032}"/>
              </a:ext>
            </a:extLst>
          </p:cNvPr>
          <p:cNvSpPr>
            <a:spLocks noGrp="1"/>
          </p:cNvSpPr>
          <p:nvPr>
            <p:ph idx="1"/>
          </p:nvPr>
        </p:nvSpPr>
        <p:spPr>
          <a:xfrm>
            <a:off x="900545" y="41565"/>
            <a:ext cx="10776378" cy="6733308"/>
          </a:xfrm>
        </p:spPr>
        <p:txBody>
          <a:bodyPr>
            <a:normAutofit fontScale="92500" lnSpcReduction="20000"/>
          </a:bodyPr>
          <a:lstStyle/>
          <a:p>
            <a:pPr marL="0" indent="0" algn="ctr">
              <a:buNone/>
            </a:pPr>
            <a:endParaRPr lang="en-CA" u="sng" dirty="0"/>
          </a:p>
          <a:p>
            <a:pPr marL="0" indent="0" algn="ctr">
              <a:buNone/>
            </a:pPr>
            <a:r>
              <a:rPr lang="en-CA" sz="3000" u="sng" dirty="0"/>
              <a:t>My Love Language</a:t>
            </a:r>
            <a:endParaRPr lang="en-CA" sz="3000" dirty="0"/>
          </a:p>
          <a:p>
            <a:pPr marL="0" indent="0" algn="ctr">
              <a:buNone/>
            </a:pPr>
            <a:endParaRPr lang="en-CA" sz="3000" dirty="0"/>
          </a:p>
          <a:p>
            <a:pPr marL="0" indent="0" algn="ctr">
              <a:buNone/>
            </a:pPr>
            <a:r>
              <a:rPr lang="en-CA" sz="3000" dirty="0"/>
              <a:t>All of us feel loved in different ways.   </a:t>
            </a:r>
          </a:p>
          <a:p>
            <a:pPr marL="0" indent="0" algn="ctr">
              <a:buNone/>
            </a:pPr>
            <a:r>
              <a:rPr lang="en-CA" sz="3000" dirty="0"/>
              <a:t>We have our own love language.   </a:t>
            </a:r>
          </a:p>
          <a:p>
            <a:pPr marL="0" indent="0" algn="ctr">
              <a:buNone/>
            </a:pPr>
            <a:endParaRPr lang="en-CA" sz="3000" dirty="0"/>
          </a:p>
          <a:p>
            <a:pPr marL="0" indent="0" algn="ctr">
              <a:buNone/>
            </a:pPr>
            <a:r>
              <a:rPr lang="en-CA" sz="3000" dirty="0"/>
              <a:t>Here are 5 love languages – things that make you feel loved.   </a:t>
            </a:r>
          </a:p>
          <a:p>
            <a:pPr marL="0" indent="0" algn="ctr">
              <a:buNone/>
            </a:pPr>
            <a:r>
              <a:rPr lang="en-CA" sz="3000" dirty="0"/>
              <a:t>1. Words of Affirmation. 2. Acts of Service. 3. Receiving Gifts  </a:t>
            </a:r>
          </a:p>
          <a:p>
            <a:pPr marL="0" indent="0" algn="ctr">
              <a:buNone/>
            </a:pPr>
            <a:r>
              <a:rPr lang="en-CA" sz="3000" dirty="0"/>
              <a:t>4. Quality Time. 5. Physical Touch.    </a:t>
            </a:r>
          </a:p>
          <a:p>
            <a:pPr marL="0" indent="0" algn="ctr">
              <a:buNone/>
            </a:pPr>
            <a:endParaRPr lang="en-CA" sz="3000" dirty="0"/>
          </a:p>
          <a:p>
            <a:pPr marL="0" indent="0" algn="ctr">
              <a:buNone/>
            </a:pPr>
            <a:r>
              <a:rPr lang="en-CA" sz="3000" dirty="0"/>
              <a:t>What would you say is your top love language?   </a:t>
            </a:r>
          </a:p>
          <a:p>
            <a:pPr marL="0" indent="0" algn="ctr">
              <a:buNone/>
            </a:pPr>
            <a:endParaRPr lang="en-CA" sz="3000" dirty="0"/>
          </a:p>
          <a:p>
            <a:pPr marL="0" indent="0" algn="ctr">
              <a:buNone/>
            </a:pPr>
            <a:r>
              <a:rPr lang="en-CA" sz="3000" dirty="0"/>
              <a:t>Why is this one top for you?    </a:t>
            </a:r>
          </a:p>
          <a:p>
            <a:pPr marL="0" indent="0" algn="ctr">
              <a:buNone/>
            </a:pPr>
            <a:endParaRPr lang="en-CA" sz="3000" b="1" dirty="0"/>
          </a:p>
          <a:p>
            <a:pPr marL="0" indent="0" algn="ctr">
              <a:buNone/>
            </a:pPr>
            <a:r>
              <a:rPr lang="en-CA" sz="3000" b="1" dirty="0"/>
              <a:t>Share your love language with the group!</a:t>
            </a:r>
            <a:endParaRPr lang="en-CA" sz="3000" dirty="0"/>
          </a:p>
          <a:p>
            <a:pPr marL="0" indent="0">
              <a:buNone/>
            </a:pPr>
            <a:endParaRPr lang="en-US" dirty="0"/>
          </a:p>
        </p:txBody>
      </p:sp>
    </p:spTree>
    <p:extLst>
      <p:ext uri="{BB962C8B-B14F-4D97-AF65-F5344CB8AC3E}">
        <p14:creationId xmlns:p14="http://schemas.microsoft.com/office/powerpoint/2010/main" val="1344351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8F903D-2DA6-544C-8770-A9D3BCD7AE18}"/>
              </a:ext>
            </a:extLst>
          </p:cNvPr>
          <p:cNvSpPr>
            <a:spLocks noGrp="1"/>
          </p:cNvSpPr>
          <p:nvPr>
            <p:ph idx="1"/>
          </p:nvPr>
        </p:nvSpPr>
        <p:spPr>
          <a:xfrm>
            <a:off x="720436" y="457201"/>
            <a:ext cx="11023079" cy="5680362"/>
          </a:xfrm>
        </p:spPr>
        <p:txBody>
          <a:bodyPr>
            <a:normAutofit/>
          </a:bodyPr>
          <a:lstStyle/>
          <a:p>
            <a:pPr marL="0" lv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lgn="ctr">
              <a:buNone/>
            </a:pPr>
            <a:r>
              <a:rPr lang="en-CA" dirty="0"/>
              <a:t>In his teaching on Sunday, Pete talked about how in Christ we are to rearrange our households to be a place of self-giving love.    </a:t>
            </a:r>
          </a:p>
          <a:p>
            <a:pPr marL="0" indent="0" algn="ctr">
              <a:buNone/>
            </a:pPr>
            <a:endParaRPr lang="en-CA" b="1" dirty="0"/>
          </a:p>
          <a:p>
            <a:pPr marL="0" indent="0" algn="ctr">
              <a:buNone/>
            </a:pPr>
            <a:r>
              <a:rPr lang="en-CA" b="1" dirty="0"/>
              <a:t>What was a highlight for you from Pete’s teaching? </a:t>
            </a:r>
            <a:endParaRPr lang="en-CA" dirty="0"/>
          </a:p>
          <a:p>
            <a:pPr marL="0" indent="0" algn="ctr">
              <a:buNone/>
            </a:pPr>
            <a:r>
              <a:rPr lang="en-CA" dirty="0"/>
              <a:t>   </a:t>
            </a:r>
          </a:p>
          <a:p>
            <a:pPr marL="0" indent="0">
              <a:buNone/>
            </a:pPr>
            <a:endParaRPr lang="en-CA" dirty="0"/>
          </a:p>
          <a:p>
            <a:pPr marL="0" indent="0">
              <a:buNone/>
            </a:pPr>
            <a:endParaRPr lang="en-CA" dirty="0"/>
          </a:p>
        </p:txBody>
      </p:sp>
    </p:spTree>
    <p:extLst>
      <p:ext uri="{BB962C8B-B14F-4D97-AF65-F5344CB8AC3E}">
        <p14:creationId xmlns:p14="http://schemas.microsoft.com/office/powerpoint/2010/main" val="2848395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74EE33-CC04-DD46-9CA5-1072FD445530}"/>
              </a:ext>
            </a:extLst>
          </p:cNvPr>
          <p:cNvSpPr>
            <a:spLocks noGrp="1"/>
          </p:cNvSpPr>
          <p:nvPr>
            <p:ph idx="1"/>
          </p:nvPr>
        </p:nvSpPr>
        <p:spPr>
          <a:xfrm>
            <a:off x="907473" y="110836"/>
            <a:ext cx="10515600" cy="6567055"/>
          </a:xfrm>
        </p:spPr>
        <p:txBody>
          <a:bodyPr>
            <a:normAutofit/>
          </a:bodyPr>
          <a:lstStyle/>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b="1" dirty="0"/>
          </a:p>
          <a:p>
            <a:pPr marL="0" indent="0" algn="ctr">
              <a:buNone/>
            </a:pPr>
            <a:r>
              <a:rPr lang="en-CA" dirty="0"/>
              <a:t>READ:  Colossians 3:18 – 4:1 and 4:7-18</a:t>
            </a:r>
          </a:p>
          <a:p>
            <a:pPr marL="0" indent="0" algn="ctr">
              <a:buNone/>
            </a:pPr>
            <a:endParaRPr lang="en-CA" dirty="0"/>
          </a:p>
          <a:p>
            <a:pPr marL="0" indent="0" algn="ctr">
              <a:buNone/>
            </a:pPr>
            <a:r>
              <a:rPr lang="en-CA" dirty="0"/>
              <a:t>READ:  Philemon </a:t>
            </a:r>
          </a:p>
          <a:p>
            <a:pPr marL="0" indent="0" algn="ctr">
              <a:buNone/>
            </a:pPr>
            <a:endParaRPr lang="en-CA" dirty="0"/>
          </a:p>
          <a:p>
            <a:pPr marL="0" indent="0" algn="ctr">
              <a:buNone/>
            </a:pPr>
            <a:r>
              <a:rPr lang="en-CA" dirty="0"/>
              <a:t>As we go through today’s study, notice how themes </a:t>
            </a:r>
          </a:p>
          <a:p>
            <a:pPr marL="0" indent="0" algn="ctr">
              <a:buNone/>
            </a:pPr>
            <a:r>
              <a:rPr lang="en-CA" dirty="0"/>
              <a:t>in this study are lived out in Paul’s appeal to Philemon. </a:t>
            </a:r>
          </a:p>
          <a:p>
            <a:pPr marL="0" indent="0">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buNone/>
            </a:pPr>
            <a:endParaRPr lang="en-US" dirty="0"/>
          </a:p>
        </p:txBody>
      </p:sp>
    </p:spTree>
    <p:extLst>
      <p:ext uri="{BB962C8B-B14F-4D97-AF65-F5344CB8AC3E}">
        <p14:creationId xmlns:p14="http://schemas.microsoft.com/office/powerpoint/2010/main" val="2635285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BA030D-0557-8E46-A30F-5785C1F6C731}"/>
              </a:ext>
            </a:extLst>
          </p:cNvPr>
          <p:cNvSpPr>
            <a:spLocks noGrp="1"/>
          </p:cNvSpPr>
          <p:nvPr>
            <p:ph idx="1"/>
          </p:nvPr>
        </p:nvSpPr>
        <p:spPr>
          <a:xfrm>
            <a:off x="665018" y="110837"/>
            <a:ext cx="11263746" cy="6234546"/>
          </a:xfrm>
        </p:spPr>
        <p:txBody>
          <a:bodyPr>
            <a:normAutofit/>
          </a:bodyPr>
          <a:lstStyle/>
          <a:p>
            <a:pPr marL="0" indent="0" algn="ctr">
              <a:buNone/>
            </a:pPr>
            <a:endParaRPr lang="en-CA" dirty="0"/>
          </a:p>
          <a:p>
            <a:pPr marL="0" indent="0" algn="ctr">
              <a:buNone/>
            </a:pPr>
            <a:endParaRPr lang="en-CA" dirty="0"/>
          </a:p>
          <a:p>
            <a:pPr marL="0" indent="0" algn="ctr">
              <a:buNone/>
            </a:pPr>
            <a:r>
              <a:rPr lang="en-CA" dirty="0"/>
              <a:t>Read Colossians 3:18 and Ephesians 5:21-22.    </a:t>
            </a:r>
          </a:p>
          <a:p>
            <a:pPr marL="0" indent="0" algn="ctr">
              <a:buNone/>
            </a:pPr>
            <a:endParaRPr lang="en-CA" dirty="0"/>
          </a:p>
          <a:p>
            <a:pPr marL="0" indent="0" algn="ctr">
              <a:buNone/>
            </a:pPr>
            <a:r>
              <a:rPr lang="en-CA" dirty="0"/>
              <a:t>Here we have the first aspect of self-giving love in a Christian household – </a:t>
            </a:r>
          </a:p>
          <a:p>
            <a:pPr marL="0" indent="0" algn="ctr">
              <a:buNone/>
            </a:pPr>
            <a:r>
              <a:rPr lang="en-CA" dirty="0"/>
              <a:t>“</a:t>
            </a:r>
            <a:r>
              <a:rPr lang="en-CA" i="1" dirty="0"/>
              <a:t>submit</a:t>
            </a:r>
            <a:r>
              <a:rPr lang="en-CA" dirty="0"/>
              <a:t> to one another”.     </a:t>
            </a:r>
          </a:p>
          <a:p>
            <a:pPr marL="0" indent="0" algn="ctr">
              <a:buNone/>
            </a:pPr>
            <a:endParaRPr lang="en-CA" dirty="0"/>
          </a:p>
          <a:p>
            <a:pPr marL="0" indent="0" algn="ctr">
              <a:buNone/>
            </a:pPr>
            <a:r>
              <a:rPr lang="en-CA" dirty="0"/>
              <a:t>What about the idea of mutual </a:t>
            </a:r>
            <a:r>
              <a:rPr lang="en-CA"/>
              <a:t>submission do </a:t>
            </a:r>
            <a:r>
              <a:rPr lang="en-CA" dirty="0"/>
              <a:t>you resist?    </a:t>
            </a:r>
          </a:p>
          <a:p>
            <a:pPr marL="0" indent="0" algn="ctr">
              <a:buNone/>
            </a:pPr>
            <a:endParaRPr lang="en-CA" b="1" dirty="0"/>
          </a:p>
          <a:p>
            <a:pPr marL="0" indent="0" algn="ctr">
              <a:buNone/>
            </a:pPr>
            <a:r>
              <a:rPr lang="en-CA" b="1" dirty="0"/>
              <a:t>What would it look like to embrace this? </a:t>
            </a:r>
            <a:endParaRPr lang="en-CA" dirty="0"/>
          </a:p>
          <a:p>
            <a:pPr marL="0" indent="0" algn="ctr">
              <a:buNone/>
            </a:pPr>
            <a:endParaRPr lang="en-CA" dirty="0"/>
          </a:p>
          <a:p>
            <a:pPr marL="0" indent="0" algn="ctr">
              <a:buNone/>
            </a:pPr>
            <a:endParaRPr lang="en-CA" dirty="0"/>
          </a:p>
          <a:p>
            <a:pPr marL="0" lvl="0" indent="0" algn="ctr">
              <a:buNone/>
            </a:pPr>
            <a:endParaRPr lang="en-CA" dirty="0"/>
          </a:p>
          <a:p>
            <a:pPr marL="0" indent="0">
              <a:buNone/>
            </a:pPr>
            <a:endParaRPr lang="en-CA" dirty="0"/>
          </a:p>
          <a:p>
            <a:pPr marL="0" indent="0" algn="ctr">
              <a:buNone/>
            </a:pPr>
            <a:endParaRPr lang="en-CA" dirty="0"/>
          </a:p>
          <a:p>
            <a:pPr marL="0" lvl="0" indent="0">
              <a:buNone/>
            </a:pPr>
            <a:endParaRPr lang="en-CA" dirty="0"/>
          </a:p>
          <a:p>
            <a:pPr marL="0" lvl="0" indent="0">
              <a:buNone/>
            </a:pPr>
            <a:endParaRPr lang="en-US" dirty="0"/>
          </a:p>
        </p:txBody>
      </p:sp>
    </p:spTree>
    <p:extLst>
      <p:ext uri="{BB962C8B-B14F-4D97-AF65-F5344CB8AC3E}">
        <p14:creationId xmlns:p14="http://schemas.microsoft.com/office/powerpoint/2010/main" val="1369908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F0A1DB-4814-6A42-9954-B9C7DA8FD840}"/>
              </a:ext>
            </a:extLst>
          </p:cNvPr>
          <p:cNvSpPr>
            <a:spLocks noGrp="1"/>
          </p:cNvSpPr>
          <p:nvPr>
            <p:ph idx="1"/>
          </p:nvPr>
        </p:nvSpPr>
        <p:spPr>
          <a:xfrm>
            <a:off x="498763" y="96982"/>
            <a:ext cx="11319164" cy="6761018"/>
          </a:xfrm>
        </p:spPr>
        <p:txBody>
          <a:bodyPr>
            <a:normAutofit fontScale="92500" lnSpcReduction="20000"/>
          </a:bodyPr>
          <a:lstStyle/>
          <a:p>
            <a:pPr marL="0" lvl="0" indent="0" algn="ctr">
              <a:buNone/>
            </a:pPr>
            <a:endParaRPr lang="en-CA" dirty="0"/>
          </a:p>
          <a:p>
            <a:pPr marL="0" indent="0" algn="ctr">
              <a:buNone/>
            </a:pPr>
            <a:endParaRPr lang="en-CA" dirty="0"/>
          </a:p>
          <a:p>
            <a:pPr marL="0" indent="0" algn="ctr">
              <a:buNone/>
            </a:pPr>
            <a:r>
              <a:rPr lang="en-CA" sz="3000" dirty="0"/>
              <a:t>READ Colossians 3:19 and Ephesians 5:25-33.    </a:t>
            </a:r>
          </a:p>
          <a:p>
            <a:pPr marL="0" indent="0" algn="ctr">
              <a:buNone/>
            </a:pPr>
            <a:endParaRPr lang="en-CA" sz="3000" dirty="0"/>
          </a:p>
          <a:p>
            <a:pPr marL="0" indent="0" algn="ctr">
              <a:buNone/>
            </a:pPr>
            <a:r>
              <a:rPr lang="en-CA" sz="3000" dirty="0"/>
              <a:t>A key ingredient in a Christian household is </a:t>
            </a:r>
            <a:r>
              <a:rPr lang="en-CA" sz="3000" i="1" dirty="0"/>
              <a:t>self-giving love</a:t>
            </a:r>
            <a:r>
              <a:rPr lang="en-CA" sz="3000" dirty="0"/>
              <a:t>.     </a:t>
            </a:r>
          </a:p>
          <a:p>
            <a:pPr marL="0" indent="0" algn="ctr">
              <a:buNone/>
            </a:pPr>
            <a:endParaRPr lang="en-CA" sz="3000" dirty="0"/>
          </a:p>
          <a:p>
            <a:pPr marL="0" indent="0" algn="ctr">
              <a:buNone/>
            </a:pPr>
            <a:r>
              <a:rPr lang="en-CA" sz="3000" dirty="0"/>
              <a:t>“Husbands, love your wives, just as Christ loved the church </a:t>
            </a:r>
          </a:p>
          <a:p>
            <a:pPr marL="0" indent="0" algn="ctr">
              <a:buNone/>
            </a:pPr>
            <a:r>
              <a:rPr lang="en-CA" sz="3000" dirty="0"/>
              <a:t>and gave himself up for her …” (Eph. 5:25).     </a:t>
            </a:r>
          </a:p>
          <a:p>
            <a:pPr marL="0" indent="0" algn="ctr">
              <a:buNone/>
            </a:pPr>
            <a:endParaRPr lang="en-CA" sz="3000" dirty="0"/>
          </a:p>
          <a:p>
            <a:pPr marL="0" indent="0" algn="ctr">
              <a:buNone/>
            </a:pPr>
            <a:r>
              <a:rPr lang="en-CA" sz="3000" dirty="0"/>
              <a:t>Spend some time talking about self-giving love in a family.   </a:t>
            </a:r>
          </a:p>
          <a:p>
            <a:pPr marL="0" indent="0" algn="ctr">
              <a:buNone/>
            </a:pPr>
            <a:endParaRPr lang="en-CA" sz="3000" b="1" dirty="0"/>
          </a:p>
          <a:p>
            <a:pPr marL="0" indent="0" algn="ctr">
              <a:buNone/>
            </a:pPr>
            <a:r>
              <a:rPr lang="en-CA" sz="3000" b="1" dirty="0"/>
              <a:t>When have you seen this?    What could you do to model this?</a:t>
            </a:r>
            <a:endParaRPr lang="en-CA" sz="3000" dirty="0"/>
          </a:p>
          <a:p>
            <a:pPr marL="0" indent="0" algn="ctr">
              <a:buNone/>
            </a:pPr>
            <a:endParaRPr lang="en-CA" dirty="0"/>
          </a:p>
          <a:p>
            <a:pPr marL="0" indent="0" algn="ctr">
              <a:buNone/>
            </a:pPr>
            <a:r>
              <a:rPr lang="en-CA" dirty="0"/>
              <a:t> </a:t>
            </a:r>
          </a:p>
          <a:p>
            <a:pPr marL="0" indent="0">
              <a:buNone/>
            </a:pPr>
            <a:r>
              <a:rPr lang="en-CA" dirty="0"/>
              <a:t> </a:t>
            </a:r>
          </a:p>
          <a:p>
            <a:pPr marL="0" indent="0">
              <a:buNone/>
            </a:pPr>
            <a:endParaRPr lang="en-US" dirty="0"/>
          </a:p>
        </p:txBody>
      </p:sp>
    </p:spTree>
    <p:extLst>
      <p:ext uri="{BB962C8B-B14F-4D97-AF65-F5344CB8AC3E}">
        <p14:creationId xmlns:p14="http://schemas.microsoft.com/office/powerpoint/2010/main" val="872036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2F9DE1-525F-C04A-AB52-83B8244409DC}"/>
              </a:ext>
            </a:extLst>
          </p:cNvPr>
          <p:cNvSpPr>
            <a:spLocks noGrp="1"/>
          </p:cNvSpPr>
          <p:nvPr>
            <p:ph idx="1"/>
          </p:nvPr>
        </p:nvSpPr>
        <p:spPr>
          <a:xfrm>
            <a:off x="526473" y="789709"/>
            <a:ext cx="11333018" cy="5500255"/>
          </a:xfrm>
        </p:spPr>
        <p:txBody>
          <a:bodyPr>
            <a:normAutofit/>
          </a:bodyPr>
          <a:lstStyle/>
          <a:p>
            <a:pPr marL="0" indent="0" algn="ctr">
              <a:buNone/>
            </a:pPr>
            <a:endParaRPr lang="en-CA" dirty="0"/>
          </a:p>
          <a:p>
            <a:pPr marL="0" indent="0" algn="ctr">
              <a:buNone/>
            </a:pPr>
            <a:r>
              <a:rPr lang="en-CA" sz="4000" dirty="0"/>
              <a:t>	</a:t>
            </a:r>
            <a:r>
              <a:rPr lang="en-CA" dirty="0"/>
              <a:t>READ Colossians 3:20 and Ephesians 6:1-3.     </a:t>
            </a:r>
          </a:p>
          <a:p>
            <a:pPr marL="0" indent="0" algn="ctr">
              <a:buNone/>
            </a:pPr>
            <a:endParaRPr lang="en-CA" dirty="0"/>
          </a:p>
          <a:p>
            <a:pPr marL="0" indent="0" algn="ctr">
              <a:buNone/>
            </a:pPr>
            <a:r>
              <a:rPr lang="en-CA" dirty="0"/>
              <a:t>In these passages we read how children </a:t>
            </a:r>
          </a:p>
          <a:p>
            <a:pPr marL="0" indent="0" algn="ctr">
              <a:buNone/>
            </a:pPr>
            <a:r>
              <a:rPr lang="en-CA" dirty="0"/>
              <a:t>are to respond to their parents in a Christian household – </a:t>
            </a:r>
          </a:p>
          <a:p>
            <a:pPr marL="0" indent="0" algn="ctr">
              <a:buNone/>
            </a:pPr>
            <a:endParaRPr lang="en-CA" dirty="0"/>
          </a:p>
          <a:p>
            <a:pPr marL="0" indent="0" algn="ctr">
              <a:buNone/>
            </a:pPr>
            <a:r>
              <a:rPr lang="en-CA" dirty="0"/>
              <a:t>“Children, </a:t>
            </a:r>
            <a:r>
              <a:rPr lang="en-CA" i="1" dirty="0"/>
              <a:t>obey</a:t>
            </a:r>
            <a:r>
              <a:rPr lang="en-CA" dirty="0"/>
              <a:t> your parents…”  (Colossians 3:20).    </a:t>
            </a:r>
          </a:p>
          <a:p>
            <a:pPr marL="0" indent="0" algn="ctr">
              <a:buNone/>
            </a:pPr>
            <a:endParaRPr lang="en-CA" b="1" dirty="0"/>
          </a:p>
          <a:p>
            <a:pPr marL="0" indent="0" algn="ctr">
              <a:buNone/>
            </a:pPr>
            <a:r>
              <a:rPr lang="en-CA" b="1" dirty="0"/>
              <a:t>What do you see in these passages about </a:t>
            </a:r>
          </a:p>
          <a:p>
            <a:pPr marL="0" indent="0" algn="ctr">
              <a:buNone/>
            </a:pPr>
            <a:r>
              <a:rPr lang="en-CA" b="1" dirty="0"/>
              <a:t>why children should obey their parents?   </a:t>
            </a:r>
            <a:endParaRPr lang="en-CA" dirty="0"/>
          </a:p>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lvl="0" indent="0" algn="ctr">
              <a:buNone/>
            </a:pPr>
            <a:endParaRPr lang="en-CA" dirty="0"/>
          </a:p>
          <a:p>
            <a:pPr marL="0" indent="0" algn="ctr">
              <a:buNone/>
            </a:pPr>
            <a:endParaRPr lang="en-CA" dirty="0"/>
          </a:p>
          <a:p>
            <a:pPr marL="0" indent="0">
              <a:buNone/>
            </a:pPr>
            <a:endParaRPr lang="en-US" dirty="0"/>
          </a:p>
        </p:txBody>
      </p:sp>
    </p:spTree>
    <p:extLst>
      <p:ext uri="{BB962C8B-B14F-4D97-AF65-F5344CB8AC3E}">
        <p14:creationId xmlns:p14="http://schemas.microsoft.com/office/powerpoint/2010/main" val="4226020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09A001-1310-904C-A6A1-E2976805C32D}"/>
              </a:ext>
            </a:extLst>
          </p:cNvPr>
          <p:cNvSpPr>
            <a:spLocks noGrp="1"/>
          </p:cNvSpPr>
          <p:nvPr>
            <p:ph idx="1"/>
          </p:nvPr>
        </p:nvSpPr>
        <p:spPr>
          <a:xfrm>
            <a:off x="124691" y="647988"/>
            <a:ext cx="11956473" cy="5461866"/>
          </a:xfrm>
        </p:spPr>
        <p:txBody>
          <a:bodyPr>
            <a:normAutofit/>
          </a:bodyPr>
          <a:lstStyle/>
          <a:p>
            <a:pPr marL="0" indent="0" algn="ctr">
              <a:buNone/>
            </a:pPr>
            <a:endParaRPr lang="en-CA" dirty="0"/>
          </a:p>
          <a:p>
            <a:pPr marL="0" indent="0" algn="ctr">
              <a:buNone/>
            </a:pPr>
            <a:endParaRPr lang="en-CA" u="sng" dirty="0"/>
          </a:p>
          <a:p>
            <a:pPr marL="0" indent="0">
              <a:buNone/>
            </a:pPr>
            <a:endParaRPr lang="en-US" dirty="0"/>
          </a:p>
        </p:txBody>
      </p:sp>
      <p:sp>
        <p:nvSpPr>
          <p:cNvPr id="2" name="TextBox 1">
            <a:extLst>
              <a:ext uri="{FF2B5EF4-FFF2-40B4-BE49-F238E27FC236}">
                <a16:creationId xmlns:a16="http://schemas.microsoft.com/office/drawing/2014/main" id="{F9B545E6-66B6-B64E-BDF6-37EB3844F634}"/>
              </a:ext>
            </a:extLst>
          </p:cNvPr>
          <p:cNvSpPr txBox="1"/>
          <p:nvPr/>
        </p:nvSpPr>
        <p:spPr>
          <a:xfrm>
            <a:off x="838199" y="1082733"/>
            <a:ext cx="10751128" cy="4832092"/>
          </a:xfrm>
          <a:prstGeom prst="rect">
            <a:avLst/>
          </a:prstGeom>
          <a:noFill/>
        </p:spPr>
        <p:txBody>
          <a:bodyPr wrap="square" rtlCol="0">
            <a:spAutoFit/>
          </a:bodyPr>
          <a:lstStyle/>
          <a:p>
            <a:pPr algn="ctr"/>
            <a:r>
              <a:rPr lang="en-CA" sz="2800" dirty="0"/>
              <a:t>READ Colossians 3:21 and Ephesians 6:4.    </a:t>
            </a:r>
          </a:p>
          <a:p>
            <a:pPr algn="ctr"/>
            <a:endParaRPr lang="en-CA" sz="2800" dirty="0"/>
          </a:p>
          <a:p>
            <a:pPr algn="ctr"/>
            <a:r>
              <a:rPr lang="en-CA" sz="2800" dirty="0"/>
              <a:t>Here we have another key virtue of a Christian household - </a:t>
            </a:r>
            <a:r>
              <a:rPr lang="en-CA" sz="2800" i="1" dirty="0"/>
              <a:t>encouragement</a:t>
            </a:r>
            <a:r>
              <a:rPr lang="en-CA" sz="2800" dirty="0"/>
              <a:t>.    </a:t>
            </a:r>
          </a:p>
          <a:p>
            <a:pPr algn="ctr"/>
            <a:endParaRPr lang="en-CA" sz="2800" dirty="0"/>
          </a:p>
          <a:p>
            <a:pPr algn="ctr"/>
            <a:r>
              <a:rPr lang="en-CA" sz="2800" dirty="0"/>
              <a:t> Rather than exasperate (discourage) their children, </a:t>
            </a:r>
          </a:p>
          <a:p>
            <a:pPr algn="ctr"/>
            <a:r>
              <a:rPr lang="en-CA" sz="2800" dirty="0"/>
              <a:t>fathers are to treat their children is a way that encourages them </a:t>
            </a:r>
          </a:p>
          <a:p>
            <a:pPr algn="ctr"/>
            <a:r>
              <a:rPr lang="en-CA" sz="2800" dirty="0"/>
              <a:t>to grow up loving and following God.    </a:t>
            </a:r>
          </a:p>
          <a:p>
            <a:pPr algn="ctr"/>
            <a:endParaRPr lang="en-CA" sz="2800" b="1" dirty="0"/>
          </a:p>
          <a:p>
            <a:pPr algn="ctr"/>
            <a:r>
              <a:rPr lang="en-CA" sz="2800" b="1" dirty="0"/>
              <a:t>What does this look like?</a:t>
            </a:r>
            <a:endParaRPr lang="en-CA" sz="2800" dirty="0"/>
          </a:p>
          <a:p>
            <a:pPr lvl="0" algn="ctr"/>
            <a:endParaRPr lang="en-CA" sz="2800" dirty="0"/>
          </a:p>
        </p:txBody>
      </p:sp>
    </p:spTree>
    <p:extLst>
      <p:ext uri="{BB962C8B-B14F-4D97-AF65-F5344CB8AC3E}">
        <p14:creationId xmlns:p14="http://schemas.microsoft.com/office/powerpoint/2010/main" val="3613329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79838D-7E16-1640-AA3B-7BC5FEF9B7C4}"/>
              </a:ext>
            </a:extLst>
          </p:cNvPr>
          <p:cNvSpPr>
            <a:spLocks noGrp="1"/>
          </p:cNvSpPr>
          <p:nvPr>
            <p:ph idx="1"/>
          </p:nvPr>
        </p:nvSpPr>
        <p:spPr>
          <a:xfrm>
            <a:off x="429491" y="0"/>
            <a:ext cx="11762509" cy="6858000"/>
          </a:xfrm>
        </p:spPr>
        <p:txBody>
          <a:bodyPr>
            <a:normAutofit fontScale="47500" lnSpcReduction="20000"/>
          </a:bodyPr>
          <a:lstStyle/>
          <a:p>
            <a:pPr marL="0" indent="0" algn="ctr">
              <a:buNone/>
            </a:pPr>
            <a:endParaRPr lang="en-CA" sz="11200" dirty="0"/>
          </a:p>
          <a:p>
            <a:pPr marL="0" indent="0" algn="ctr">
              <a:buNone/>
            </a:pPr>
            <a:endParaRPr lang="en-CA" sz="4000" dirty="0"/>
          </a:p>
          <a:p>
            <a:pPr marL="0" indent="0" algn="ctr">
              <a:buNone/>
            </a:pPr>
            <a:endParaRPr lang="en-CA" sz="4000" dirty="0"/>
          </a:p>
          <a:p>
            <a:pPr marL="0" indent="0" algn="ctr">
              <a:buNone/>
            </a:pPr>
            <a:r>
              <a:rPr lang="en-CA" sz="5900" dirty="0"/>
              <a:t>READ Colossians 3:23 and Ephesians 6:5-8.    </a:t>
            </a:r>
          </a:p>
          <a:p>
            <a:pPr marL="0" indent="0" algn="ctr">
              <a:buNone/>
            </a:pPr>
            <a:endParaRPr lang="en-CA" sz="5900" dirty="0"/>
          </a:p>
          <a:p>
            <a:pPr marL="0" indent="0" algn="ctr">
              <a:buNone/>
            </a:pPr>
            <a:r>
              <a:rPr lang="en-CA" sz="5900" dirty="0"/>
              <a:t>Another important attribute of a Christian household is </a:t>
            </a:r>
            <a:r>
              <a:rPr lang="en-CA" sz="5900" i="1" dirty="0"/>
              <a:t>hard work</a:t>
            </a:r>
            <a:r>
              <a:rPr lang="en-CA" sz="5900" dirty="0"/>
              <a:t>.     </a:t>
            </a:r>
          </a:p>
          <a:p>
            <a:pPr marL="0" indent="0" algn="ctr">
              <a:buNone/>
            </a:pPr>
            <a:endParaRPr lang="en-CA" sz="5900" dirty="0"/>
          </a:p>
          <a:p>
            <a:pPr marL="0" indent="0" algn="ctr">
              <a:buNone/>
            </a:pPr>
            <a:r>
              <a:rPr lang="en-CA" sz="5900" dirty="0"/>
              <a:t>Although Paul wrote these verses about slaves, he was not condoning slavery.   </a:t>
            </a:r>
          </a:p>
          <a:p>
            <a:pPr marL="0" indent="0" algn="ctr">
              <a:buNone/>
            </a:pPr>
            <a:r>
              <a:rPr lang="en-CA" sz="5900" dirty="0"/>
              <a:t>Rather, Paul encourages Christ-followers to work hard.    </a:t>
            </a:r>
          </a:p>
          <a:p>
            <a:pPr marL="0" indent="0" algn="ctr">
              <a:buNone/>
            </a:pPr>
            <a:endParaRPr lang="en-CA" sz="5900" b="1" dirty="0"/>
          </a:p>
          <a:p>
            <a:pPr marL="0" indent="0" algn="ctr">
              <a:buNone/>
            </a:pPr>
            <a:r>
              <a:rPr lang="en-CA" sz="5900" b="1" dirty="0"/>
              <a:t>What does Paul tell us in these verses about a healthy work ethic?</a:t>
            </a:r>
            <a:endParaRPr lang="en-CA" sz="5900" dirty="0"/>
          </a:p>
          <a:p>
            <a:pPr marL="0" indent="0" algn="ctr">
              <a:buNone/>
            </a:pPr>
            <a:endParaRPr lang="en-CA" dirty="0"/>
          </a:p>
          <a:p>
            <a:pPr marL="0" lvl="0" indent="0" algn="ctr">
              <a:buNone/>
            </a:pPr>
            <a:endParaRPr lang="en-CA" sz="8600" dirty="0"/>
          </a:p>
          <a:p>
            <a:pPr marL="0" lvl="0" indent="0" algn="ctr">
              <a:buNone/>
            </a:pPr>
            <a:endParaRPr lang="en-CA" sz="8600" dirty="0"/>
          </a:p>
          <a:p>
            <a:pPr marL="0" indent="0">
              <a:buNone/>
            </a:pPr>
            <a:r>
              <a:rPr lang="en-CA" sz="8600" dirty="0"/>
              <a:t> </a:t>
            </a:r>
          </a:p>
          <a:p>
            <a:pPr marL="0" indent="0" algn="ctr">
              <a:buNone/>
            </a:pPr>
            <a:endParaRPr lang="en-CA" dirty="0"/>
          </a:p>
          <a:p>
            <a:pPr marL="0" lvl="0" indent="0" algn="ctr">
              <a:buNone/>
            </a:pPr>
            <a:endParaRPr lang="en-US" dirty="0"/>
          </a:p>
        </p:txBody>
      </p:sp>
    </p:spTree>
    <p:extLst>
      <p:ext uri="{BB962C8B-B14F-4D97-AF65-F5344CB8AC3E}">
        <p14:creationId xmlns:p14="http://schemas.microsoft.com/office/powerpoint/2010/main" val="5891520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2273</TotalTime>
  <Words>696</Words>
  <Application>Microsoft Macintosh PowerPoint</Application>
  <PresentationFormat>Widescreen</PresentationFormat>
  <Paragraphs>139</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YOU’RE RICHER THAN YOU THINK: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WITH:</dc:title>
  <dc:creator>Jeff Austen</dc:creator>
  <cp:lastModifiedBy>Jeff Austen</cp:lastModifiedBy>
  <cp:revision>98</cp:revision>
  <dcterms:created xsi:type="dcterms:W3CDTF">2021-11-03T18:52:42Z</dcterms:created>
  <dcterms:modified xsi:type="dcterms:W3CDTF">2022-05-26T13:04:48Z</dcterms:modified>
</cp:coreProperties>
</file>