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7" r:id="rId9"/>
    <p:sldId id="263" r:id="rId10"/>
    <p:sldId id="268" r:id="rId11"/>
    <p:sldId id="270" r:id="rId12"/>
    <p:sldId id="274" r:id="rId13"/>
    <p:sldId id="275" r:id="rId14"/>
    <p:sldId id="273" r:id="rId15"/>
    <p:sldId id="272"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58"/>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B42459-F36E-E24A-983A-795BA92AEDCB}" type="datetimeFigureOut">
              <a:rPr lang="en-US" smtClean="0"/>
              <a:t>5/11/22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266127-4008-7546-ADA3-329956ADE77C}" type="slidenum">
              <a:rPr lang="en-US" smtClean="0"/>
              <a:t>‹#›</a:t>
            </a:fld>
            <a:endParaRPr lang="en-US"/>
          </a:p>
        </p:txBody>
      </p:sp>
    </p:spTree>
    <p:extLst>
      <p:ext uri="{BB962C8B-B14F-4D97-AF65-F5344CB8AC3E}">
        <p14:creationId xmlns:p14="http://schemas.microsoft.com/office/powerpoint/2010/main" val="1434795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266127-4008-7546-ADA3-329956ADE77C}" type="slidenum">
              <a:rPr lang="en-US" smtClean="0"/>
              <a:t>4</a:t>
            </a:fld>
            <a:endParaRPr lang="en-US"/>
          </a:p>
        </p:txBody>
      </p:sp>
    </p:spTree>
    <p:extLst>
      <p:ext uri="{BB962C8B-B14F-4D97-AF65-F5344CB8AC3E}">
        <p14:creationId xmlns:p14="http://schemas.microsoft.com/office/powerpoint/2010/main" val="1515991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5/11/22</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5/11/22</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5/11/22</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5/11/22</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5/11/22</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5/11/22</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5/11/22</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5/11/22</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5/11/22</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5/11/22</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5/11/22</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5/11/22</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lKw6uqtGFfo"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creeksidechurch.ca/richer-than-you-think/"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a:xfrm>
            <a:off x="1524000" y="1344036"/>
            <a:ext cx="9144000" cy="2387600"/>
          </a:xfrm>
        </p:spPr>
        <p:txBody>
          <a:bodyPr>
            <a:normAutofit/>
          </a:bodyPr>
          <a:lstStyle/>
          <a:p>
            <a:r>
              <a:rPr lang="en-US" sz="7200" b="1" dirty="0"/>
              <a:t>YOU’RE RICHER THAN YOU THINK:</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a:xfrm>
            <a:off x="1524000" y="3837565"/>
            <a:ext cx="9144000" cy="1655762"/>
          </a:xfrm>
        </p:spPr>
        <p:txBody>
          <a:bodyPr>
            <a:normAutofit/>
          </a:bodyPr>
          <a:lstStyle/>
          <a:p>
            <a:r>
              <a:rPr lang="en-US" sz="4400" b="1" dirty="0"/>
              <a:t>Jesus Plus Nothing </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14F7F0-91C9-F143-9B2B-A31AD2449CEF}"/>
              </a:ext>
            </a:extLst>
          </p:cNvPr>
          <p:cNvSpPr>
            <a:spLocks noGrp="1"/>
          </p:cNvSpPr>
          <p:nvPr>
            <p:ph idx="1"/>
          </p:nvPr>
        </p:nvSpPr>
        <p:spPr>
          <a:xfrm>
            <a:off x="893618" y="1576244"/>
            <a:ext cx="10515600" cy="4351338"/>
          </a:xfrm>
        </p:spPr>
        <p:txBody>
          <a:bodyPr/>
          <a:lstStyle/>
          <a:p>
            <a:pPr marL="0" indent="0" algn="ctr">
              <a:buNone/>
            </a:pPr>
            <a:endParaRPr lang="en-CA" dirty="0"/>
          </a:p>
          <a:p>
            <a:pPr marL="0" indent="0" algn="ctr">
              <a:buNone/>
            </a:pPr>
            <a:endParaRPr lang="en-CA" dirty="0"/>
          </a:p>
          <a:p>
            <a:pPr marL="0" indent="0" algn="ctr">
              <a:buNone/>
            </a:pPr>
            <a:r>
              <a:rPr lang="en-CA" dirty="0"/>
              <a:t>Read vs. 15 again.    </a:t>
            </a:r>
          </a:p>
          <a:p>
            <a:pPr marL="0" indent="0" algn="ctr">
              <a:buNone/>
            </a:pPr>
            <a:endParaRPr lang="en-CA" b="1" dirty="0"/>
          </a:p>
          <a:p>
            <a:pPr marL="0" indent="0" algn="ctr">
              <a:buNone/>
            </a:pPr>
            <a:r>
              <a:rPr lang="en-CA" b="1" dirty="0"/>
              <a:t>What does this verse tell us about the power of our spiritual enemy?</a:t>
            </a:r>
            <a:endParaRPr lang="en-CA" dirty="0"/>
          </a:p>
          <a:p>
            <a:pPr marL="0" indent="0">
              <a:buNone/>
            </a:pPr>
            <a:endParaRPr lang="en-US" dirty="0"/>
          </a:p>
        </p:txBody>
      </p:sp>
    </p:spTree>
    <p:extLst>
      <p:ext uri="{BB962C8B-B14F-4D97-AF65-F5344CB8AC3E}">
        <p14:creationId xmlns:p14="http://schemas.microsoft.com/office/powerpoint/2010/main" val="1322209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BE8A5E-A320-BA41-98ED-8A920E9E4297}"/>
              </a:ext>
            </a:extLst>
          </p:cNvPr>
          <p:cNvSpPr>
            <a:spLocks noGrp="1"/>
          </p:cNvSpPr>
          <p:nvPr>
            <p:ph idx="1"/>
          </p:nvPr>
        </p:nvSpPr>
        <p:spPr>
          <a:xfrm>
            <a:off x="865909" y="1136074"/>
            <a:ext cx="10515600" cy="4488872"/>
          </a:xfrm>
        </p:spPr>
        <p:txBody>
          <a:bodyPr>
            <a:normAutofit lnSpcReduction="10000"/>
          </a:bodyPr>
          <a:lstStyle/>
          <a:p>
            <a:pPr marL="0" indent="0" algn="ctr">
              <a:buNone/>
            </a:pPr>
            <a:endParaRPr lang="en-CA" dirty="0"/>
          </a:p>
          <a:p>
            <a:pPr marL="0" indent="0" algn="ctr">
              <a:buNone/>
            </a:pPr>
            <a:endParaRPr lang="en-CA" dirty="0"/>
          </a:p>
          <a:p>
            <a:pPr marL="0" indent="0" algn="ctr">
              <a:buNone/>
            </a:pPr>
            <a:r>
              <a:rPr lang="en-CA" dirty="0"/>
              <a:t>Read vs. 16 – 19 again.     </a:t>
            </a:r>
          </a:p>
          <a:p>
            <a:pPr marL="0" indent="0" algn="ctr">
              <a:buNone/>
            </a:pPr>
            <a:endParaRPr lang="en-CA" dirty="0"/>
          </a:p>
          <a:p>
            <a:pPr marL="0" indent="0" algn="ctr">
              <a:buNone/>
            </a:pPr>
            <a:r>
              <a:rPr lang="en-CA" dirty="0"/>
              <a:t>Here we have examples of what people wanted to “add” to Jesus.   </a:t>
            </a:r>
          </a:p>
          <a:p>
            <a:pPr marL="0" indent="0" algn="ctr">
              <a:buNone/>
            </a:pPr>
            <a:r>
              <a:rPr lang="en-CA" dirty="0"/>
              <a:t>Go back through the verses and look again at the specific examples.   </a:t>
            </a:r>
          </a:p>
          <a:p>
            <a:pPr marL="0" indent="0" algn="ctr">
              <a:buNone/>
            </a:pPr>
            <a:endParaRPr lang="en-CA" b="1" dirty="0"/>
          </a:p>
          <a:p>
            <a:pPr marL="0" indent="0" algn="ctr">
              <a:buNone/>
            </a:pPr>
            <a:r>
              <a:rPr lang="en-CA" b="1" dirty="0"/>
              <a:t>What are similar examples from our day?</a:t>
            </a:r>
            <a:endParaRPr lang="en-CA" dirty="0"/>
          </a:p>
          <a:p>
            <a:pPr marL="0" indent="0" algn="ctr">
              <a:buNone/>
            </a:pPr>
            <a:r>
              <a:rPr lang="en-CA" b="1" dirty="0"/>
              <a:t> </a:t>
            </a:r>
            <a:endParaRPr lang="en-CA" dirty="0"/>
          </a:p>
          <a:p>
            <a:pPr marL="0" indent="0" algn="ctr">
              <a:buNone/>
            </a:pPr>
            <a:endParaRPr lang="en-US" dirty="0"/>
          </a:p>
        </p:txBody>
      </p:sp>
    </p:spTree>
    <p:extLst>
      <p:ext uri="{BB962C8B-B14F-4D97-AF65-F5344CB8AC3E}">
        <p14:creationId xmlns:p14="http://schemas.microsoft.com/office/powerpoint/2010/main" val="3363793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971107-7AB2-B146-A07B-FBFA4BDC5F87}"/>
              </a:ext>
            </a:extLst>
          </p:cNvPr>
          <p:cNvSpPr>
            <a:spLocks noGrp="1"/>
          </p:cNvSpPr>
          <p:nvPr>
            <p:ph idx="1"/>
          </p:nvPr>
        </p:nvSpPr>
        <p:spPr/>
        <p:txBody>
          <a:bodyPr/>
          <a:lstStyle/>
          <a:p>
            <a:pPr marL="0" indent="0" algn="ctr">
              <a:buNone/>
            </a:pPr>
            <a:endParaRPr lang="en-CA" dirty="0"/>
          </a:p>
          <a:p>
            <a:pPr marL="0" indent="0" algn="ctr">
              <a:buNone/>
            </a:pPr>
            <a:r>
              <a:rPr lang="en-CA" dirty="0"/>
              <a:t>Read vs. 20-23 again.   </a:t>
            </a:r>
          </a:p>
          <a:p>
            <a:pPr marL="0" indent="0" algn="ctr">
              <a:buNone/>
            </a:pPr>
            <a:endParaRPr lang="en-CA" b="1" dirty="0"/>
          </a:p>
          <a:p>
            <a:pPr marL="0" indent="0" algn="ctr">
              <a:buNone/>
            </a:pPr>
            <a:r>
              <a:rPr lang="en-CA" b="1" dirty="0"/>
              <a:t>How does your freedom in Christ guide your response </a:t>
            </a:r>
          </a:p>
          <a:p>
            <a:pPr marL="0" indent="0" algn="ctr">
              <a:buNone/>
            </a:pPr>
            <a:r>
              <a:rPr lang="en-CA" b="1" dirty="0"/>
              <a:t>to pressure to add something to Jesus?</a:t>
            </a:r>
            <a:endParaRPr lang="en-CA" dirty="0"/>
          </a:p>
          <a:p>
            <a:pPr marL="0" indent="0">
              <a:buNone/>
            </a:pPr>
            <a:endParaRPr lang="en-US" dirty="0"/>
          </a:p>
        </p:txBody>
      </p:sp>
    </p:spTree>
    <p:extLst>
      <p:ext uri="{BB962C8B-B14F-4D97-AF65-F5344CB8AC3E}">
        <p14:creationId xmlns:p14="http://schemas.microsoft.com/office/powerpoint/2010/main" val="1980446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393784-6C2A-664B-8EB6-F6E8E0CF51E5}"/>
              </a:ext>
            </a:extLst>
          </p:cNvPr>
          <p:cNvSpPr>
            <a:spLocks noGrp="1"/>
          </p:cNvSpPr>
          <p:nvPr>
            <p:ph idx="1"/>
          </p:nvPr>
        </p:nvSpPr>
        <p:spPr/>
        <p:txBody>
          <a:bodyPr/>
          <a:lstStyle/>
          <a:p>
            <a:pPr marL="0" indent="0" algn="ctr">
              <a:buNone/>
            </a:pPr>
            <a:endParaRPr lang="en-CA" dirty="0"/>
          </a:p>
          <a:p>
            <a:pPr marL="0" indent="0" algn="ctr">
              <a:buNone/>
            </a:pPr>
            <a:endParaRPr lang="en-CA" dirty="0"/>
          </a:p>
          <a:p>
            <a:pPr marL="0" indent="0" algn="ctr">
              <a:buNone/>
            </a:pPr>
            <a:r>
              <a:rPr lang="en-CA" dirty="0"/>
              <a:t>What has been a key takeaway for you from this study?    </a:t>
            </a:r>
          </a:p>
          <a:p>
            <a:pPr marL="0" indent="0" algn="ctr">
              <a:buNone/>
            </a:pPr>
            <a:endParaRPr lang="en-CA" b="1" dirty="0"/>
          </a:p>
          <a:p>
            <a:pPr marL="0" indent="0" algn="ctr">
              <a:buNone/>
            </a:pPr>
            <a:r>
              <a:rPr lang="en-CA" b="1" dirty="0"/>
              <a:t>Share your takeaway with the group.  </a:t>
            </a:r>
            <a:r>
              <a:rPr lang="en-CA" dirty="0"/>
              <a:t>   </a:t>
            </a:r>
          </a:p>
          <a:p>
            <a:pPr marL="0" indent="0">
              <a:buNone/>
            </a:pPr>
            <a:endParaRPr lang="en-US" dirty="0"/>
          </a:p>
        </p:txBody>
      </p:sp>
    </p:spTree>
    <p:extLst>
      <p:ext uri="{BB962C8B-B14F-4D97-AF65-F5344CB8AC3E}">
        <p14:creationId xmlns:p14="http://schemas.microsoft.com/office/powerpoint/2010/main" val="4188492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B9FE24-F04D-DD4D-A26F-D43B811BD42D}"/>
              </a:ext>
            </a:extLst>
          </p:cNvPr>
          <p:cNvSpPr>
            <a:spLocks noGrp="1"/>
          </p:cNvSpPr>
          <p:nvPr>
            <p:ph idx="1"/>
          </p:nvPr>
        </p:nvSpPr>
        <p:spPr>
          <a:xfrm>
            <a:off x="907473" y="1063625"/>
            <a:ext cx="10515600" cy="4351338"/>
          </a:xfrm>
        </p:spPr>
        <p:txBody>
          <a:bodyPr>
            <a:normAutofit/>
          </a:bodyPr>
          <a:lstStyle/>
          <a:p>
            <a:pPr marL="0" indent="0" algn="ctr">
              <a:buNone/>
            </a:pPr>
            <a:r>
              <a:rPr lang="en-CA" b="1" u="sng" dirty="0"/>
              <a:t>EXPERIENCE GOD</a:t>
            </a:r>
            <a:endParaRPr lang="en-CA" dirty="0"/>
          </a:p>
          <a:p>
            <a:pPr marL="0" indent="0" algn="ctr">
              <a:buNone/>
            </a:pPr>
            <a:endParaRPr lang="en-CA" dirty="0"/>
          </a:p>
          <a:p>
            <a:pPr marL="0" indent="0" algn="ctr">
              <a:buNone/>
            </a:pPr>
            <a:r>
              <a:rPr lang="en-CA" u="sng" dirty="0"/>
              <a:t>LISTEN:</a:t>
            </a:r>
            <a:r>
              <a:rPr lang="en-CA" dirty="0"/>
              <a:t>   Who You Say I Am – Hillsong Worship  </a:t>
            </a:r>
            <a:r>
              <a:rPr lang="en-CA" u="sng" dirty="0">
                <a:hlinkClick r:id="rId2"/>
              </a:rPr>
              <a:t>https://www.youtube.com/watch?v=lKw6uqtGFfo</a:t>
            </a:r>
            <a:endParaRPr lang="en-CA" dirty="0"/>
          </a:p>
          <a:p>
            <a:pPr marL="0" indent="0" algn="ctr">
              <a:buNone/>
            </a:pPr>
            <a:r>
              <a:rPr lang="en-CA" dirty="0"/>
              <a:t> </a:t>
            </a:r>
          </a:p>
          <a:p>
            <a:pPr marL="0" indent="0" algn="ctr">
              <a:buNone/>
            </a:pPr>
            <a:r>
              <a:rPr lang="en-CA" dirty="0"/>
              <a:t> </a:t>
            </a:r>
          </a:p>
          <a:p>
            <a:pPr marL="0" indent="0" algn="ctr">
              <a:buNone/>
            </a:pPr>
            <a:r>
              <a:rPr lang="en-CA" u="sng" dirty="0"/>
              <a:t>RESPOND:</a:t>
            </a:r>
            <a:r>
              <a:rPr lang="en-CA" dirty="0"/>
              <a:t>    Jesus, thank You that I am fully free in You!    In You I am chosen and complete.   Help me to live in that freedom today.   AMEN!</a:t>
            </a:r>
          </a:p>
          <a:p>
            <a:pPr marL="0" indent="0">
              <a:buNone/>
            </a:pPr>
            <a:endParaRPr lang="en-US" dirty="0"/>
          </a:p>
        </p:txBody>
      </p:sp>
    </p:spTree>
    <p:extLst>
      <p:ext uri="{BB962C8B-B14F-4D97-AF65-F5344CB8AC3E}">
        <p14:creationId xmlns:p14="http://schemas.microsoft.com/office/powerpoint/2010/main" val="718822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
            <a:extLst>
              <a:ext uri="{FF2B5EF4-FFF2-40B4-BE49-F238E27FC236}">
                <a16:creationId xmlns:a16="http://schemas.microsoft.com/office/drawing/2014/main" id="{FCE4DA7A-9F60-7540-B591-3C08C896F886}"/>
              </a:ext>
            </a:extLst>
          </p:cNvPr>
          <p:cNvSpPr txBox="1">
            <a:spLocks noGrp="1"/>
          </p:cNvSpPr>
          <p:nvPr>
            <p:ph idx="1"/>
          </p:nvPr>
        </p:nvSpPr>
        <p:spPr>
          <a:xfrm>
            <a:off x="810491" y="858981"/>
            <a:ext cx="10515600" cy="5179436"/>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indent="0" algn="ctr">
              <a:spcAft>
                <a:spcPts val="0"/>
              </a:spcAft>
              <a:buNone/>
            </a:pPr>
            <a:endParaRPr lang="en-CA" b="1" dirty="0">
              <a:solidFill>
                <a:srgbClr val="000000"/>
              </a:solidFill>
              <a:effectLst/>
              <a:latin typeface="Calibri" panose="020F0502020204030204" pitchFamily="34" charset="0"/>
              <a:ea typeface="Times New Roman" panose="02020603050405020304" pitchFamily="18" charset="0"/>
            </a:endParaRPr>
          </a:p>
          <a:p>
            <a:pPr marL="0" indent="0" algn="ctr">
              <a:spcAft>
                <a:spcPts val="0"/>
              </a:spcAft>
              <a:buNone/>
            </a:pPr>
            <a:r>
              <a:rPr lang="en-CA" b="1" dirty="0">
                <a:solidFill>
                  <a:srgbClr val="000000"/>
                </a:solidFill>
                <a:effectLst/>
                <a:latin typeface="Calibri" panose="020F0502020204030204" pitchFamily="34" charset="0"/>
                <a:ea typeface="Times New Roman" panose="02020603050405020304" pitchFamily="18" charset="0"/>
              </a:rPr>
              <a:t>COLOSSIANS DEVOS:</a:t>
            </a:r>
            <a:endParaRPr lang="en-CA" dirty="0">
              <a:effectLst/>
              <a:latin typeface="Times New Roman" panose="02020603050405020304" pitchFamily="18" charset="0"/>
              <a:ea typeface="Times New Roman" panose="02020603050405020304" pitchFamily="18" charset="0"/>
            </a:endParaRPr>
          </a:p>
          <a:p>
            <a:pPr marL="0" indent="0">
              <a:spcAft>
                <a:spcPts val="0"/>
              </a:spcAft>
              <a:buNone/>
            </a:pPr>
            <a:endParaRPr lang="en-CA" dirty="0">
              <a:effectLst/>
              <a:latin typeface="Times New Roman" panose="02020603050405020304" pitchFamily="18" charset="0"/>
              <a:ea typeface="Times New Roman" panose="02020603050405020304" pitchFamily="18" charset="0"/>
            </a:endParaRPr>
          </a:p>
          <a:p>
            <a:pPr marL="0" indent="0" algn="ctr">
              <a:spcAft>
                <a:spcPts val="0"/>
              </a:spcAft>
              <a:buNone/>
            </a:pPr>
            <a:r>
              <a:rPr lang="en-CA" dirty="0">
                <a:solidFill>
                  <a:srgbClr val="000000"/>
                </a:solidFill>
                <a:effectLst/>
                <a:latin typeface="Calibri" panose="020F0502020204030204" pitchFamily="34" charset="0"/>
                <a:ea typeface="Times New Roman" panose="02020603050405020304" pitchFamily="18" charset="0"/>
              </a:rPr>
              <a:t>Each week of this series we have 5 devotionals </a:t>
            </a:r>
          </a:p>
          <a:p>
            <a:pPr marL="0" indent="0" algn="ctr">
              <a:spcAft>
                <a:spcPts val="0"/>
              </a:spcAft>
              <a:buNone/>
            </a:pPr>
            <a:r>
              <a:rPr lang="en-CA" dirty="0">
                <a:solidFill>
                  <a:srgbClr val="000000"/>
                </a:solidFill>
                <a:effectLst/>
                <a:latin typeface="Calibri" panose="020F0502020204030204" pitchFamily="34" charset="0"/>
                <a:ea typeface="Times New Roman" panose="02020603050405020304" pitchFamily="18" charset="0"/>
              </a:rPr>
              <a:t>for you to read on your own.    </a:t>
            </a:r>
            <a:endParaRPr lang="en-CA" dirty="0">
              <a:effectLst/>
              <a:latin typeface="Times New Roman" panose="02020603050405020304" pitchFamily="18" charset="0"/>
              <a:ea typeface="Times New Roman" panose="02020603050405020304" pitchFamily="18" charset="0"/>
            </a:endParaRPr>
          </a:p>
          <a:p>
            <a:pPr marL="0" indent="0" algn="ctr">
              <a:spcAft>
                <a:spcPts val="0"/>
              </a:spcAft>
              <a:buNone/>
            </a:pPr>
            <a:endParaRPr lang="en-CA" dirty="0">
              <a:solidFill>
                <a:srgbClr val="000000"/>
              </a:solidFill>
              <a:effectLst/>
              <a:latin typeface="Calibri" panose="020F0502020204030204" pitchFamily="34" charset="0"/>
              <a:ea typeface="Times New Roman" panose="02020603050405020304" pitchFamily="18" charset="0"/>
            </a:endParaRPr>
          </a:p>
          <a:p>
            <a:pPr marL="0" indent="0" algn="ctr">
              <a:spcAft>
                <a:spcPts val="0"/>
              </a:spcAft>
              <a:buNone/>
            </a:pPr>
            <a:r>
              <a:rPr lang="en-CA" dirty="0">
                <a:solidFill>
                  <a:srgbClr val="000000"/>
                </a:solidFill>
                <a:effectLst/>
                <a:latin typeface="Calibri" panose="020F0502020204030204" pitchFamily="34" charset="0"/>
                <a:ea typeface="Times New Roman" panose="02020603050405020304" pitchFamily="18" charset="0"/>
              </a:rPr>
              <a:t>Read the </a:t>
            </a:r>
            <a:r>
              <a:rPr lang="en-CA" dirty="0" err="1">
                <a:solidFill>
                  <a:srgbClr val="000000"/>
                </a:solidFill>
                <a:effectLst/>
                <a:latin typeface="Calibri" panose="020F0502020204030204" pitchFamily="34" charset="0"/>
                <a:ea typeface="Times New Roman" panose="02020603050405020304" pitchFamily="18" charset="0"/>
              </a:rPr>
              <a:t>devos</a:t>
            </a:r>
            <a:r>
              <a:rPr lang="en-CA" dirty="0">
                <a:solidFill>
                  <a:srgbClr val="000000"/>
                </a:solidFill>
                <a:effectLst/>
                <a:latin typeface="Calibri" panose="020F0502020204030204" pitchFamily="34" charset="0"/>
                <a:ea typeface="Times New Roman" panose="02020603050405020304" pitchFamily="18" charset="0"/>
              </a:rPr>
              <a:t> this week and notice how this habit </a:t>
            </a:r>
          </a:p>
          <a:p>
            <a:pPr marL="0" indent="0" algn="ctr">
              <a:spcAft>
                <a:spcPts val="0"/>
              </a:spcAft>
              <a:buNone/>
            </a:pPr>
            <a:r>
              <a:rPr lang="en-CA" dirty="0">
                <a:solidFill>
                  <a:srgbClr val="000000"/>
                </a:solidFill>
                <a:effectLst/>
                <a:latin typeface="Calibri" panose="020F0502020204030204" pitchFamily="34" charset="0"/>
                <a:ea typeface="Times New Roman" panose="02020603050405020304" pitchFamily="18" charset="0"/>
              </a:rPr>
              <a:t>enriches your walk with Jesus!</a:t>
            </a:r>
            <a:endParaRPr lang="en-CA" dirty="0">
              <a:effectLst/>
              <a:latin typeface="Times New Roman" panose="02020603050405020304" pitchFamily="18" charset="0"/>
              <a:ea typeface="Times New Roman" panose="02020603050405020304" pitchFamily="18" charset="0"/>
            </a:endParaRPr>
          </a:p>
          <a:p>
            <a:pPr marL="0" indent="0" algn="ctr">
              <a:spcAft>
                <a:spcPts val="0"/>
              </a:spcAft>
              <a:buNone/>
            </a:pPr>
            <a:endParaRPr lang="en-CA" u="sng" dirty="0">
              <a:solidFill>
                <a:srgbClr val="0563C1"/>
              </a:solidFill>
              <a:effectLst/>
              <a:latin typeface="Calibri" panose="020F0502020204030204" pitchFamily="34" charset="0"/>
              <a:ea typeface="Times New Roman" panose="02020603050405020304" pitchFamily="18" charset="0"/>
              <a:hlinkClick r:id="rId2"/>
            </a:endParaRPr>
          </a:p>
          <a:p>
            <a:pPr marL="0" indent="0" algn="ctr">
              <a:spcAft>
                <a:spcPts val="0"/>
              </a:spcAft>
              <a:buNone/>
            </a:pPr>
            <a:r>
              <a:rPr lang="en-CA" u="sng" dirty="0">
                <a:solidFill>
                  <a:srgbClr val="0563C1"/>
                </a:solidFill>
                <a:effectLst/>
                <a:latin typeface="Calibri" panose="020F0502020204030204" pitchFamily="34" charset="0"/>
                <a:ea typeface="Times New Roman" panose="02020603050405020304" pitchFamily="18" charset="0"/>
                <a:hlinkClick r:id="rId2"/>
              </a:rPr>
              <a:t>https://www.creeksidechurch.ca/richer-than-you-think/</a:t>
            </a:r>
            <a:endParaRPr lang="en-CA" dirty="0">
              <a:effectLst/>
              <a:latin typeface="Times New Roman" panose="02020603050405020304" pitchFamily="18" charset="0"/>
              <a:ea typeface="Times New Roman" panose="02020603050405020304" pitchFamily="18" charset="0"/>
            </a:endParaRPr>
          </a:p>
          <a:p>
            <a:pPr marL="0" indent="0" algn="ctr">
              <a:spcAft>
                <a:spcPts val="0"/>
              </a:spcAft>
              <a:buNone/>
            </a:pPr>
            <a:r>
              <a:rPr lang="en-CA" sz="12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2737245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20B5B3AC-72B1-274C-B1D5-A62400895D4D}"/>
              </a:ext>
            </a:extLst>
          </p:cNvPr>
          <p:cNvSpPr>
            <a:spLocks noGrp="1"/>
          </p:cNvSpPr>
          <p:nvPr>
            <p:ph idx="1"/>
          </p:nvPr>
        </p:nvSpPr>
        <p:spPr>
          <a:xfrm>
            <a:off x="796636" y="828097"/>
            <a:ext cx="10515600" cy="5877503"/>
          </a:xfrm>
        </p:spPr>
        <p:txBody>
          <a:bodyPr>
            <a:normAutofit fontScale="92500" lnSpcReduction="10000"/>
          </a:bodyPr>
          <a:lstStyle/>
          <a:p>
            <a:pPr marL="0" indent="0" algn="ctr">
              <a:buNone/>
            </a:pPr>
            <a:r>
              <a:rPr lang="en-CA" sz="3300" b="1" u="sng" dirty="0"/>
              <a:t>PRAYER</a:t>
            </a:r>
            <a:r>
              <a:rPr lang="en-CA" sz="3300" dirty="0"/>
              <a:t> </a:t>
            </a:r>
          </a:p>
          <a:p>
            <a:endParaRPr lang="en-CA" dirty="0"/>
          </a:p>
          <a:p>
            <a:pPr marL="0" indent="0">
              <a:buNone/>
            </a:pPr>
            <a:r>
              <a:rPr lang="en-CA" dirty="0"/>
              <a:t>This week let’s pray for our EPIC Kids week coming up this summer. </a:t>
            </a:r>
          </a:p>
          <a:p>
            <a:pPr marL="0" indent="0">
              <a:buNone/>
            </a:pPr>
            <a:r>
              <a:rPr lang="en-CA" dirty="0"/>
              <a:t> </a:t>
            </a:r>
          </a:p>
          <a:p>
            <a:pPr lvl="0"/>
            <a:r>
              <a:rPr lang="en-CA" dirty="0"/>
              <a:t>Volunteers: Pray that we have all the station, room and workshop leaders that we need. Pray that volunteers would be blessed through their service.</a:t>
            </a:r>
          </a:p>
          <a:p>
            <a:pPr marL="0" indent="0">
              <a:buNone/>
            </a:pPr>
            <a:r>
              <a:rPr lang="en-CA" dirty="0"/>
              <a:t> </a:t>
            </a:r>
          </a:p>
          <a:p>
            <a:pPr lvl="0"/>
            <a:r>
              <a:rPr lang="en-CA" dirty="0"/>
              <a:t>Kids: Pray that their faith would grow. As we introduce kids to Jesus, may they grasp how much he loves them. May they grow in grace and knowledge of our Lord  and Saviour Jesus Christ.</a:t>
            </a:r>
          </a:p>
          <a:p>
            <a:pPr marL="0" indent="0">
              <a:buNone/>
            </a:pPr>
            <a:endParaRPr lang="en-CA" dirty="0"/>
          </a:p>
          <a:p>
            <a:pPr lvl="0"/>
            <a:r>
              <a:rPr lang="en-CA" dirty="0"/>
              <a:t>Families: Pray that families make connections with each other and kids find friends. May Creekside be a great source of community for those who attend.</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1206735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900545" y="530896"/>
            <a:ext cx="10776378" cy="5939177"/>
          </a:xfrm>
        </p:spPr>
        <p:txBody>
          <a:bodyPr>
            <a:normAutofit/>
          </a:bodyPr>
          <a:lstStyle/>
          <a:p>
            <a:pPr marL="0" indent="0" algn="ctr">
              <a:buNone/>
            </a:pPr>
            <a:endParaRPr lang="en-CA" u="sng" dirty="0"/>
          </a:p>
          <a:p>
            <a:pPr marL="0" indent="0" algn="ctr">
              <a:buNone/>
            </a:pPr>
            <a:r>
              <a:rPr lang="en-CA" u="sng" dirty="0"/>
              <a:t>I Really Thought I Needed It!</a:t>
            </a:r>
            <a:endParaRPr lang="en-CA" dirty="0"/>
          </a:p>
          <a:p>
            <a:pPr marL="0" indent="0" algn="ctr">
              <a:buNone/>
            </a:pPr>
            <a:endParaRPr lang="en-CA" dirty="0"/>
          </a:p>
          <a:p>
            <a:pPr marL="0" indent="0" algn="ctr">
              <a:buNone/>
            </a:pPr>
            <a:r>
              <a:rPr lang="en-CA" dirty="0"/>
              <a:t>When I was in high school I really thought I needed an ATV (all-terrain vehicle) to make my life complete.    I had posters of ATVs in my room that fueled my dream of how awesome it would be to own one. I really thought I  needed an ATV to make my life complete!    </a:t>
            </a:r>
          </a:p>
          <a:p>
            <a:pPr marL="0" indent="0" algn="ctr">
              <a:buNone/>
            </a:pPr>
            <a:r>
              <a:rPr lang="en-CA" dirty="0"/>
              <a:t>How about you?    </a:t>
            </a:r>
          </a:p>
          <a:p>
            <a:pPr marL="0" indent="0" algn="ctr">
              <a:buNone/>
            </a:pPr>
            <a:r>
              <a:rPr lang="en-CA" dirty="0"/>
              <a:t>What have you had on your radar where you’ve thought</a:t>
            </a:r>
          </a:p>
          <a:p>
            <a:pPr marL="0" indent="0" algn="ctr">
              <a:buNone/>
            </a:pPr>
            <a:r>
              <a:rPr lang="en-CA" dirty="0"/>
              <a:t> “I really need that!”    </a:t>
            </a:r>
          </a:p>
          <a:p>
            <a:pPr marL="0" indent="0" algn="ctr">
              <a:buNone/>
            </a:pPr>
            <a:endParaRPr lang="en-CA" b="1" dirty="0"/>
          </a:p>
          <a:p>
            <a:pPr marL="0" indent="0" algn="ctr">
              <a:buNone/>
            </a:pPr>
            <a:r>
              <a:rPr lang="en-CA" b="1" dirty="0"/>
              <a:t>Share your story with the group!</a:t>
            </a:r>
            <a:endParaRPr lang="en-CA" dirty="0"/>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720436" y="457201"/>
            <a:ext cx="11023079" cy="5680362"/>
          </a:xfrm>
        </p:spPr>
        <p:txBody>
          <a:bodyPr>
            <a:normAutofit/>
          </a:bodyPr>
          <a:lstStyle/>
          <a:p>
            <a:pPr marL="0" lvl="0" indent="0" algn="ctr">
              <a:buNone/>
            </a:pPr>
            <a:endParaRPr lang="en-CA" dirty="0"/>
          </a:p>
          <a:p>
            <a:pPr marL="0" indent="0" algn="ctr">
              <a:buNone/>
            </a:pPr>
            <a:endParaRPr lang="en-CA" dirty="0"/>
          </a:p>
          <a:p>
            <a:pPr marL="0" indent="0" algn="ctr">
              <a:buNone/>
            </a:pPr>
            <a:endParaRPr lang="en-CA" dirty="0"/>
          </a:p>
          <a:p>
            <a:pPr marL="0" lvl="0" indent="0" algn="ctr">
              <a:buNone/>
            </a:pPr>
            <a:r>
              <a:rPr lang="en-CA" dirty="0"/>
              <a:t>On Sunday, Pete talked about the idea of “Jesus Plus Nothing”.     </a:t>
            </a:r>
          </a:p>
          <a:p>
            <a:pPr marL="0" lvl="0" indent="0" algn="ctr">
              <a:buNone/>
            </a:pPr>
            <a:r>
              <a:rPr lang="en-CA" dirty="0"/>
              <a:t>He encouraged us not to give in to the temptation </a:t>
            </a:r>
          </a:p>
          <a:p>
            <a:pPr marL="0" lvl="0" indent="0" algn="ctr">
              <a:buNone/>
            </a:pPr>
            <a:r>
              <a:rPr lang="en-CA" dirty="0"/>
              <a:t>of thinking we’re missing something in our faith.   </a:t>
            </a:r>
          </a:p>
          <a:p>
            <a:pPr marL="0" lvl="0" indent="0" algn="ctr">
              <a:buNone/>
            </a:pPr>
            <a:r>
              <a:rPr lang="en-CA" dirty="0"/>
              <a:t>In Jesus we have everything we need.    </a:t>
            </a:r>
          </a:p>
          <a:p>
            <a:pPr marL="0" lvl="0" indent="0" algn="ctr">
              <a:buNone/>
            </a:pPr>
            <a:endParaRPr lang="en-CA" b="1" dirty="0"/>
          </a:p>
          <a:p>
            <a:pPr marL="0" lvl="0" indent="0" algn="ctr">
              <a:buNone/>
            </a:pPr>
            <a:r>
              <a:rPr lang="en-CA" b="1" dirty="0"/>
              <a:t>What was a highlight for you from Pete’s teaching? </a:t>
            </a:r>
            <a:endParaRPr lang="en-CA" dirty="0"/>
          </a:p>
          <a:p>
            <a:pPr marL="0" indent="0" algn="ctr">
              <a:buNone/>
            </a:pPr>
            <a:r>
              <a:rPr lang="en-CA" dirty="0"/>
              <a:t>   </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907473" y="110836"/>
            <a:ext cx="10515600" cy="6567055"/>
          </a:xfrm>
        </p:spPr>
        <p:txBody>
          <a:bodyPr>
            <a:normAutofit/>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b="1" dirty="0"/>
          </a:p>
          <a:p>
            <a:pPr marL="0" indent="0" algn="ctr">
              <a:buNone/>
            </a:pPr>
            <a:endParaRPr lang="en-CA" b="1" dirty="0"/>
          </a:p>
          <a:p>
            <a:pPr marL="0" indent="0" algn="ctr">
              <a:buNone/>
            </a:pPr>
            <a:r>
              <a:rPr lang="en-CA" b="1" dirty="0"/>
              <a:t>READ:   Colossians 2:6-23</a:t>
            </a:r>
            <a:endParaRPr lang="en-CA" dirty="0"/>
          </a:p>
          <a:p>
            <a:pPr marL="0" indent="0" algn="ctr">
              <a:buNone/>
            </a:pPr>
            <a:r>
              <a:rPr lang="en-CA" dirty="0"/>
              <a:t> </a:t>
            </a:r>
          </a:p>
          <a:p>
            <a:pPr marL="0" indent="0" algn="ctr">
              <a:buNone/>
            </a:pPr>
            <a:r>
              <a:rPr lang="en-CA" dirty="0"/>
              <a:t>Let’s work our way back through these verses and talk about </a:t>
            </a:r>
          </a:p>
          <a:p>
            <a:pPr marL="0" indent="0" algn="ctr">
              <a:buNone/>
            </a:pPr>
            <a:r>
              <a:rPr lang="en-CA" dirty="0"/>
              <a:t>some of the incredible riches we find there. </a:t>
            </a:r>
          </a:p>
          <a:p>
            <a:pPr marL="0" indent="0">
              <a:buNone/>
            </a:pPr>
            <a:endParaRPr lang="en-CA" dirty="0"/>
          </a:p>
          <a:p>
            <a:pPr marL="0" indent="0">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665018" y="110837"/>
            <a:ext cx="11263746" cy="6234546"/>
          </a:xfrm>
        </p:spPr>
        <p:txBody>
          <a:bodyPr>
            <a:normAutofit/>
          </a:bodyPr>
          <a:lstStyle/>
          <a:p>
            <a:pPr marL="0" indent="0" algn="ctr">
              <a:buNone/>
            </a:pPr>
            <a:endParaRPr lang="en-CA" dirty="0"/>
          </a:p>
          <a:p>
            <a:pPr marL="0" lv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Read verses 6 – 7 again.     </a:t>
            </a:r>
          </a:p>
          <a:p>
            <a:pPr marL="0" indent="0" algn="ctr">
              <a:buNone/>
            </a:pPr>
            <a:endParaRPr lang="en-CA" dirty="0"/>
          </a:p>
          <a:p>
            <a:pPr marL="0" indent="0" algn="ctr">
              <a:buNone/>
            </a:pPr>
            <a:r>
              <a:rPr lang="en-CA" dirty="0"/>
              <a:t>What are the action words in these verses?   </a:t>
            </a:r>
          </a:p>
          <a:p>
            <a:pPr marL="0" indent="0" algn="ctr">
              <a:buNone/>
            </a:pPr>
            <a:endParaRPr lang="en-CA" b="1" dirty="0"/>
          </a:p>
          <a:p>
            <a:pPr marL="0" indent="0" algn="ctr">
              <a:buNone/>
            </a:pPr>
            <a:r>
              <a:rPr lang="en-CA" b="1" dirty="0"/>
              <a:t>What do these mean for your walk with Jesus?</a:t>
            </a:r>
            <a:r>
              <a:rPr lang="en-CA" dirty="0"/>
              <a:t> </a:t>
            </a:r>
            <a:r>
              <a:rPr lang="en-CA" b="1" dirty="0"/>
              <a:t>    </a:t>
            </a:r>
            <a:endParaRPr lang="en-CA" dirty="0"/>
          </a:p>
          <a:p>
            <a:pPr marL="0" indent="0" algn="ctr">
              <a:buNone/>
            </a:pPr>
            <a:endParaRPr lang="en-CA" dirty="0"/>
          </a:p>
          <a:p>
            <a:pPr marL="0" indent="0" algn="ctr">
              <a:buNone/>
            </a:pPr>
            <a:endParaRPr lang="en-CA" dirty="0"/>
          </a:p>
          <a:p>
            <a:pPr marL="0" lvl="0" indent="0" algn="ctr">
              <a:buNone/>
            </a:pPr>
            <a:endParaRPr lang="en-CA" dirty="0"/>
          </a:p>
          <a:p>
            <a:pPr marL="0" indent="0">
              <a:buNone/>
            </a:pPr>
            <a:endParaRPr lang="en-CA" dirty="0"/>
          </a:p>
          <a:p>
            <a:pPr marL="0" indent="0" algn="ctr">
              <a:buNone/>
            </a:pP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498763" y="1468581"/>
            <a:ext cx="11319164" cy="4281055"/>
          </a:xfrm>
        </p:spPr>
        <p:txBody>
          <a:bodyPr>
            <a:normAutofit fontScale="92500" lnSpcReduction="20000"/>
          </a:bodyPr>
          <a:lstStyle/>
          <a:p>
            <a:pPr marL="0" lvl="0" indent="0" algn="ctr">
              <a:buNone/>
            </a:pPr>
            <a:endParaRPr lang="en-CA" dirty="0"/>
          </a:p>
          <a:p>
            <a:pPr marL="0" indent="0" algn="ctr">
              <a:buNone/>
            </a:pPr>
            <a:endParaRPr lang="en-CA" dirty="0"/>
          </a:p>
          <a:p>
            <a:pPr marL="0" indent="0" algn="ctr">
              <a:buNone/>
            </a:pPr>
            <a:r>
              <a:rPr lang="en-CA" dirty="0"/>
              <a:t>Read verse 8 again.     </a:t>
            </a:r>
          </a:p>
          <a:p>
            <a:pPr marL="0" indent="0" algn="ctr">
              <a:buNone/>
            </a:pPr>
            <a:endParaRPr lang="en-CA" dirty="0"/>
          </a:p>
          <a:p>
            <a:pPr marL="0" indent="0" algn="ctr">
              <a:buNone/>
            </a:pPr>
            <a:r>
              <a:rPr lang="en-CA" dirty="0"/>
              <a:t>Paul warns us to not be taken captive by “hollow and deceptive philosophy” .    </a:t>
            </a:r>
          </a:p>
          <a:p>
            <a:pPr marL="0" indent="0" algn="ctr">
              <a:buNone/>
            </a:pPr>
            <a:endParaRPr lang="en-CA" b="1" dirty="0"/>
          </a:p>
          <a:p>
            <a:pPr marL="0" indent="0" algn="ctr">
              <a:buNone/>
            </a:pPr>
            <a:r>
              <a:rPr lang="en-CA" b="1" dirty="0"/>
              <a:t>What are some practical examples of </a:t>
            </a:r>
          </a:p>
          <a:p>
            <a:pPr marL="0" indent="0" algn="ctr">
              <a:buNone/>
            </a:pPr>
            <a:r>
              <a:rPr lang="en-CA" b="1" dirty="0"/>
              <a:t>“hollow and deceptive philosophy” today?</a:t>
            </a:r>
            <a:endParaRPr lang="en-CA" dirty="0"/>
          </a:p>
          <a:p>
            <a:pPr marL="0" indent="0" algn="ctr">
              <a:buNone/>
            </a:pPr>
            <a:r>
              <a:rPr lang="en-CA" dirty="0"/>
              <a:t> </a:t>
            </a:r>
          </a:p>
          <a:p>
            <a:pPr marL="0" indent="0">
              <a:buNone/>
            </a:pPr>
            <a:r>
              <a:rPr lang="en-CA" dirty="0"/>
              <a:t> </a:t>
            </a:r>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526473" y="1052946"/>
            <a:ext cx="11333018" cy="4932218"/>
          </a:xfrm>
        </p:spPr>
        <p:txBody>
          <a:bodyPr>
            <a:normAutofit/>
          </a:bodyPr>
          <a:lstStyle/>
          <a:p>
            <a:pPr marL="0" indent="0" algn="ctr">
              <a:buNone/>
            </a:pPr>
            <a:endParaRPr lang="en-CA" dirty="0"/>
          </a:p>
          <a:p>
            <a:pPr marL="0" indent="0" algn="ctr">
              <a:buNone/>
            </a:pPr>
            <a:r>
              <a:rPr lang="en-CA" dirty="0"/>
              <a:t>In verse 8, Paul says these hollow philosophies depend on </a:t>
            </a:r>
          </a:p>
          <a:p>
            <a:pPr marL="0" indent="0" algn="ctr">
              <a:buNone/>
            </a:pPr>
            <a:r>
              <a:rPr lang="en-CA" dirty="0"/>
              <a:t>“human tradition and the elemental forces of </a:t>
            </a:r>
            <a:r>
              <a:rPr lang="en-CA" i="1" dirty="0"/>
              <a:t>this world</a:t>
            </a:r>
            <a:r>
              <a:rPr lang="en-CA" dirty="0"/>
              <a:t> </a:t>
            </a:r>
          </a:p>
          <a:p>
            <a:pPr marL="0" indent="0" algn="ctr">
              <a:buNone/>
            </a:pPr>
            <a:r>
              <a:rPr lang="en-CA" dirty="0"/>
              <a:t>rather than on Christ.”    </a:t>
            </a:r>
          </a:p>
          <a:p>
            <a:pPr marL="0" indent="0" algn="ctr">
              <a:buNone/>
            </a:pPr>
            <a:endParaRPr lang="en-CA" b="1" dirty="0"/>
          </a:p>
          <a:p>
            <a:pPr marL="0" indent="0" algn="ctr">
              <a:buNone/>
            </a:pPr>
            <a:r>
              <a:rPr lang="en-CA" b="1" dirty="0"/>
              <a:t>How can we be wise about our response </a:t>
            </a:r>
          </a:p>
          <a:p>
            <a:pPr marL="0" indent="0" algn="ctr">
              <a:buNone/>
            </a:pPr>
            <a:r>
              <a:rPr lang="en-CA" b="1" dirty="0"/>
              <a:t>to the secular teachings and ideas in this world?</a:t>
            </a:r>
            <a:r>
              <a:rPr lang="en-CA" dirty="0"/>
              <a:t> </a:t>
            </a:r>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lv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9A001-1310-904C-A6A1-E2976805C32D}"/>
              </a:ext>
            </a:extLst>
          </p:cNvPr>
          <p:cNvSpPr>
            <a:spLocks noGrp="1"/>
          </p:cNvSpPr>
          <p:nvPr>
            <p:ph idx="1"/>
          </p:nvPr>
        </p:nvSpPr>
        <p:spPr>
          <a:xfrm>
            <a:off x="124691" y="647988"/>
            <a:ext cx="11956473" cy="5461866"/>
          </a:xfrm>
        </p:spPr>
        <p:txBody>
          <a:bodyPr>
            <a:normAutofit/>
          </a:bodyPr>
          <a:lstStyle/>
          <a:p>
            <a:pPr marL="0" indent="0" algn="ctr">
              <a:buNone/>
            </a:pPr>
            <a:endParaRPr lang="en-CA" dirty="0"/>
          </a:p>
          <a:p>
            <a:pPr marL="0" indent="0" algn="ctr">
              <a:buNone/>
            </a:pPr>
            <a:endParaRPr lang="en-CA" u="sng" dirty="0"/>
          </a:p>
          <a:p>
            <a:pPr marL="0" indent="0">
              <a:buNone/>
            </a:pPr>
            <a:endParaRPr lang="en-US" dirty="0"/>
          </a:p>
        </p:txBody>
      </p:sp>
      <p:sp>
        <p:nvSpPr>
          <p:cNvPr id="2" name="TextBox 1">
            <a:extLst>
              <a:ext uri="{FF2B5EF4-FFF2-40B4-BE49-F238E27FC236}">
                <a16:creationId xmlns:a16="http://schemas.microsoft.com/office/drawing/2014/main" id="{F9B545E6-66B6-B64E-BDF6-37EB3844F634}"/>
              </a:ext>
            </a:extLst>
          </p:cNvPr>
          <p:cNvSpPr txBox="1"/>
          <p:nvPr/>
        </p:nvSpPr>
        <p:spPr>
          <a:xfrm>
            <a:off x="443346" y="2355272"/>
            <a:ext cx="10751128" cy="2677656"/>
          </a:xfrm>
          <a:prstGeom prst="rect">
            <a:avLst/>
          </a:prstGeom>
          <a:noFill/>
        </p:spPr>
        <p:txBody>
          <a:bodyPr wrap="square" rtlCol="0">
            <a:spAutoFit/>
          </a:bodyPr>
          <a:lstStyle/>
          <a:p>
            <a:pPr algn="ctr"/>
            <a:r>
              <a:rPr lang="en-CA" sz="2800" dirty="0"/>
              <a:t>Read vs. 9 – 10 again.    </a:t>
            </a:r>
          </a:p>
          <a:p>
            <a:pPr algn="ctr"/>
            <a:endParaRPr lang="en-CA" sz="2800" dirty="0"/>
          </a:p>
          <a:p>
            <a:pPr algn="ctr"/>
            <a:r>
              <a:rPr lang="en-CA" sz="2800" dirty="0"/>
              <a:t>In these verses, Paul uses the word “fullness” twice.    </a:t>
            </a:r>
          </a:p>
          <a:p>
            <a:pPr algn="ctr"/>
            <a:endParaRPr lang="en-CA" sz="2800" b="1" dirty="0"/>
          </a:p>
          <a:p>
            <a:pPr algn="ctr"/>
            <a:r>
              <a:rPr lang="en-CA" sz="2800" b="1" dirty="0"/>
              <a:t>How does this speak to the idea of Jesus plus nothing?</a:t>
            </a:r>
            <a:endParaRPr lang="en-CA" sz="2800" dirty="0"/>
          </a:p>
          <a:p>
            <a:pPr lvl="0" algn="ctr"/>
            <a:endParaRPr lang="en-CA" sz="2800" dirty="0"/>
          </a:p>
        </p:txBody>
      </p:sp>
    </p:spTree>
    <p:extLst>
      <p:ext uri="{BB962C8B-B14F-4D97-AF65-F5344CB8AC3E}">
        <p14:creationId xmlns:p14="http://schemas.microsoft.com/office/powerpoint/2010/main" val="361332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180110" y="1648691"/>
            <a:ext cx="11762509" cy="3311237"/>
          </a:xfrm>
        </p:spPr>
        <p:txBody>
          <a:bodyPr>
            <a:normAutofit fontScale="25000" lnSpcReduction="20000"/>
          </a:bodyPr>
          <a:lstStyle/>
          <a:p>
            <a:pPr marL="0" indent="0" algn="ctr">
              <a:buNone/>
            </a:pPr>
            <a:endParaRPr lang="en-CA" dirty="0"/>
          </a:p>
          <a:p>
            <a:pPr marL="0" indent="0" algn="ctr">
              <a:buNone/>
            </a:pPr>
            <a:endParaRPr lang="en-CA" dirty="0"/>
          </a:p>
          <a:p>
            <a:pPr marL="0" indent="0" algn="ctr">
              <a:buNone/>
            </a:pPr>
            <a:r>
              <a:rPr lang="en-CA" sz="11200" dirty="0"/>
              <a:t>Read vs. 11 – 15 again.     </a:t>
            </a:r>
          </a:p>
          <a:p>
            <a:pPr marL="0" indent="0" algn="ctr">
              <a:buNone/>
            </a:pPr>
            <a:endParaRPr lang="en-CA" sz="11200" dirty="0"/>
          </a:p>
          <a:p>
            <a:pPr marL="0" indent="0" algn="ctr">
              <a:buNone/>
            </a:pPr>
            <a:r>
              <a:rPr lang="en-CA" sz="11200" dirty="0"/>
              <a:t>Focus especially on vs. 13.    </a:t>
            </a:r>
          </a:p>
          <a:p>
            <a:pPr marL="0" indent="0" algn="ctr">
              <a:buNone/>
            </a:pPr>
            <a:endParaRPr lang="en-CA" sz="11200" b="1" dirty="0"/>
          </a:p>
          <a:p>
            <a:pPr marL="0" indent="0" algn="ctr">
              <a:buNone/>
            </a:pPr>
            <a:r>
              <a:rPr lang="en-CA" sz="11200" b="1" dirty="0"/>
              <a:t>What does Paul means when he says we were </a:t>
            </a:r>
          </a:p>
          <a:p>
            <a:pPr marL="0" indent="0" algn="ctr">
              <a:buNone/>
            </a:pPr>
            <a:r>
              <a:rPr lang="en-CA" sz="11200" b="1" dirty="0"/>
              <a:t>“dead” but now we’re “alive”?</a:t>
            </a:r>
            <a:endParaRPr lang="en-CA" sz="11200" dirty="0"/>
          </a:p>
          <a:p>
            <a:pPr marL="0" indent="0" algn="ctr">
              <a:buNone/>
            </a:pPr>
            <a:endParaRPr lang="en-CA" sz="11200" dirty="0"/>
          </a:p>
          <a:p>
            <a:pPr marL="0" indent="0" algn="ctr">
              <a:buNone/>
            </a:pPr>
            <a:endParaRPr lang="en-CA" sz="8600" dirty="0"/>
          </a:p>
          <a:p>
            <a:pPr marL="0" lvl="0" indent="0" algn="ctr">
              <a:buNone/>
            </a:pPr>
            <a:endParaRPr lang="en-CA" sz="8600" dirty="0"/>
          </a:p>
          <a:p>
            <a:pPr marL="0" lvl="0" indent="0" algn="ctr">
              <a:buNone/>
            </a:pPr>
            <a:endParaRPr lang="en-CA" sz="8600" dirty="0"/>
          </a:p>
          <a:p>
            <a:pPr marL="0" indent="0">
              <a:buNone/>
            </a:pPr>
            <a:r>
              <a:rPr lang="en-CA" sz="8600" dirty="0"/>
              <a:t> </a:t>
            </a:r>
          </a:p>
          <a:p>
            <a:pPr marL="0" indent="0" algn="ctr">
              <a:buNone/>
            </a:pPr>
            <a:endParaRPr lang="en-CA" dirty="0"/>
          </a:p>
          <a:p>
            <a:pPr marL="0" lvl="0" indent="0" algn="ctr">
              <a:buNone/>
            </a:pPr>
            <a:endParaRPr lang="en-US" dirty="0"/>
          </a:p>
        </p:txBody>
      </p:sp>
    </p:spTree>
    <p:extLst>
      <p:ext uri="{BB962C8B-B14F-4D97-AF65-F5344CB8AC3E}">
        <p14:creationId xmlns:p14="http://schemas.microsoft.com/office/powerpoint/2010/main" val="58915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2211</TotalTime>
  <Words>682</Words>
  <Application>Microsoft Macintosh PowerPoint</Application>
  <PresentationFormat>Widescreen</PresentationFormat>
  <Paragraphs>141</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YOU’RE RICHER THAN YOU THINK: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Jeff Austen</cp:lastModifiedBy>
  <cp:revision>87</cp:revision>
  <dcterms:created xsi:type="dcterms:W3CDTF">2021-11-03T18:52:42Z</dcterms:created>
  <dcterms:modified xsi:type="dcterms:W3CDTF">2022-05-11T16:00:48Z</dcterms:modified>
</cp:coreProperties>
</file>