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7" r:id="rId9"/>
    <p:sldId id="263" r:id="rId10"/>
    <p:sldId id="268" r:id="rId11"/>
    <p:sldId id="270" r:id="rId12"/>
    <p:sldId id="273" r:id="rId13"/>
    <p:sldId id="272"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5/3/22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5/3/22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5/3/22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mEBwGd1tom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reeksidechurch.ca/richer-than-you-thin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1344036"/>
            <a:ext cx="9144000" cy="2387600"/>
          </a:xfrm>
        </p:spPr>
        <p:txBody>
          <a:bodyPr>
            <a:normAutofit/>
          </a:bodyPr>
          <a:lstStyle/>
          <a:p>
            <a:r>
              <a:rPr lang="en-US" sz="7200" b="1" dirty="0"/>
              <a:t>YOU’RE RICHER THAN YOU THINK: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a:xfrm>
            <a:off x="1524000" y="3837565"/>
            <a:ext cx="9144000" cy="1655762"/>
          </a:xfrm>
        </p:spPr>
        <p:txBody>
          <a:bodyPr>
            <a:normAutofit/>
          </a:bodyPr>
          <a:lstStyle/>
          <a:p>
            <a:r>
              <a:rPr lang="en-US" sz="4400" b="1" dirty="0"/>
              <a:t>You Are Really Rich </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14F7F0-91C9-F143-9B2B-A31AD2449CEF}"/>
              </a:ext>
            </a:extLst>
          </p:cNvPr>
          <p:cNvSpPr>
            <a:spLocks noGrp="1"/>
          </p:cNvSpPr>
          <p:nvPr>
            <p:ph idx="1"/>
          </p:nvPr>
        </p:nvSpPr>
        <p:spPr>
          <a:xfrm>
            <a:off x="893618" y="1576244"/>
            <a:ext cx="10515600" cy="4351338"/>
          </a:xfrm>
        </p:spPr>
        <p:txBody>
          <a:bodyPr/>
          <a:lstStyle/>
          <a:p>
            <a:pPr marL="0" indent="0" algn="ctr">
              <a:buNone/>
            </a:pPr>
            <a:endParaRPr lang="en-CA" dirty="0"/>
          </a:p>
          <a:p>
            <a:pPr marL="0" indent="0" algn="ctr">
              <a:buNone/>
            </a:pPr>
            <a:r>
              <a:rPr lang="en-CA" dirty="0"/>
              <a:t>In verse 4, Paul tells the Colossians he is reminding them of these things so </a:t>
            </a:r>
            <a:r>
              <a:rPr lang="en-CA" i="1" dirty="0"/>
              <a:t>“ … no one will deceive you with fine sounding arguments.”</a:t>
            </a:r>
            <a:r>
              <a:rPr lang="en-CA" dirty="0"/>
              <a:t>     </a:t>
            </a:r>
          </a:p>
          <a:p>
            <a:pPr marL="0" indent="0" algn="ctr">
              <a:buNone/>
            </a:pPr>
            <a:endParaRPr lang="en-CA" dirty="0"/>
          </a:p>
          <a:p>
            <a:pPr marL="0" indent="0" algn="ctr">
              <a:buNone/>
            </a:pPr>
            <a:r>
              <a:rPr lang="en-CA" dirty="0"/>
              <a:t>Paul realized there are teachings and philosophies out there that can deceive us and lead us away from God’s truth.    </a:t>
            </a:r>
          </a:p>
          <a:p>
            <a:pPr marL="0" indent="0" algn="ctr">
              <a:buNone/>
            </a:pPr>
            <a:endParaRPr lang="en-CA" b="1" dirty="0"/>
          </a:p>
          <a:p>
            <a:pPr marL="0" indent="0" algn="ctr">
              <a:buNone/>
            </a:pPr>
            <a:r>
              <a:rPr lang="en-CA" b="1" dirty="0"/>
              <a:t>How can we be on guard against false teachings today?</a:t>
            </a:r>
            <a:endParaRPr lang="en-CA" dirty="0"/>
          </a:p>
          <a:p>
            <a:pPr marL="0" indent="0">
              <a:buNone/>
            </a:pPr>
            <a:endParaRPr lang="en-US" dirty="0"/>
          </a:p>
        </p:txBody>
      </p:sp>
    </p:spTree>
    <p:extLst>
      <p:ext uri="{BB962C8B-B14F-4D97-AF65-F5344CB8AC3E}">
        <p14:creationId xmlns:p14="http://schemas.microsoft.com/office/powerpoint/2010/main" val="132220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BE8A5E-A320-BA41-98ED-8A920E9E4297}"/>
              </a:ext>
            </a:extLst>
          </p:cNvPr>
          <p:cNvSpPr>
            <a:spLocks noGrp="1"/>
          </p:cNvSpPr>
          <p:nvPr>
            <p:ph idx="1"/>
          </p:nvPr>
        </p:nvSpPr>
        <p:spPr>
          <a:xfrm>
            <a:off x="893618" y="1371601"/>
            <a:ext cx="10515600" cy="4488872"/>
          </a:xfrm>
        </p:spPr>
        <p:txBody>
          <a:bodyPr>
            <a:normAutofit/>
          </a:bodyPr>
          <a:lstStyle/>
          <a:p>
            <a:pPr marL="0" indent="0" algn="ctr">
              <a:buNone/>
            </a:pPr>
            <a:endParaRPr lang="en-CA" dirty="0"/>
          </a:p>
          <a:p>
            <a:pPr marL="0" indent="0" algn="ctr">
              <a:buNone/>
            </a:pPr>
            <a:endParaRPr lang="en-CA" dirty="0"/>
          </a:p>
          <a:p>
            <a:pPr marL="0" indent="0" algn="ctr">
              <a:buNone/>
            </a:pPr>
            <a:r>
              <a:rPr lang="en-CA" dirty="0"/>
              <a:t>Our hope this week is that you would experience the awe of Jesus, </a:t>
            </a:r>
          </a:p>
          <a:p>
            <a:pPr marL="0" indent="0" algn="ctr">
              <a:buNone/>
            </a:pPr>
            <a:r>
              <a:rPr lang="en-CA" dirty="0"/>
              <a:t>who He is and what He has done for you.     </a:t>
            </a:r>
          </a:p>
          <a:p>
            <a:pPr marL="0" indent="0" algn="ctr">
              <a:buNone/>
            </a:pPr>
            <a:endParaRPr lang="en-CA" b="1" dirty="0"/>
          </a:p>
          <a:p>
            <a:pPr marL="0" indent="0" algn="ctr">
              <a:buNone/>
            </a:pPr>
            <a:r>
              <a:rPr lang="en-CA" b="1" dirty="0"/>
              <a:t>What from our time in this study has grown your awe of Jesus? </a:t>
            </a:r>
            <a:endParaRPr lang="en-CA" dirty="0"/>
          </a:p>
          <a:p>
            <a:pPr marL="0" indent="0" algn="ctr">
              <a:buNone/>
            </a:pPr>
            <a:endParaRPr lang="en-US" dirty="0"/>
          </a:p>
        </p:txBody>
      </p:sp>
    </p:spTree>
    <p:extLst>
      <p:ext uri="{BB962C8B-B14F-4D97-AF65-F5344CB8AC3E}">
        <p14:creationId xmlns:p14="http://schemas.microsoft.com/office/powerpoint/2010/main" val="336379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B9FE24-F04D-DD4D-A26F-D43B811BD42D}"/>
              </a:ext>
            </a:extLst>
          </p:cNvPr>
          <p:cNvSpPr>
            <a:spLocks noGrp="1"/>
          </p:cNvSpPr>
          <p:nvPr>
            <p:ph idx="1"/>
          </p:nvPr>
        </p:nvSpPr>
        <p:spPr>
          <a:xfrm>
            <a:off x="907473" y="1063625"/>
            <a:ext cx="10515600" cy="4351338"/>
          </a:xfrm>
        </p:spPr>
        <p:txBody>
          <a:bodyPr>
            <a:normAutofit lnSpcReduction="10000"/>
          </a:bodyPr>
          <a:lstStyle/>
          <a:p>
            <a:pPr marL="0" indent="0" algn="ctr">
              <a:buNone/>
            </a:pPr>
            <a:r>
              <a:rPr lang="en-CA" b="1" u="sng" dirty="0"/>
              <a:t>EXPERIENCE GOD</a:t>
            </a:r>
            <a:endParaRPr lang="en-CA" dirty="0"/>
          </a:p>
          <a:p>
            <a:pPr marL="0" indent="0" algn="ctr">
              <a:buNone/>
            </a:pPr>
            <a:endParaRPr lang="en-CA" dirty="0"/>
          </a:p>
          <a:p>
            <a:pPr marL="0" indent="0" algn="ctr">
              <a:buNone/>
            </a:pPr>
            <a:r>
              <a:rPr lang="en-CA" u="sng" dirty="0"/>
              <a:t>Watch</a:t>
            </a:r>
            <a:r>
              <a:rPr lang="en-CA" dirty="0"/>
              <a:t>   </a:t>
            </a:r>
          </a:p>
          <a:p>
            <a:pPr marL="0" indent="0" algn="ctr">
              <a:buNone/>
            </a:pPr>
            <a:r>
              <a:rPr lang="en-CA" dirty="0"/>
              <a:t>Eyes Fixed on You – Phil Wickham.  </a:t>
            </a:r>
            <a:r>
              <a:rPr lang="en-CA" u="sng" dirty="0">
                <a:hlinkClick r:id="rId2"/>
              </a:rPr>
              <a:t>https://www.youtube.com/watch?v=mEBwGd1tom0</a:t>
            </a:r>
            <a:r>
              <a:rPr lang="en-CA" dirty="0"/>
              <a:t> </a:t>
            </a:r>
          </a:p>
          <a:p>
            <a:pPr marL="0" indent="0" algn="ctr">
              <a:buNone/>
            </a:pPr>
            <a:r>
              <a:rPr lang="en-CA" dirty="0"/>
              <a:t> </a:t>
            </a:r>
          </a:p>
          <a:p>
            <a:pPr marL="0" indent="0" algn="ctr">
              <a:buNone/>
            </a:pPr>
            <a:r>
              <a:rPr lang="en-CA" u="sng" dirty="0"/>
              <a:t>Pray</a:t>
            </a:r>
            <a:r>
              <a:rPr lang="en-CA" dirty="0"/>
              <a:t>    </a:t>
            </a:r>
          </a:p>
          <a:p>
            <a:pPr marL="0" indent="0" algn="ctr">
              <a:buNone/>
            </a:pPr>
            <a:r>
              <a:rPr lang="en-CA" dirty="0"/>
              <a:t>“God, thank You for helping me keep my eyes fixed on You.   Thank You for the rich treasure you have given us – Christ in you, the hope of glory!”</a:t>
            </a:r>
          </a:p>
          <a:p>
            <a:pPr marL="0" indent="0">
              <a:buNone/>
            </a:pPr>
            <a:endParaRPr lang="en-US" dirty="0"/>
          </a:p>
        </p:txBody>
      </p:sp>
    </p:spTree>
    <p:extLst>
      <p:ext uri="{BB962C8B-B14F-4D97-AF65-F5344CB8AC3E}">
        <p14:creationId xmlns:p14="http://schemas.microsoft.com/office/powerpoint/2010/main" val="71882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a:extLst>
              <a:ext uri="{FF2B5EF4-FFF2-40B4-BE49-F238E27FC236}">
                <a16:creationId xmlns:a16="http://schemas.microsoft.com/office/drawing/2014/main" id="{FCE4DA7A-9F60-7540-B591-3C08C896F886}"/>
              </a:ext>
            </a:extLst>
          </p:cNvPr>
          <p:cNvSpPr txBox="1">
            <a:spLocks noGrp="1"/>
          </p:cNvSpPr>
          <p:nvPr>
            <p:ph idx="1"/>
          </p:nvPr>
        </p:nvSpPr>
        <p:spPr>
          <a:xfrm>
            <a:off x="810491" y="858981"/>
            <a:ext cx="10515600" cy="517943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indent="0" algn="ctr">
              <a:spcAft>
                <a:spcPts val="0"/>
              </a:spcAft>
              <a:buNone/>
            </a:pPr>
            <a:endParaRPr lang="en-CA" b="1" dirty="0">
              <a:solidFill>
                <a:srgbClr val="000000"/>
              </a:solidFill>
              <a:effectLst/>
              <a:latin typeface="Calibri" panose="020F0502020204030204" pitchFamily="34" charset="0"/>
              <a:ea typeface="Times New Roman" panose="02020603050405020304" pitchFamily="18" charset="0"/>
            </a:endParaRPr>
          </a:p>
          <a:p>
            <a:pPr marL="0" indent="0" algn="ctr">
              <a:spcAft>
                <a:spcPts val="0"/>
              </a:spcAft>
              <a:buNone/>
            </a:pPr>
            <a:r>
              <a:rPr lang="en-CA" b="1" dirty="0">
                <a:solidFill>
                  <a:srgbClr val="000000"/>
                </a:solidFill>
                <a:effectLst/>
                <a:latin typeface="Calibri" panose="020F0502020204030204" pitchFamily="34" charset="0"/>
                <a:ea typeface="Times New Roman" panose="02020603050405020304" pitchFamily="18" charset="0"/>
              </a:rPr>
              <a:t>COLOSSIANS DEVOS:</a:t>
            </a:r>
            <a:endParaRPr lang="en-CA" dirty="0">
              <a:effectLst/>
              <a:latin typeface="Times New Roman" panose="02020603050405020304" pitchFamily="18" charset="0"/>
              <a:ea typeface="Times New Roman" panose="02020603050405020304" pitchFamily="18" charset="0"/>
            </a:endParaRPr>
          </a:p>
          <a:p>
            <a:pPr marL="0" indent="0">
              <a:spcAft>
                <a:spcPts val="0"/>
              </a:spcAft>
              <a:buNone/>
            </a:pP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Each week of this series we’ll have 5 devotionals </a:t>
            </a: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for you to read on your own.    </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endParaRPr lang="en-CA" dirty="0">
              <a:solidFill>
                <a:srgbClr val="000000"/>
              </a:solidFill>
              <a:effectLst/>
              <a:latin typeface="Calibri" panose="020F0502020204030204" pitchFamily="34" charset="0"/>
              <a:ea typeface="Times New Roman" panose="02020603050405020304" pitchFamily="18" charset="0"/>
            </a:endParaRP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Read the </a:t>
            </a:r>
            <a:r>
              <a:rPr lang="en-CA" dirty="0" err="1">
                <a:solidFill>
                  <a:srgbClr val="000000"/>
                </a:solidFill>
                <a:effectLst/>
                <a:latin typeface="Calibri" panose="020F0502020204030204" pitchFamily="34" charset="0"/>
                <a:ea typeface="Times New Roman" panose="02020603050405020304" pitchFamily="18" charset="0"/>
              </a:rPr>
              <a:t>devos</a:t>
            </a:r>
            <a:r>
              <a:rPr lang="en-CA" dirty="0">
                <a:solidFill>
                  <a:srgbClr val="000000"/>
                </a:solidFill>
                <a:effectLst/>
                <a:latin typeface="Calibri" panose="020F0502020204030204" pitchFamily="34" charset="0"/>
                <a:ea typeface="Times New Roman" panose="02020603050405020304" pitchFamily="18" charset="0"/>
              </a:rPr>
              <a:t> this week and notice how this habit </a:t>
            </a: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enriches your walk with Jesus!</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endParaRPr lang="en-CA" u="sng" dirty="0">
              <a:solidFill>
                <a:srgbClr val="0563C1"/>
              </a:solidFill>
              <a:effectLst/>
              <a:latin typeface="Calibri" panose="020F0502020204030204" pitchFamily="34" charset="0"/>
              <a:ea typeface="Times New Roman" panose="02020603050405020304" pitchFamily="18" charset="0"/>
              <a:hlinkClick r:id="rId2"/>
            </a:endParaRPr>
          </a:p>
          <a:p>
            <a:pPr marL="0" indent="0" algn="ctr">
              <a:spcAft>
                <a:spcPts val="0"/>
              </a:spcAft>
              <a:buNone/>
            </a:pPr>
            <a:r>
              <a:rPr lang="en-CA" u="sng" dirty="0">
                <a:solidFill>
                  <a:srgbClr val="0563C1"/>
                </a:solidFill>
                <a:effectLst/>
                <a:latin typeface="Calibri" panose="020F0502020204030204" pitchFamily="34" charset="0"/>
                <a:ea typeface="Times New Roman" panose="02020603050405020304" pitchFamily="18" charset="0"/>
                <a:hlinkClick r:id="rId2"/>
              </a:rPr>
              <a:t>https://www.creeksidechurch.ca/richer-than-you-think/</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r>
              <a:rPr lang="en-CA" sz="12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737245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0B5B3AC-72B1-274C-B1D5-A62400895D4D}"/>
              </a:ext>
            </a:extLst>
          </p:cNvPr>
          <p:cNvSpPr>
            <a:spLocks noGrp="1"/>
          </p:cNvSpPr>
          <p:nvPr>
            <p:ph idx="1"/>
          </p:nvPr>
        </p:nvSpPr>
        <p:spPr>
          <a:xfrm>
            <a:off x="796636" y="828097"/>
            <a:ext cx="10515600" cy="5877503"/>
          </a:xfrm>
        </p:spPr>
        <p:txBody>
          <a:bodyPr>
            <a:normAutofit fontScale="40000" lnSpcReduction="20000"/>
          </a:bodyPr>
          <a:lstStyle/>
          <a:p>
            <a:pPr marL="0" indent="0" algn="ctr">
              <a:buNone/>
            </a:pPr>
            <a:r>
              <a:rPr lang="en-CA" sz="7000" b="1" u="sng" dirty="0"/>
              <a:t>PRAYER</a:t>
            </a:r>
            <a:r>
              <a:rPr lang="en-CA" sz="7000" dirty="0"/>
              <a:t> </a:t>
            </a:r>
          </a:p>
          <a:p>
            <a:endParaRPr lang="en-CA" dirty="0"/>
          </a:p>
          <a:p>
            <a:pPr marL="0" indent="0">
              <a:buNone/>
            </a:pPr>
            <a:r>
              <a:rPr lang="en-CA" sz="4400" dirty="0"/>
              <a:t>This week let’s pray for our local missions partners,  P2C Digital, Kelley and Hannah.  Creekside Supports Kelley Myles and Hannah Miller with P2C Digital Strategies in their online discipleship work.  </a:t>
            </a:r>
          </a:p>
          <a:p>
            <a:pPr marL="0" indent="0">
              <a:buNone/>
            </a:pPr>
            <a:r>
              <a:rPr lang="en-CA" sz="4400" dirty="0"/>
              <a:t> </a:t>
            </a:r>
          </a:p>
          <a:p>
            <a:pPr lvl="0"/>
            <a:r>
              <a:rPr lang="en-CA" sz="4400" dirty="0"/>
              <a:t>Please pray for Hannah: </a:t>
            </a:r>
            <a:br>
              <a:rPr lang="en-CA" sz="4400" dirty="0"/>
            </a:br>
            <a:r>
              <a:rPr lang="en-CA" sz="4400" dirty="0"/>
              <a:t>For God to continue to bless the Persian online ministry, each mentor and mentee and give the leaders His wisdom and love. God's providing to have more funds for shifting to full time ministry. </a:t>
            </a:r>
          </a:p>
          <a:p>
            <a:pPr lvl="0"/>
            <a:r>
              <a:rPr lang="en-CA" sz="4400" dirty="0"/>
              <a:t>Her family and her health.  Her parents are visiting in Canada.  Please pray that God reveals Him to them and for Hannah and her siblings to know Jesus is the only truth. </a:t>
            </a:r>
          </a:p>
          <a:p>
            <a:pPr lvl="0"/>
            <a:r>
              <a:rPr lang="en-CA" sz="4400" dirty="0"/>
              <a:t>Mana, her daughter.   Please pray for God's peace and comfort in her life. </a:t>
            </a:r>
          </a:p>
          <a:p>
            <a:pPr marL="0" indent="0">
              <a:buNone/>
            </a:pPr>
            <a:r>
              <a:rPr lang="en-CA" sz="4400" dirty="0"/>
              <a:t> </a:t>
            </a:r>
          </a:p>
          <a:p>
            <a:pPr lvl="0"/>
            <a:r>
              <a:rPr lang="en-CA" sz="4400" dirty="0"/>
              <a:t>Pray for Kelley:   For our Mentor Celebration night May 31 - that the night would spur our mentors on in their ministry and empower them to grow.</a:t>
            </a:r>
            <a:br>
              <a:rPr lang="en-CA" sz="4400" dirty="0"/>
            </a:br>
            <a:br>
              <a:rPr lang="en-CA" sz="4400" dirty="0"/>
            </a:br>
            <a:r>
              <a:rPr lang="en-CA" sz="4400" dirty="0"/>
              <a:t>- For more Mentor Coaches, ideally, 3 more by the end of June but a regular rhythm of new ones coming one each quarter is what we'd like to see. </a:t>
            </a:r>
            <a:br>
              <a:rPr lang="en-CA" sz="4400" dirty="0"/>
            </a:br>
            <a:br>
              <a:rPr lang="en-CA" sz="4400" dirty="0"/>
            </a:br>
            <a:r>
              <a:rPr lang="en-CA" sz="4400" dirty="0"/>
              <a:t>- For God to grow our staff team.  Several of our staff have reached retirement age, praying for a new generation of staff with Digital Strategies to be raised up and fully funded to learn from our seasoned staff before they retire.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12067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00545" y="530896"/>
            <a:ext cx="10776378" cy="5509685"/>
          </a:xfrm>
        </p:spPr>
        <p:txBody>
          <a:bodyPr>
            <a:normAutofit lnSpcReduction="10000"/>
          </a:bodyPr>
          <a:lstStyle/>
          <a:p>
            <a:pPr marL="0" indent="0" algn="ctr">
              <a:buNone/>
            </a:pPr>
            <a:endParaRPr lang="en-CA" u="sng" dirty="0"/>
          </a:p>
          <a:p>
            <a:pPr marL="0" indent="0" algn="ctr">
              <a:buNone/>
            </a:pPr>
            <a:r>
              <a:rPr lang="en-CA" u="sng" dirty="0"/>
              <a:t>Enter Password Here</a:t>
            </a:r>
            <a:endParaRPr lang="en-CA" dirty="0"/>
          </a:p>
          <a:p>
            <a:pPr marL="0" indent="0" algn="ctr">
              <a:buNone/>
            </a:pPr>
            <a:endParaRPr lang="en-CA" dirty="0"/>
          </a:p>
          <a:p>
            <a:pPr marL="0" indent="0" algn="ctr">
              <a:buNone/>
            </a:pPr>
            <a:r>
              <a:rPr lang="en-CA" dirty="0"/>
              <a:t>You know the feeling, that experience of staring at the blinking cursor on your screen just below the words, “Enter Password Here”.    It’s that feeling when you realize – “Oh no!   I forgot my password!”     </a:t>
            </a:r>
          </a:p>
          <a:p>
            <a:pPr marL="0" indent="0" algn="ctr">
              <a:buNone/>
            </a:pPr>
            <a:r>
              <a:rPr lang="en-CA" dirty="0"/>
              <a:t>What was a time you couldn’t remember your password?   </a:t>
            </a:r>
          </a:p>
          <a:p>
            <a:pPr marL="0" indent="0" algn="ctr">
              <a:buNone/>
            </a:pPr>
            <a:r>
              <a:rPr lang="en-CA" dirty="0"/>
              <a:t>Do you have a system for remembering your passwords?   </a:t>
            </a:r>
          </a:p>
          <a:p>
            <a:pPr marL="0" indent="0" algn="ctr">
              <a:buNone/>
            </a:pPr>
            <a:r>
              <a:rPr lang="en-CA" dirty="0"/>
              <a:t>Do you have one password you use for everything?    </a:t>
            </a:r>
          </a:p>
          <a:p>
            <a:pPr marL="0" indent="0" algn="ctr">
              <a:buNone/>
            </a:pPr>
            <a:endParaRPr lang="en-CA" b="1" dirty="0"/>
          </a:p>
          <a:p>
            <a:pPr marL="0" indent="0" algn="ctr">
              <a:buNone/>
            </a:pPr>
            <a:r>
              <a:rPr lang="en-CA" b="1" dirty="0"/>
              <a:t>Share a password story with your group! </a:t>
            </a:r>
            <a:r>
              <a:rPr lang="en-CA" dirty="0"/>
              <a:t>  </a:t>
            </a:r>
          </a:p>
          <a:p>
            <a:pPr marL="0" indent="0" algn="ctr">
              <a:buNone/>
            </a:pPr>
            <a:r>
              <a:rPr lang="en-CA" dirty="0"/>
              <a:t>(but don’t give away your password!  </a:t>
            </a:r>
            <a:r>
              <a:rPr lang="en-CA" dirty="0">
                <a:sym typeface="Wingdings" pitchFamily="2" charset="2"/>
              </a:rPr>
              <a:t></a:t>
            </a:r>
            <a:r>
              <a:rPr lang="en-CA" dirty="0"/>
              <a:t>)</a:t>
            </a:r>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Ken talked about the idea that the phrase </a:t>
            </a:r>
          </a:p>
          <a:p>
            <a:pPr marL="0" indent="0" algn="ctr">
              <a:buNone/>
            </a:pPr>
            <a:r>
              <a:rPr lang="en-CA" dirty="0"/>
              <a:t>CHRIST IN YOU THE HOPE OF GLORY is our password to incredible riches.   </a:t>
            </a:r>
          </a:p>
          <a:p>
            <a:pPr marL="0" indent="0" algn="ctr">
              <a:buNone/>
            </a:pPr>
            <a:endParaRPr lang="en-CA" dirty="0"/>
          </a:p>
          <a:p>
            <a:pPr marL="0" indent="0" algn="ctr">
              <a:buNone/>
            </a:pPr>
            <a:r>
              <a:rPr lang="en-CA" dirty="0"/>
              <a:t>What did he mean by this?    </a:t>
            </a:r>
          </a:p>
          <a:p>
            <a:pPr marL="0" indent="0" algn="ctr">
              <a:buNone/>
            </a:pPr>
            <a:endParaRPr lang="en-CA" b="1" dirty="0"/>
          </a:p>
          <a:p>
            <a:pPr marL="0" indent="0" algn="ctr">
              <a:buNone/>
            </a:pPr>
            <a:r>
              <a:rPr lang="en-CA" b="1" dirty="0"/>
              <a:t>What was a highlight for you from this teaching?</a:t>
            </a: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b="1" dirty="0"/>
          </a:p>
          <a:p>
            <a:pPr marL="0" indent="0" algn="ctr">
              <a:buNone/>
            </a:pPr>
            <a:endParaRPr lang="en-CA" b="1" dirty="0"/>
          </a:p>
          <a:p>
            <a:pPr marL="0" indent="0" algn="ctr">
              <a:buNone/>
            </a:pPr>
            <a:r>
              <a:rPr lang="en-CA" dirty="0"/>
              <a:t>READ:   Colossians 1:24 – 2:5</a:t>
            </a:r>
          </a:p>
          <a:p>
            <a:pPr marL="0" indent="0" algn="ctr">
              <a:buNone/>
            </a:pPr>
            <a:r>
              <a:rPr lang="en-CA" dirty="0"/>
              <a:t> </a:t>
            </a:r>
          </a:p>
          <a:p>
            <a:pPr marL="0" indent="0" algn="ctr">
              <a:buNone/>
            </a:pPr>
            <a:r>
              <a:rPr lang="en-CA" dirty="0"/>
              <a:t>Let’s work our way back through these verses and talk about </a:t>
            </a:r>
          </a:p>
          <a:p>
            <a:pPr marL="0" indent="0" algn="ctr">
              <a:buNone/>
            </a:pPr>
            <a:r>
              <a:rPr lang="en-CA" dirty="0"/>
              <a:t>some of the incredible riches we find there. </a:t>
            </a:r>
          </a:p>
          <a:p>
            <a:pPr marL="0" indent="0">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65018" y="110837"/>
            <a:ext cx="11263746" cy="6234546"/>
          </a:xfrm>
        </p:spPr>
        <p:txBody>
          <a:bodyPr>
            <a:normAutofit/>
          </a:bodyPr>
          <a:lstStyle/>
          <a:p>
            <a:pPr marL="0" indent="0" algn="ctr">
              <a:buNone/>
            </a:pP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Read vs. 24 again.   </a:t>
            </a:r>
          </a:p>
          <a:p>
            <a:pPr marL="0" indent="0" algn="ctr">
              <a:buNone/>
            </a:pPr>
            <a:endParaRPr lang="en-CA" dirty="0"/>
          </a:p>
          <a:p>
            <a:pPr marL="0" indent="0" algn="ctr">
              <a:buNone/>
            </a:pPr>
            <a:r>
              <a:rPr lang="en-CA" dirty="0"/>
              <a:t>Paul says, </a:t>
            </a:r>
            <a:r>
              <a:rPr lang="en-CA" i="1" dirty="0"/>
              <a:t>“I am glad when I suffer for you in my body … “   </a:t>
            </a:r>
          </a:p>
          <a:p>
            <a:pPr marL="0" indent="0" algn="ctr">
              <a:buNone/>
            </a:pPr>
            <a:endParaRPr lang="en-CA" b="1" dirty="0"/>
          </a:p>
          <a:p>
            <a:pPr marL="0" indent="0" algn="ctr">
              <a:buNone/>
            </a:pPr>
            <a:r>
              <a:rPr lang="en-CA" b="1" dirty="0"/>
              <a:t>How could Paul say this?    </a:t>
            </a: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1468581"/>
            <a:ext cx="11319164" cy="4281055"/>
          </a:xfrm>
        </p:spPr>
        <p:txBody>
          <a:bodyPr>
            <a:normAutofit/>
          </a:bodyPr>
          <a:lstStyle/>
          <a:p>
            <a:pPr marL="0" lvl="0" indent="0" algn="ctr">
              <a:buNone/>
            </a:pPr>
            <a:endParaRPr lang="en-CA" dirty="0"/>
          </a:p>
          <a:p>
            <a:pPr marL="0" indent="0" algn="ctr">
              <a:buNone/>
            </a:pPr>
            <a:endParaRPr lang="en-CA" dirty="0"/>
          </a:p>
          <a:p>
            <a:pPr marL="0" indent="0" algn="ctr">
              <a:buNone/>
            </a:pPr>
            <a:r>
              <a:rPr lang="en-CA" dirty="0"/>
              <a:t>Read vs. 25-26 about the message of the Gospel.   </a:t>
            </a:r>
          </a:p>
          <a:p>
            <a:pPr marL="0" indent="0" algn="ctr">
              <a:buNone/>
            </a:pPr>
            <a:endParaRPr lang="en-CA" b="1" dirty="0"/>
          </a:p>
          <a:p>
            <a:pPr marL="0" indent="0" algn="ctr">
              <a:buNone/>
            </a:pPr>
            <a:r>
              <a:rPr lang="en-CA" b="1" dirty="0"/>
              <a:t>What does Paul mean that this message was kept “secret”?</a:t>
            </a:r>
            <a:endParaRPr lang="en-CA" dirty="0"/>
          </a:p>
          <a:p>
            <a:pPr marL="0" indent="0" algn="ctr">
              <a:buNone/>
            </a:pPr>
            <a:r>
              <a:rPr lang="en-CA" dirty="0"/>
              <a:t> </a:t>
            </a:r>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26473" y="1052946"/>
            <a:ext cx="11333018" cy="4932218"/>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Think about how God has revealed His plan in your life.    </a:t>
            </a:r>
          </a:p>
          <a:p>
            <a:pPr marL="0" indent="0" algn="ctr">
              <a:buNone/>
            </a:pPr>
            <a:endParaRPr lang="en-CA" b="1" dirty="0"/>
          </a:p>
          <a:p>
            <a:pPr marL="0" indent="0" algn="ctr">
              <a:buNone/>
            </a:pPr>
            <a:r>
              <a:rPr lang="en-CA" b="1" dirty="0"/>
              <a:t>What has God shown you recently about His plan for you?</a:t>
            </a: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24691" y="647988"/>
            <a:ext cx="11956473" cy="5461866"/>
          </a:xfrm>
        </p:spPr>
        <p:txBody>
          <a:bodyPr>
            <a:normAutofit/>
          </a:bodyPr>
          <a:lstStyle/>
          <a:p>
            <a:pPr marL="0" indent="0" algn="ctr">
              <a:buNone/>
            </a:pPr>
            <a:endParaRPr lang="en-CA" dirty="0"/>
          </a:p>
          <a:p>
            <a:pPr marL="0" indent="0" algn="ctr">
              <a:buNone/>
            </a:pPr>
            <a:endParaRPr lang="en-CA" u="sng" dirty="0"/>
          </a:p>
          <a:p>
            <a:pPr marL="0" indent="0">
              <a:buNone/>
            </a:pPr>
            <a:endParaRPr lang="en-US" dirty="0"/>
          </a:p>
        </p:txBody>
      </p:sp>
      <p:sp>
        <p:nvSpPr>
          <p:cNvPr id="2" name="TextBox 1">
            <a:extLst>
              <a:ext uri="{FF2B5EF4-FFF2-40B4-BE49-F238E27FC236}">
                <a16:creationId xmlns:a16="http://schemas.microsoft.com/office/drawing/2014/main" id="{F9B545E6-66B6-B64E-BDF6-37EB3844F634}"/>
              </a:ext>
            </a:extLst>
          </p:cNvPr>
          <p:cNvSpPr txBox="1"/>
          <p:nvPr/>
        </p:nvSpPr>
        <p:spPr>
          <a:xfrm>
            <a:off x="443346" y="2355272"/>
            <a:ext cx="10751128" cy="2677656"/>
          </a:xfrm>
          <a:prstGeom prst="rect">
            <a:avLst/>
          </a:prstGeom>
          <a:noFill/>
        </p:spPr>
        <p:txBody>
          <a:bodyPr wrap="square" rtlCol="0">
            <a:spAutoFit/>
          </a:bodyPr>
          <a:lstStyle/>
          <a:p>
            <a:pPr algn="ctr"/>
            <a:r>
              <a:rPr lang="en-CA" sz="2800" dirty="0"/>
              <a:t>In verse 27, Paul talks about the …</a:t>
            </a:r>
          </a:p>
          <a:p>
            <a:pPr algn="ctr"/>
            <a:r>
              <a:rPr lang="en-CA" sz="2800" i="1" dirty="0"/>
              <a:t>“glorious riches of this mystery, </a:t>
            </a:r>
          </a:p>
          <a:p>
            <a:pPr algn="ctr"/>
            <a:r>
              <a:rPr lang="en-CA" sz="2800" i="1" dirty="0"/>
              <a:t>which is Christ in you, the hope of glory.”    </a:t>
            </a:r>
          </a:p>
          <a:p>
            <a:pPr algn="ctr"/>
            <a:endParaRPr lang="en-CA" sz="2800" b="1" dirty="0"/>
          </a:p>
          <a:p>
            <a:pPr algn="ctr"/>
            <a:r>
              <a:rPr lang="en-CA" sz="2800" b="1" dirty="0"/>
              <a:t>Why would Paul use this phrase “glorious riches”?</a:t>
            </a:r>
            <a:endParaRPr lang="en-CA" sz="2800" dirty="0"/>
          </a:p>
          <a:p>
            <a:pPr lvl="0" algn="ctr"/>
            <a:endParaRPr lang="en-CA" sz="2800"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80110" y="2355273"/>
            <a:ext cx="11762509" cy="2604655"/>
          </a:xfrm>
        </p:spPr>
        <p:txBody>
          <a:bodyPr>
            <a:normAutofit fontScale="25000" lnSpcReduction="20000"/>
          </a:bodyPr>
          <a:lstStyle/>
          <a:p>
            <a:pPr marL="0" indent="0" algn="ctr">
              <a:buNone/>
            </a:pPr>
            <a:endParaRPr lang="en-CA" dirty="0"/>
          </a:p>
          <a:p>
            <a:pPr marL="0" indent="0" algn="ctr">
              <a:buNone/>
            </a:pPr>
            <a:endParaRPr lang="en-CA" dirty="0"/>
          </a:p>
          <a:p>
            <a:pPr marL="0" indent="0" algn="ctr">
              <a:buNone/>
            </a:pPr>
            <a:r>
              <a:rPr lang="en-CA" sz="11200" dirty="0"/>
              <a:t>Read Colossians 2:1-3 again.     </a:t>
            </a:r>
          </a:p>
          <a:p>
            <a:pPr marL="0" indent="0" algn="ctr">
              <a:buNone/>
            </a:pPr>
            <a:endParaRPr lang="en-CA" sz="11200" b="1" dirty="0"/>
          </a:p>
          <a:p>
            <a:pPr marL="0" indent="0" algn="ctr">
              <a:buNone/>
            </a:pPr>
            <a:r>
              <a:rPr lang="en-CA" sz="11200" b="1" dirty="0"/>
              <a:t>What does Paul want God’s people to experience?</a:t>
            </a:r>
            <a:endParaRPr lang="en-CA" sz="11200" dirty="0"/>
          </a:p>
          <a:p>
            <a:pPr marL="0" indent="0" algn="ctr">
              <a:buNone/>
            </a:pPr>
            <a:endParaRPr lang="en-CA" sz="11200" dirty="0"/>
          </a:p>
          <a:p>
            <a:pPr marL="0" indent="0" algn="ctr">
              <a:buNone/>
            </a:pPr>
            <a:endParaRPr lang="en-CA" sz="8600" dirty="0"/>
          </a:p>
          <a:p>
            <a:pPr marL="0" lvl="0" indent="0" algn="ctr">
              <a:buNone/>
            </a:pPr>
            <a:endParaRPr lang="en-CA" sz="8600" dirty="0"/>
          </a:p>
          <a:p>
            <a:pPr marL="0" lvl="0" indent="0" algn="ctr">
              <a:buNone/>
            </a:pPr>
            <a:endParaRPr lang="en-CA" sz="8600" dirty="0"/>
          </a:p>
          <a:p>
            <a:pPr marL="0" indent="0">
              <a:buNone/>
            </a:pPr>
            <a:r>
              <a:rPr lang="en-CA" sz="8600"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2195</TotalTime>
  <Words>754</Words>
  <Application>Microsoft Macintosh PowerPoint</Application>
  <PresentationFormat>Widescreen</PresentationFormat>
  <Paragraphs>125</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YOU’RE RICHER THAN YOU THINK: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Jeff Austen</cp:lastModifiedBy>
  <cp:revision>85</cp:revision>
  <dcterms:created xsi:type="dcterms:W3CDTF">2021-11-03T18:52:42Z</dcterms:created>
  <dcterms:modified xsi:type="dcterms:W3CDTF">2022-05-03T18:20:26Z</dcterms:modified>
</cp:coreProperties>
</file>