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7" r:id="rId9"/>
    <p:sldId id="263" r:id="rId10"/>
    <p:sldId id="268" r:id="rId11"/>
    <p:sldId id="270" r:id="rId12"/>
    <p:sldId id="271" r:id="rId13"/>
    <p:sldId id="273" r:id="rId14"/>
    <p:sldId id="272"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4/27/22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4/27/22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4/27/22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reeksidechurch.ca/richer-than-you-thin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reeksidechurch.ca/thebigserv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1344036"/>
            <a:ext cx="9144000" cy="2387600"/>
          </a:xfrm>
        </p:spPr>
        <p:txBody>
          <a:bodyPr>
            <a:normAutofit/>
          </a:bodyPr>
          <a:lstStyle/>
          <a:p>
            <a:r>
              <a:rPr lang="en-US" sz="7200" b="1" dirty="0"/>
              <a:t>YOU’RE RICHER THAN YOU THINK: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a:xfrm>
            <a:off x="1524000" y="3837565"/>
            <a:ext cx="9144000" cy="1655762"/>
          </a:xfrm>
        </p:spPr>
        <p:txBody>
          <a:bodyPr>
            <a:normAutofit/>
          </a:bodyPr>
          <a:lstStyle/>
          <a:p>
            <a:r>
              <a:rPr lang="en-US" sz="4400" b="1" dirty="0"/>
              <a:t>Jesus is Perfect Theology </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4F7F0-91C9-F143-9B2B-A31AD2449CEF}"/>
              </a:ext>
            </a:extLst>
          </p:cNvPr>
          <p:cNvSpPr>
            <a:spLocks noGrp="1"/>
          </p:cNvSpPr>
          <p:nvPr>
            <p:ph idx="1"/>
          </p:nvPr>
        </p:nvSpPr>
        <p:spPr>
          <a:xfrm>
            <a:off x="893618" y="1576244"/>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Jesus has redeemed your life.      </a:t>
            </a:r>
          </a:p>
          <a:p>
            <a:pPr marL="0" indent="0" algn="ctr">
              <a:buNone/>
            </a:pPr>
            <a:endParaRPr lang="en-CA" b="1" dirty="0"/>
          </a:p>
          <a:p>
            <a:pPr marL="0" indent="0" algn="ctr">
              <a:buNone/>
            </a:pPr>
            <a:r>
              <a:rPr lang="en-CA" b="1" dirty="0"/>
              <a:t>What does this mean for you?</a:t>
            </a:r>
            <a:endParaRPr lang="en-CA" dirty="0"/>
          </a:p>
          <a:p>
            <a:pPr marL="0" indent="0">
              <a:buNone/>
            </a:pPr>
            <a:endParaRPr lang="en-US" dirty="0"/>
          </a:p>
        </p:txBody>
      </p:sp>
    </p:spTree>
    <p:extLst>
      <p:ext uri="{BB962C8B-B14F-4D97-AF65-F5344CB8AC3E}">
        <p14:creationId xmlns:p14="http://schemas.microsoft.com/office/powerpoint/2010/main" val="132220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BE8A5E-A320-BA41-98ED-8A920E9E4297}"/>
              </a:ext>
            </a:extLst>
          </p:cNvPr>
          <p:cNvSpPr>
            <a:spLocks noGrp="1"/>
          </p:cNvSpPr>
          <p:nvPr>
            <p:ph idx="1"/>
          </p:nvPr>
        </p:nvSpPr>
        <p:spPr>
          <a:xfrm>
            <a:off x="893618" y="1371601"/>
            <a:ext cx="10515600" cy="4488872"/>
          </a:xfrm>
        </p:spPr>
        <p:txBody>
          <a:bodyPr>
            <a:normAutofit/>
          </a:bodyPr>
          <a:lstStyle/>
          <a:p>
            <a:pPr marL="0" indent="0" algn="ctr">
              <a:buNone/>
            </a:pPr>
            <a:endParaRPr lang="en-CA" dirty="0"/>
          </a:p>
          <a:p>
            <a:pPr marL="0" indent="0" algn="ctr">
              <a:buNone/>
            </a:pPr>
            <a:endParaRPr lang="en-CA" dirty="0"/>
          </a:p>
          <a:p>
            <a:pPr marL="0" indent="0" algn="ctr">
              <a:buNone/>
            </a:pPr>
            <a:r>
              <a:rPr lang="en-CA" dirty="0"/>
              <a:t>Read back through verses 21-23.    </a:t>
            </a:r>
          </a:p>
          <a:p>
            <a:pPr marL="0" indent="0" algn="ctr">
              <a:buNone/>
            </a:pPr>
            <a:endParaRPr lang="en-CA" dirty="0"/>
          </a:p>
          <a:p>
            <a:pPr marL="0" indent="0" algn="ctr">
              <a:buNone/>
            </a:pPr>
            <a:r>
              <a:rPr lang="en-CA" b="1" dirty="0"/>
              <a:t>What does it mean to “continue in your faith …”?</a:t>
            </a:r>
          </a:p>
          <a:p>
            <a:pPr marL="0" indent="0" algn="ctr">
              <a:buNone/>
            </a:pPr>
            <a:endParaRPr lang="en-US" dirty="0"/>
          </a:p>
        </p:txBody>
      </p:sp>
    </p:spTree>
    <p:extLst>
      <p:ext uri="{BB962C8B-B14F-4D97-AF65-F5344CB8AC3E}">
        <p14:creationId xmlns:p14="http://schemas.microsoft.com/office/powerpoint/2010/main" val="336379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7171D0-5EDA-1745-B023-3B7CF0E95822}"/>
              </a:ext>
            </a:extLst>
          </p:cNvPr>
          <p:cNvSpPr>
            <a:spLocks noGrp="1"/>
          </p:cNvSpPr>
          <p:nvPr>
            <p:ph idx="1"/>
          </p:nvPr>
        </p:nvSpPr>
        <p:spPr>
          <a:xfrm>
            <a:off x="810491" y="1451553"/>
            <a:ext cx="10515600" cy="4351338"/>
          </a:xfrm>
        </p:spPr>
        <p:txBody>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 … not moved from the hope held out in the gospel …”.   </a:t>
            </a:r>
          </a:p>
          <a:p>
            <a:pPr marL="0" indent="0" algn="ctr">
              <a:buNone/>
            </a:pPr>
            <a:endParaRPr lang="en-CA" b="1" dirty="0"/>
          </a:p>
          <a:p>
            <a:pPr marL="0" indent="0" algn="ctr">
              <a:buNone/>
            </a:pPr>
            <a:r>
              <a:rPr lang="en-CA" b="1" dirty="0"/>
              <a:t>What is the </a:t>
            </a:r>
            <a:r>
              <a:rPr lang="en-CA" b="1" i="1" dirty="0"/>
              <a:t>hope </a:t>
            </a:r>
            <a:r>
              <a:rPr lang="en-CA" b="1" dirty="0"/>
              <a:t>Paul is talking about here?</a:t>
            </a:r>
            <a:endParaRPr lang="en-CA" dirty="0"/>
          </a:p>
          <a:p>
            <a:pPr marL="0" indent="0">
              <a:buNone/>
            </a:pPr>
            <a:endParaRPr lang="en-US" dirty="0"/>
          </a:p>
        </p:txBody>
      </p:sp>
    </p:spTree>
    <p:extLst>
      <p:ext uri="{BB962C8B-B14F-4D97-AF65-F5344CB8AC3E}">
        <p14:creationId xmlns:p14="http://schemas.microsoft.com/office/powerpoint/2010/main" val="3287987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B8AE52-6DE0-1F4A-8E7A-3BF2CDE6F7FF}"/>
              </a:ext>
            </a:extLst>
          </p:cNvPr>
          <p:cNvSpPr>
            <a:spLocks noGrp="1"/>
          </p:cNvSpPr>
          <p:nvPr>
            <p:ph idx="1"/>
          </p:nvPr>
        </p:nvSpPr>
        <p:spPr/>
        <p:txBody>
          <a:bodyPr/>
          <a:lstStyle/>
          <a:p>
            <a:pPr marL="0" indent="0" algn="ctr">
              <a:buNone/>
            </a:pPr>
            <a:r>
              <a:rPr lang="en-CA" dirty="0"/>
              <a:t>At the end of today’s reading, </a:t>
            </a:r>
          </a:p>
          <a:p>
            <a:pPr marL="0" indent="0" algn="ctr">
              <a:buNone/>
            </a:pPr>
            <a:r>
              <a:rPr lang="en-CA" dirty="0"/>
              <a:t>Paul declares himself to be a </a:t>
            </a:r>
            <a:r>
              <a:rPr lang="en-CA" i="1" dirty="0"/>
              <a:t>servant </a:t>
            </a:r>
            <a:r>
              <a:rPr lang="en-CA" dirty="0"/>
              <a:t>(or minister) of the Gospel.     </a:t>
            </a:r>
          </a:p>
          <a:p>
            <a:pPr marL="0" indent="0" algn="ctr">
              <a:buNone/>
            </a:pPr>
            <a:r>
              <a:rPr lang="en-CA" dirty="0"/>
              <a:t>We should have this same attitude.   </a:t>
            </a:r>
          </a:p>
          <a:p>
            <a:pPr marL="0" indent="0" algn="ctr">
              <a:buNone/>
            </a:pPr>
            <a:r>
              <a:rPr lang="en-CA" dirty="0"/>
              <a:t>God has raised you up to a be servant of the Gospel.  </a:t>
            </a:r>
          </a:p>
          <a:p>
            <a:pPr marL="0" indent="0" algn="ctr">
              <a:buNone/>
            </a:pPr>
            <a:endParaRPr lang="en-CA" b="1" dirty="0"/>
          </a:p>
          <a:p>
            <a:pPr marL="0" indent="0" algn="ctr">
              <a:buNone/>
            </a:pPr>
            <a:r>
              <a:rPr lang="en-CA" b="1" dirty="0"/>
              <a:t>What does this mean for you?</a:t>
            </a:r>
            <a:endParaRPr lang="en-CA" dirty="0"/>
          </a:p>
          <a:p>
            <a:pPr marL="0" indent="0">
              <a:buNone/>
            </a:pPr>
            <a:endParaRPr lang="en-US" dirty="0"/>
          </a:p>
        </p:txBody>
      </p:sp>
    </p:spTree>
    <p:extLst>
      <p:ext uri="{BB962C8B-B14F-4D97-AF65-F5344CB8AC3E}">
        <p14:creationId xmlns:p14="http://schemas.microsoft.com/office/powerpoint/2010/main" val="1178837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a:extLst>
              <a:ext uri="{FF2B5EF4-FFF2-40B4-BE49-F238E27FC236}">
                <a16:creationId xmlns:a16="http://schemas.microsoft.com/office/drawing/2014/main" id="{FCE4DA7A-9F60-7540-B591-3C08C896F886}"/>
              </a:ext>
            </a:extLst>
          </p:cNvPr>
          <p:cNvSpPr txBox="1">
            <a:spLocks noGrp="1"/>
          </p:cNvSpPr>
          <p:nvPr>
            <p:ph idx="1"/>
          </p:nvPr>
        </p:nvSpPr>
        <p:spPr>
          <a:xfrm>
            <a:off x="810491" y="858981"/>
            <a:ext cx="10515600" cy="517943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indent="0" algn="ctr">
              <a:spcAft>
                <a:spcPts val="0"/>
              </a:spcAft>
              <a:buNone/>
            </a:pPr>
            <a:endParaRPr lang="en-CA" b="1" dirty="0">
              <a:solidFill>
                <a:srgbClr val="000000"/>
              </a:solidFill>
              <a:effectLst/>
              <a:latin typeface="Calibri" panose="020F0502020204030204" pitchFamily="34" charset="0"/>
              <a:ea typeface="Times New Roman" panose="02020603050405020304" pitchFamily="18" charset="0"/>
            </a:endParaRPr>
          </a:p>
          <a:p>
            <a:pPr marL="0" indent="0" algn="ctr">
              <a:spcAft>
                <a:spcPts val="0"/>
              </a:spcAft>
              <a:buNone/>
            </a:pPr>
            <a:r>
              <a:rPr lang="en-CA" b="1" dirty="0">
                <a:solidFill>
                  <a:srgbClr val="000000"/>
                </a:solidFill>
                <a:effectLst/>
                <a:latin typeface="Calibri" panose="020F0502020204030204" pitchFamily="34" charset="0"/>
                <a:ea typeface="Times New Roman" panose="02020603050405020304" pitchFamily="18" charset="0"/>
              </a:rPr>
              <a:t>COLOSSIANS DEVOS:</a:t>
            </a:r>
            <a:endParaRPr lang="en-CA" dirty="0">
              <a:effectLst/>
              <a:latin typeface="Times New Roman" panose="02020603050405020304" pitchFamily="18" charset="0"/>
              <a:ea typeface="Times New Roman" panose="02020603050405020304" pitchFamily="18" charset="0"/>
            </a:endParaRPr>
          </a:p>
          <a:p>
            <a:pPr marL="0" indent="0">
              <a:spcAft>
                <a:spcPts val="0"/>
              </a:spcAft>
              <a:buNone/>
            </a:pP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Each week of this series we’ll have 5 devotionals </a:t>
            </a: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for you to read on your own.    </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endParaRPr lang="en-CA" dirty="0">
              <a:solidFill>
                <a:srgbClr val="000000"/>
              </a:solidFill>
              <a:effectLst/>
              <a:latin typeface="Calibri" panose="020F0502020204030204" pitchFamily="34" charset="0"/>
              <a:ea typeface="Times New Roman" panose="02020603050405020304" pitchFamily="18" charset="0"/>
            </a:endParaRP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Read the </a:t>
            </a:r>
            <a:r>
              <a:rPr lang="en-CA" dirty="0" err="1">
                <a:solidFill>
                  <a:srgbClr val="000000"/>
                </a:solidFill>
                <a:effectLst/>
                <a:latin typeface="Calibri" panose="020F0502020204030204" pitchFamily="34" charset="0"/>
                <a:ea typeface="Times New Roman" panose="02020603050405020304" pitchFamily="18" charset="0"/>
              </a:rPr>
              <a:t>devos</a:t>
            </a:r>
            <a:r>
              <a:rPr lang="en-CA" dirty="0">
                <a:solidFill>
                  <a:srgbClr val="000000"/>
                </a:solidFill>
                <a:effectLst/>
                <a:latin typeface="Calibri" panose="020F0502020204030204" pitchFamily="34" charset="0"/>
                <a:ea typeface="Times New Roman" panose="02020603050405020304" pitchFamily="18" charset="0"/>
              </a:rPr>
              <a:t> this week and notice how this habit </a:t>
            </a: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enriches your walk with Jesus!</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endParaRPr lang="en-CA" u="sng" dirty="0">
              <a:solidFill>
                <a:srgbClr val="0563C1"/>
              </a:solidFill>
              <a:effectLst/>
              <a:latin typeface="Calibri" panose="020F0502020204030204" pitchFamily="34" charset="0"/>
              <a:ea typeface="Times New Roman" panose="02020603050405020304" pitchFamily="18" charset="0"/>
              <a:hlinkClick r:id="rId2"/>
            </a:endParaRPr>
          </a:p>
          <a:p>
            <a:pPr marL="0" indent="0" algn="ctr">
              <a:spcAft>
                <a:spcPts val="0"/>
              </a:spcAft>
              <a:buNone/>
            </a:pPr>
            <a:r>
              <a:rPr lang="en-CA" u="sng" dirty="0">
                <a:solidFill>
                  <a:srgbClr val="0563C1"/>
                </a:solidFill>
                <a:effectLst/>
                <a:latin typeface="Calibri" panose="020F0502020204030204" pitchFamily="34" charset="0"/>
                <a:ea typeface="Times New Roman" panose="02020603050405020304" pitchFamily="18" charset="0"/>
                <a:hlinkClick r:id="rId2"/>
              </a:rPr>
              <a:t>https://www.creeksidechurch.ca/richer-than-you-think/</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r>
              <a:rPr lang="en-CA" sz="12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737245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0B5B3AC-72B1-274C-B1D5-A62400895D4D}"/>
              </a:ext>
            </a:extLst>
          </p:cNvPr>
          <p:cNvSpPr>
            <a:spLocks noGrp="1"/>
          </p:cNvSpPr>
          <p:nvPr>
            <p:ph idx="1"/>
          </p:nvPr>
        </p:nvSpPr>
        <p:spPr>
          <a:xfrm>
            <a:off x="796636" y="828097"/>
            <a:ext cx="10515600" cy="5461867"/>
          </a:xfrm>
        </p:spPr>
        <p:txBody>
          <a:bodyPr>
            <a:normAutofit fontScale="92500" lnSpcReduction="10000"/>
          </a:bodyPr>
          <a:lstStyle/>
          <a:p>
            <a:pPr marL="0" indent="0" algn="ctr">
              <a:buNone/>
            </a:pPr>
            <a:r>
              <a:rPr lang="en-CA" sz="3000" b="1" u="sng" dirty="0"/>
              <a:t>PRAYER</a:t>
            </a:r>
            <a:endParaRPr lang="en-CA" sz="3000" dirty="0"/>
          </a:p>
          <a:p>
            <a:pPr marL="0" indent="0">
              <a:buNone/>
            </a:pPr>
            <a:endParaRPr lang="en-CA" sz="3000" dirty="0"/>
          </a:p>
          <a:p>
            <a:pPr marL="0" indent="0">
              <a:buNone/>
            </a:pPr>
            <a:r>
              <a:rPr lang="en-CA" sz="3000" dirty="0"/>
              <a:t>This week let’s pray for our local outreach initiative, The Big Serve.   </a:t>
            </a:r>
            <a:r>
              <a:rPr lang="en-CA" sz="3000" u="sng" dirty="0">
                <a:hlinkClick r:id="rId2"/>
              </a:rPr>
              <a:t>https://www.creeksidechurch.ca/thebigserve/</a:t>
            </a:r>
            <a:endParaRPr lang="en-CA" sz="3000" dirty="0"/>
          </a:p>
          <a:p>
            <a:pPr marL="0" indent="0">
              <a:buNone/>
            </a:pPr>
            <a:endParaRPr lang="en-CA" sz="3000" dirty="0"/>
          </a:p>
          <a:p>
            <a:pPr lvl="0"/>
            <a:r>
              <a:rPr lang="en-CA" sz="3000" dirty="0"/>
              <a:t>Pray that our community would feel the impact of the hands and feet of Jesus as they serve in our community.</a:t>
            </a:r>
          </a:p>
          <a:p>
            <a:pPr lvl="0"/>
            <a:r>
              <a:rPr lang="en-CA" sz="3000" dirty="0"/>
              <a:t>Please pray that God would help us to acquire needed resources to allow for projects to take place</a:t>
            </a:r>
          </a:p>
          <a:p>
            <a:pPr lvl="0"/>
            <a:r>
              <a:rPr lang="en-CA" sz="3000" dirty="0"/>
              <a:t>Please pray for God to provide point-people for our Big Serve projects, and for volunteers to sign up! If you're interested in being a point person yourself, please get in touch with Sarah at </a:t>
            </a:r>
            <a:r>
              <a:rPr lang="en-CA" sz="3000" dirty="0" err="1"/>
              <a:t>sarah.geiger@creeksidechurch.ca</a:t>
            </a:r>
            <a:r>
              <a:rPr lang="en-CA" sz="3000" dirty="0"/>
              <a:t> :)</a:t>
            </a:r>
          </a:p>
          <a:p>
            <a:pPr marL="0" indent="0">
              <a:buNone/>
            </a:pPr>
            <a:endParaRPr lang="en-CA" dirty="0"/>
          </a:p>
        </p:txBody>
      </p:sp>
    </p:spTree>
    <p:extLst>
      <p:ext uri="{BB962C8B-B14F-4D97-AF65-F5344CB8AC3E}">
        <p14:creationId xmlns:p14="http://schemas.microsoft.com/office/powerpoint/2010/main" val="12067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872836" y="891115"/>
            <a:ext cx="10776378" cy="4900086"/>
          </a:xfrm>
        </p:spPr>
        <p:txBody>
          <a:bodyPr>
            <a:normAutofit/>
          </a:bodyPr>
          <a:lstStyle/>
          <a:p>
            <a:pPr marL="0" indent="0" algn="ctr">
              <a:buNone/>
            </a:pPr>
            <a:endParaRPr lang="en-CA" u="sng" dirty="0"/>
          </a:p>
          <a:p>
            <a:pPr marL="0" indent="0" algn="ctr">
              <a:buNone/>
            </a:pPr>
            <a:r>
              <a:rPr lang="en-CA" sz="3600" b="1" u="sng" dirty="0"/>
              <a:t>I Was in Awe</a:t>
            </a:r>
            <a:endParaRPr lang="en-CA" sz="3600" b="1" dirty="0"/>
          </a:p>
          <a:p>
            <a:pPr algn="ctr"/>
            <a:endParaRPr lang="en-CA" dirty="0"/>
          </a:p>
          <a:p>
            <a:pPr marL="0" indent="0" algn="ctr">
              <a:buNone/>
            </a:pPr>
            <a:r>
              <a:rPr lang="en-CA" dirty="0"/>
              <a:t>Two summers ago my family travelled to the Rocky mountains in Alberta.    One morning we climbed above Lake Louise to look out over the lake and Bow Valley.   The sights took our breath away!    What experience have you had that left you in awe?   Maybe for you it was a time in nature, a beautiful work or art, or an exquisite meal.   </a:t>
            </a:r>
          </a:p>
          <a:p>
            <a:pPr marL="0" indent="0" algn="ctr">
              <a:buNone/>
            </a:pPr>
            <a:endParaRPr lang="en-CA" b="1" dirty="0"/>
          </a:p>
          <a:p>
            <a:pPr marL="0" indent="0" algn="ctr">
              <a:buNone/>
            </a:pPr>
            <a:r>
              <a:rPr lang="en-CA" b="1" dirty="0"/>
              <a:t>Share your experience with the group!</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shared several theological ideas about Jesus that we find in Colossians 1:15 - 23.    Did you learn anything new from this?   </a:t>
            </a:r>
          </a:p>
          <a:p>
            <a:pPr marL="0" indent="0" algn="ctr">
              <a:buNone/>
            </a:pPr>
            <a:endParaRPr lang="en-CA" b="1" dirty="0"/>
          </a:p>
          <a:p>
            <a:pPr marL="0" indent="0" algn="ctr">
              <a:buNone/>
            </a:pPr>
            <a:r>
              <a:rPr lang="en-CA" b="1" dirty="0"/>
              <a:t>What was a highlight for you from this teaching?</a:t>
            </a: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b="1" dirty="0"/>
          </a:p>
          <a:p>
            <a:pPr marL="0" indent="0" algn="ctr">
              <a:buNone/>
            </a:pPr>
            <a:endParaRPr lang="en-CA" b="1" dirty="0"/>
          </a:p>
          <a:p>
            <a:pPr marL="0" indent="0" algn="ctr">
              <a:buNone/>
            </a:pPr>
            <a:r>
              <a:rPr lang="en-CA" dirty="0"/>
              <a:t>READ:   Colossians 1:15-23</a:t>
            </a:r>
          </a:p>
          <a:p>
            <a:pPr marL="0" indent="0" algn="ctr">
              <a:buNone/>
            </a:pPr>
            <a:r>
              <a:rPr lang="en-CA" dirty="0"/>
              <a:t> </a:t>
            </a:r>
          </a:p>
          <a:p>
            <a:pPr marL="0" indent="0" algn="ctr">
              <a:buNone/>
            </a:pPr>
            <a:r>
              <a:rPr lang="en-CA" dirty="0"/>
              <a:t>Let’s work our way back through these verses and talk about </a:t>
            </a:r>
          </a:p>
          <a:p>
            <a:pPr marL="0" indent="0" algn="ctr">
              <a:buNone/>
            </a:pPr>
            <a:r>
              <a:rPr lang="en-CA" dirty="0"/>
              <a:t>some of the theology of Jesus we find there. </a:t>
            </a:r>
          </a:p>
          <a:p>
            <a:pPr marL="0" indent="0">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65018" y="110837"/>
            <a:ext cx="11263746" cy="6234546"/>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In vs. 15-23, Paul builds his case for who Jesus is.    </a:t>
            </a:r>
          </a:p>
          <a:p>
            <a:pPr marL="0" indent="0" algn="ctr">
              <a:buNone/>
            </a:pPr>
            <a:r>
              <a:rPr lang="en-CA" dirty="0"/>
              <a:t>In vs. 15 we read, “He is the image of the invisible God …”.    </a:t>
            </a:r>
          </a:p>
          <a:p>
            <a:pPr marL="0" indent="0" algn="ctr">
              <a:buNone/>
            </a:pPr>
            <a:endParaRPr lang="en-CA" b="1" dirty="0"/>
          </a:p>
          <a:p>
            <a:pPr marL="0" indent="0" algn="ctr">
              <a:buNone/>
            </a:pPr>
            <a:r>
              <a:rPr lang="en-CA" b="1" dirty="0"/>
              <a:t>Why is this truth about Jesus so important for us to know?</a:t>
            </a: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a:bodyPr>
          <a:lstStyle/>
          <a:p>
            <a:pPr marL="0" lvl="0" indent="0" algn="ctr">
              <a:buNone/>
            </a:pPr>
            <a:endParaRPr lang="en-CA" dirty="0"/>
          </a:p>
          <a:p>
            <a:pPr marL="0" indent="0" algn="ctr">
              <a:buNone/>
            </a:pPr>
            <a:endParaRPr lang="en-CA" dirty="0"/>
          </a:p>
          <a:p>
            <a:pPr marL="0" indent="0" algn="ctr">
              <a:buNone/>
            </a:pPr>
            <a:r>
              <a:rPr lang="en-CA" dirty="0"/>
              <a:t>Read back through verses 15-17.   </a:t>
            </a:r>
          </a:p>
          <a:p>
            <a:pPr marL="0" indent="0" algn="ctr">
              <a:buNone/>
            </a:pPr>
            <a:endParaRPr lang="en-CA" dirty="0"/>
          </a:p>
          <a:p>
            <a:pPr marL="0" indent="0" algn="ctr">
              <a:buNone/>
            </a:pPr>
            <a:r>
              <a:rPr lang="en-CA" dirty="0"/>
              <a:t> </a:t>
            </a:r>
            <a:r>
              <a:rPr lang="en-CA" b="1" dirty="0"/>
              <a:t>What do you notice here about Jesus’ supremacy over creation?</a:t>
            </a:r>
            <a:endParaRPr lang="en-CA" dirty="0"/>
          </a:p>
          <a:p>
            <a:pPr marL="0" indent="0" algn="ctr">
              <a:buNone/>
            </a:pPr>
            <a:r>
              <a:rPr lang="en-CA" dirty="0"/>
              <a:t> </a:t>
            </a:r>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1052946"/>
            <a:ext cx="11333018" cy="4932218"/>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Jesus is supreme over creation.    </a:t>
            </a:r>
          </a:p>
          <a:p>
            <a:pPr marL="0" indent="0" algn="ctr">
              <a:buNone/>
            </a:pPr>
            <a:r>
              <a:rPr lang="en-CA" dirty="0"/>
              <a:t>This means He is in control. </a:t>
            </a:r>
          </a:p>
          <a:p>
            <a:pPr marL="0" indent="0" algn="ctr">
              <a:buNone/>
            </a:pPr>
            <a:r>
              <a:rPr lang="en-CA" dirty="0"/>
              <a:t>What is feeling out of control in your life right now?   </a:t>
            </a:r>
          </a:p>
          <a:p>
            <a:pPr marL="0" indent="0" algn="ctr">
              <a:buNone/>
            </a:pPr>
            <a:endParaRPr lang="en-CA" b="1" dirty="0"/>
          </a:p>
          <a:p>
            <a:pPr marL="0" indent="0" algn="ctr">
              <a:buNone/>
            </a:pPr>
            <a:r>
              <a:rPr lang="en-CA" b="1" dirty="0"/>
              <a:t>How does this truth of Jesus being in control encourage you?</a:t>
            </a:r>
            <a:endParaRPr lang="en-CA" dirty="0"/>
          </a:p>
          <a:p>
            <a:pPr marL="0" indent="0" algn="ctr">
              <a:buNone/>
            </a:pP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a:bodyPr>
          <a:lstStyle/>
          <a:p>
            <a:pPr marL="0" indent="0" algn="ctr">
              <a:buNone/>
            </a:pPr>
            <a:endParaRPr lang="en-CA" dirty="0"/>
          </a:p>
          <a:p>
            <a:pPr marL="0" indent="0" algn="ctr">
              <a:buNone/>
            </a:pPr>
            <a:endParaRPr lang="en-CA" u="sng" dirty="0"/>
          </a:p>
          <a:p>
            <a:pPr marL="0" indent="0">
              <a:buNone/>
            </a:pPr>
            <a:endParaRPr lang="en-US" dirty="0"/>
          </a:p>
        </p:txBody>
      </p:sp>
      <p:sp>
        <p:nvSpPr>
          <p:cNvPr id="2" name="TextBox 1">
            <a:extLst>
              <a:ext uri="{FF2B5EF4-FFF2-40B4-BE49-F238E27FC236}">
                <a16:creationId xmlns:a16="http://schemas.microsoft.com/office/drawing/2014/main" id="{F9B545E6-66B6-B64E-BDF6-37EB3844F634}"/>
              </a:ext>
            </a:extLst>
          </p:cNvPr>
          <p:cNvSpPr txBox="1"/>
          <p:nvPr/>
        </p:nvSpPr>
        <p:spPr>
          <a:xfrm>
            <a:off x="1517072" y="2355272"/>
            <a:ext cx="9171709" cy="2677656"/>
          </a:xfrm>
          <a:prstGeom prst="rect">
            <a:avLst/>
          </a:prstGeom>
          <a:noFill/>
        </p:spPr>
        <p:txBody>
          <a:bodyPr wrap="square" rtlCol="0">
            <a:spAutoFit/>
          </a:bodyPr>
          <a:lstStyle/>
          <a:p>
            <a:pPr algn="ctr"/>
            <a:r>
              <a:rPr lang="en-CA" sz="2800" dirty="0"/>
              <a:t>“ … all things were created by him </a:t>
            </a:r>
            <a:r>
              <a:rPr lang="en-CA" sz="2800" i="1" dirty="0"/>
              <a:t>and for him</a:t>
            </a:r>
            <a:r>
              <a:rPr lang="en-CA" sz="2800" dirty="0"/>
              <a:t>.”    </a:t>
            </a:r>
          </a:p>
          <a:p>
            <a:pPr algn="ctr"/>
            <a:endParaRPr lang="en-CA" sz="2800" dirty="0"/>
          </a:p>
          <a:p>
            <a:pPr algn="ctr"/>
            <a:r>
              <a:rPr lang="en-CA" sz="2800" dirty="0"/>
              <a:t>All things are created for Jesus.   </a:t>
            </a:r>
          </a:p>
          <a:p>
            <a:pPr algn="ctr"/>
            <a:endParaRPr lang="en-CA" sz="2800" b="1" dirty="0"/>
          </a:p>
          <a:p>
            <a:pPr algn="ctr"/>
            <a:r>
              <a:rPr lang="en-CA" sz="2800" b="1" dirty="0"/>
              <a:t>How should this shape the way we see the world? </a:t>
            </a:r>
            <a:endParaRPr lang="en-CA" sz="2800" dirty="0"/>
          </a:p>
          <a:p>
            <a:pPr lvl="0" algn="ctr"/>
            <a:endParaRPr lang="en-CA" sz="2800"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80110" y="2175164"/>
            <a:ext cx="11762509" cy="2604655"/>
          </a:xfrm>
        </p:spPr>
        <p:txBody>
          <a:bodyPr>
            <a:normAutofit fontScale="25000" lnSpcReduction="20000"/>
          </a:bodyPr>
          <a:lstStyle/>
          <a:p>
            <a:pPr marL="0" indent="0" algn="ctr">
              <a:buNone/>
            </a:pPr>
            <a:endParaRPr lang="en-CA" dirty="0"/>
          </a:p>
          <a:p>
            <a:pPr marL="0" indent="0" algn="ctr">
              <a:buNone/>
            </a:pPr>
            <a:endParaRPr lang="en-CA" dirty="0"/>
          </a:p>
          <a:p>
            <a:pPr marL="0" indent="0" algn="ctr">
              <a:buNone/>
            </a:pPr>
            <a:r>
              <a:rPr lang="en-CA" sz="11200" dirty="0"/>
              <a:t>Read back through verses 18-20.    </a:t>
            </a:r>
          </a:p>
          <a:p>
            <a:pPr marL="0" indent="0" algn="ctr">
              <a:buNone/>
            </a:pPr>
            <a:endParaRPr lang="en-CA" sz="11200" b="1" dirty="0"/>
          </a:p>
          <a:p>
            <a:pPr marL="0" indent="0" algn="ctr">
              <a:buNone/>
            </a:pPr>
            <a:r>
              <a:rPr lang="en-CA" sz="11200" b="1" dirty="0"/>
              <a:t>What do these verses teach us </a:t>
            </a:r>
          </a:p>
          <a:p>
            <a:pPr marL="0" indent="0" algn="ctr">
              <a:buNone/>
            </a:pPr>
            <a:r>
              <a:rPr lang="en-CA" sz="11200" b="1" dirty="0"/>
              <a:t>about Jesus’ supremacy over redemption?</a:t>
            </a:r>
            <a:endParaRPr lang="en-CA" sz="11200" dirty="0"/>
          </a:p>
          <a:p>
            <a:pPr marL="0" indent="0" algn="ctr">
              <a:buNone/>
            </a:pPr>
            <a:endParaRPr lang="en-CA" sz="11200" dirty="0"/>
          </a:p>
          <a:p>
            <a:pPr marL="0" indent="0" algn="ctr">
              <a:buNone/>
            </a:pPr>
            <a:endParaRPr lang="en-CA" sz="8600" dirty="0"/>
          </a:p>
          <a:p>
            <a:pPr marL="0" lvl="0" indent="0" algn="ctr">
              <a:buNone/>
            </a:pPr>
            <a:endParaRPr lang="en-CA" sz="8600" dirty="0"/>
          </a:p>
          <a:p>
            <a:pPr marL="0" lvl="0" indent="0" algn="ctr">
              <a:buNone/>
            </a:pPr>
            <a:endParaRPr lang="en-CA" sz="8600" dirty="0"/>
          </a:p>
          <a:p>
            <a:pPr marL="0" indent="0">
              <a:buNone/>
            </a:pPr>
            <a:r>
              <a:rPr lang="en-CA" sz="8600"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2174</TotalTime>
  <Words>566</Words>
  <Application>Microsoft Macintosh PowerPoint</Application>
  <PresentationFormat>Widescreen</PresentationFormat>
  <Paragraphs>121</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YOU’RE RICHER THAN YOU THINK: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82</cp:revision>
  <dcterms:created xsi:type="dcterms:W3CDTF">2021-11-03T18:52:42Z</dcterms:created>
  <dcterms:modified xsi:type="dcterms:W3CDTF">2022-04-27T19:13:07Z</dcterms:modified>
</cp:coreProperties>
</file>