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7" r:id="rId9"/>
    <p:sldId id="263" r:id="rId10"/>
    <p:sldId id="268" r:id="rId11"/>
    <p:sldId id="270"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42459-F36E-E24A-983A-795BA92AEDCB}" type="datetimeFigureOut">
              <a:rPr lang="en-US" smtClean="0"/>
              <a:t>4/6/22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66127-4008-7546-ADA3-329956ADE77C}" type="slidenum">
              <a:rPr lang="en-US" smtClean="0"/>
              <a:t>‹#›</a:t>
            </a:fld>
            <a:endParaRPr lang="en-US"/>
          </a:p>
        </p:txBody>
      </p:sp>
    </p:spTree>
    <p:extLst>
      <p:ext uri="{BB962C8B-B14F-4D97-AF65-F5344CB8AC3E}">
        <p14:creationId xmlns:p14="http://schemas.microsoft.com/office/powerpoint/2010/main" val="143479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266127-4008-7546-ADA3-329956ADE77C}" type="slidenum">
              <a:rPr lang="en-US" smtClean="0"/>
              <a:t>4</a:t>
            </a:fld>
            <a:endParaRPr lang="en-US"/>
          </a:p>
        </p:txBody>
      </p:sp>
    </p:spTree>
    <p:extLst>
      <p:ext uri="{BB962C8B-B14F-4D97-AF65-F5344CB8AC3E}">
        <p14:creationId xmlns:p14="http://schemas.microsoft.com/office/powerpoint/2010/main" val="1515991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4/6/22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4/6/22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4/6/22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4/6/22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4/6/22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4/6/22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4/6/22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4/6/22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4/6/22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4/6/22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4/6/22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4/6/22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arah.geiger@creeksidechurch.ca" TargetMode="External"/><Relationship Id="rId2" Type="http://schemas.openxmlformats.org/officeDocument/2006/relationships/hyperlink" Target="https://www.creeksidechurch.ca/eatsforeast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THERE WILL BE TESTS:</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4400" b="1" dirty="0"/>
              <a:t>The Mountain and the Donkey</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14F7F0-91C9-F143-9B2B-A31AD2449CEF}"/>
              </a:ext>
            </a:extLst>
          </p:cNvPr>
          <p:cNvSpPr>
            <a:spLocks noGrp="1"/>
          </p:cNvSpPr>
          <p:nvPr>
            <p:ph idx="1"/>
          </p:nvPr>
        </p:nvSpPr>
        <p:spPr>
          <a:xfrm>
            <a:off x="879763" y="1243734"/>
            <a:ext cx="10515600" cy="4351338"/>
          </a:xfrm>
        </p:spPr>
        <p:txBody>
          <a:bodyPr/>
          <a:lstStyle/>
          <a:p>
            <a:pPr marL="0" indent="0" algn="ctr">
              <a:buNone/>
            </a:pPr>
            <a:r>
              <a:rPr lang="en-CA" dirty="0"/>
              <a:t>A significant theme from Sunday was the idea of “crushing.”     Jesus allowed himself to be crushed by the test of the cross.   </a:t>
            </a:r>
            <a:r>
              <a:rPr lang="en-CA" sz="1800" dirty="0"/>
              <a:t>(see Isaiah 53:5).    </a:t>
            </a:r>
          </a:p>
          <a:p>
            <a:pPr marL="0" indent="0" algn="ctr">
              <a:buNone/>
            </a:pPr>
            <a:r>
              <a:rPr lang="en-CA" dirty="0"/>
              <a:t>Imagine Jesus asking you this question – </a:t>
            </a:r>
          </a:p>
          <a:p>
            <a:pPr marL="0" indent="0" algn="ctr">
              <a:buNone/>
            </a:pPr>
            <a:r>
              <a:rPr lang="en-CA" dirty="0"/>
              <a:t>“Will you allow me to crush you?     </a:t>
            </a:r>
          </a:p>
          <a:p>
            <a:pPr marL="0" indent="0" algn="ctr">
              <a:buNone/>
            </a:pPr>
            <a:r>
              <a:rPr lang="en-CA" dirty="0"/>
              <a:t>Will you let me make your story one like my Son’s, </a:t>
            </a:r>
          </a:p>
          <a:p>
            <a:pPr marL="0" indent="0" algn="ctr">
              <a:buNone/>
            </a:pPr>
            <a:r>
              <a:rPr lang="en-CA" dirty="0"/>
              <a:t>a story of sacrificial love?”   </a:t>
            </a:r>
          </a:p>
          <a:p>
            <a:pPr marL="0" indent="0" algn="ctr">
              <a:buNone/>
            </a:pPr>
            <a:endParaRPr lang="en-CA" dirty="0"/>
          </a:p>
          <a:p>
            <a:pPr marL="0" indent="0" algn="ctr">
              <a:buNone/>
            </a:pPr>
            <a:r>
              <a:rPr lang="en-CA" dirty="0"/>
              <a:t> </a:t>
            </a:r>
            <a:r>
              <a:rPr lang="en-CA" b="1" dirty="0"/>
              <a:t>How would you respond? </a:t>
            </a:r>
            <a:endParaRPr lang="en-CA" dirty="0"/>
          </a:p>
          <a:p>
            <a:pPr marL="0" indent="0">
              <a:buNone/>
            </a:pPr>
            <a:endParaRPr lang="en-US" dirty="0"/>
          </a:p>
        </p:txBody>
      </p:sp>
    </p:spTree>
    <p:extLst>
      <p:ext uri="{BB962C8B-B14F-4D97-AF65-F5344CB8AC3E}">
        <p14:creationId xmlns:p14="http://schemas.microsoft.com/office/powerpoint/2010/main" val="1322209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BE8A5E-A320-BA41-98ED-8A920E9E4297}"/>
              </a:ext>
            </a:extLst>
          </p:cNvPr>
          <p:cNvSpPr>
            <a:spLocks noGrp="1"/>
          </p:cNvSpPr>
          <p:nvPr>
            <p:ph idx="1"/>
          </p:nvPr>
        </p:nvSpPr>
        <p:spPr>
          <a:xfrm>
            <a:off x="893618" y="1371601"/>
            <a:ext cx="10515600" cy="4488872"/>
          </a:xfrm>
        </p:spPr>
        <p:txBody>
          <a:bodyPr>
            <a:normAutofit lnSpcReduction="10000"/>
          </a:bodyPr>
          <a:lstStyle/>
          <a:p>
            <a:pPr marL="0" indent="0" algn="ctr">
              <a:buNone/>
            </a:pPr>
            <a:r>
              <a:rPr lang="en-CA" dirty="0"/>
              <a:t>The Heidelberg Catechism</a:t>
            </a:r>
          </a:p>
          <a:p>
            <a:pPr marL="0" indent="0">
              <a:buNone/>
            </a:pPr>
            <a:endParaRPr lang="en-CA" dirty="0"/>
          </a:p>
          <a:p>
            <a:pPr marL="0" indent="0">
              <a:buNone/>
            </a:pPr>
            <a:r>
              <a:rPr lang="en-CA" dirty="0"/>
              <a:t>Q. What is your only comfort in life and in death? </a:t>
            </a:r>
          </a:p>
          <a:p>
            <a:pPr marL="0" indent="0">
              <a:buNone/>
            </a:pPr>
            <a:r>
              <a:rPr lang="en-CA" dirty="0"/>
              <a:t>A. That I am not my own,1 but belong— body and soul, in life and in death—2 to my faithful Savior, Jesus Christ.3 He has fully paid for all my sins with his precious blood,4 and has set me free from the tyranny of the devil.5 He also watches over me in such a way6 that not a hair can fall from my head without the will of my Father in heaven;7 in fact, all things must work together for my salvation.8 70 Because I belong to him, Christ, by his Holy Spirit, assures me of eternal life9 and makes me wholeheartedly willing and ready from now on to live for him.10</a:t>
            </a:r>
            <a:endParaRPr lang="en-US" dirty="0"/>
          </a:p>
        </p:txBody>
      </p:sp>
    </p:spTree>
    <p:extLst>
      <p:ext uri="{BB962C8B-B14F-4D97-AF65-F5344CB8AC3E}">
        <p14:creationId xmlns:p14="http://schemas.microsoft.com/office/powerpoint/2010/main" val="3363793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0B5B3AC-72B1-274C-B1D5-A62400895D4D}"/>
              </a:ext>
            </a:extLst>
          </p:cNvPr>
          <p:cNvSpPr>
            <a:spLocks noGrp="1"/>
          </p:cNvSpPr>
          <p:nvPr>
            <p:ph idx="1"/>
          </p:nvPr>
        </p:nvSpPr>
        <p:spPr>
          <a:xfrm>
            <a:off x="824345" y="1271442"/>
            <a:ext cx="10515600" cy="4921539"/>
          </a:xfrm>
        </p:spPr>
        <p:txBody>
          <a:bodyPr>
            <a:normAutofit fontScale="77500" lnSpcReduction="20000"/>
          </a:bodyPr>
          <a:lstStyle/>
          <a:p>
            <a:pPr marL="0" indent="0" algn="ctr">
              <a:buNone/>
            </a:pPr>
            <a:r>
              <a:rPr lang="en-CA" sz="3600" b="1" u="sng" dirty="0"/>
              <a:t>PRAYER</a:t>
            </a:r>
            <a:endParaRPr lang="en-CA" sz="3600" dirty="0"/>
          </a:p>
          <a:p>
            <a:pPr marL="0" indent="0">
              <a:buNone/>
            </a:pPr>
            <a:r>
              <a:rPr lang="en-CA" dirty="0"/>
              <a:t> </a:t>
            </a:r>
          </a:p>
          <a:p>
            <a:pPr marL="0" indent="0">
              <a:buNone/>
            </a:pPr>
            <a:r>
              <a:rPr lang="en-CA" dirty="0"/>
              <a:t>This week let’s pray for our local outreach initiative, our “Eats for Easter” food drive. </a:t>
            </a:r>
          </a:p>
          <a:p>
            <a:pPr marL="0" indent="0">
              <a:buNone/>
            </a:pPr>
            <a:r>
              <a:rPr lang="en-CA" dirty="0"/>
              <a:t> </a:t>
            </a:r>
          </a:p>
          <a:p>
            <a:pPr lvl="0"/>
            <a:r>
              <a:rPr lang="en-CA" dirty="0"/>
              <a:t>Please pray that </a:t>
            </a:r>
            <a:r>
              <a:rPr lang="en-CA" dirty="0" err="1"/>
              <a:t>Creeksiders</a:t>
            </a:r>
            <a:r>
              <a:rPr lang="en-CA" dirty="0"/>
              <a:t> would give generously as we collect food in the coming weeks.   Check out details here </a:t>
            </a:r>
            <a:r>
              <a:rPr lang="en-CA" u="sng" dirty="0">
                <a:hlinkClick r:id="rId2"/>
              </a:rPr>
              <a:t>https://www.creeksidechurch.ca/eatsforeaster/</a:t>
            </a:r>
            <a:endParaRPr lang="en-CA" dirty="0"/>
          </a:p>
          <a:p>
            <a:pPr marL="0" indent="0">
              <a:buNone/>
            </a:pPr>
            <a:r>
              <a:rPr lang="en-CA" dirty="0"/>
              <a:t> </a:t>
            </a:r>
          </a:p>
          <a:p>
            <a:pPr lvl="0"/>
            <a:r>
              <a:rPr lang="en-CA" dirty="0"/>
              <a:t>Pray that those who receive the food would sense God’s love and be drawn to Him.   </a:t>
            </a:r>
          </a:p>
          <a:p>
            <a:pPr marL="0" indent="0">
              <a:buNone/>
            </a:pPr>
            <a:r>
              <a:rPr lang="en-CA" dirty="0"/>
              <a:t> </a:t>
            </a:r>
          </a:p>
          <a:p>
            <a:r>
              <a:rPr lang="en-CA" dirty="0"/>
              <a:t>Looking for a way to serve as a group?   Get your </a:t>
            </a:r>
            <a:r>
              <a:rPr lang="en-CA" dirty="0" err="1"/>
              <a:t>LifeGroup</a:t>
            </a:r>
            <a:r>
              <a:rPr lang="en-CA" dirty="0"/>
              <a:t> together for a Food Packing Party! Help us box and deliver food from our Easter food drive to Ray of Hope. Will take place at Creekside Waterloo on April 19th or April 20th (at whatever time works for your </a:t>
            </a:r>
            <a:r>
              <a:rPr lang="en-CA" dirty="0" err="1"/>
              <a:t>LifeGroup</a:t>
            </a:r>
            <a:r>
              <a:rPr lang="en-CA" dirty="0"/>
              <a:t>).   Contact Sarah Geiger for details </a:t>
            </a:r>
            <a:r>
              <a:rPr lang="en-CA" u="sng" dirty="0">
                <a:hlinkClick r:id="rId3"/>
              </a:rPr>
              <a:t>sarah.geiger@creeksidechurch.ca</a:t>
            </a:r>
            <a:r>
              <a:rPr lang="en-CA" dirty="0"/>
              <a:t> </a:t>
            </a:r>
            <a:endParaRPr lang="en-US" dirty="0"/>
          </a:p>
        </p:txBody>
      </p:sp>
    </p:spTree>
    <p:extLst>
      <p:ext uri="{BB962C8B-B14F-4D97-AF65-F5344CB8AC3E}">
        <p14:creationId xmlns:p14="http://schemas.microsoft.com/office/powerpoint/2010/main" val="120673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872836" y="891115"/>
            <a:ext cx="10776378" cy="4900086"/>
          </a:xfrm>
        </p:spPr>
        <p:txBody>
          <a:bodyPr>
            <a:normAutofit/>
          </a:bodyPr>
          <a:lstStyle/>
          <a:p>
            <a:pPr marL="0" indent="0" algn="ctr">
              <a:buNone/>
            </a:pPr>
            <a:endParaRPr lang="en-CA" u="sng" dirty="0"/>
          </a:p>
          <a:p>
            <a:pPr marL="0" indent="0" algn="ctr">
              <a:buNone/>
            </a:pPr>
            <a:r>
              <a:rPr lang="en-CA" u="sng" dirty="0"/>
              <a:t>My Easter Memory/Tradition</a:t>
            </a:r>
            <a:endParaRPr lang="en-CA" dirty="0"/>
          </a:p>
          <a:p>
            <a:pPr marL="0" indent="0" algn="ctr">
              <a:buNone/>
            </a:pPr>
            <a:endParaRPr lang="en-CA" dirty="0"/>
          </a:p>
          <a:p>
            <a:pPr marL="0" indent="0" algn="ctr">
              <a:buNone/>
            </a:pPr>
            <a:r>
              <a:rPr lang="en-CA" dirty="0"/>
              <a:t>The home I grew up in had several Easter traditions.   </a:t>
            </a:r>
          </a:p>
          <a:p>
            <a:pPr marL="0" indent="0" algn="ctr">
              <a:buNone/>
            </a:pPr>
            <a:r>
              <a:rPr lang="en-CA" dirty="0"/>
              <a:t>How about you?   What early memories do you have of Easter?   </a:t>
            </a:r>
          </a:p>
          <a:p>
            <a:pPr marL="0" indent="0" algn="ctr">
              <a:buNone/>
            </a:pPr>
            <a:endParaRPr lang="en-CA" b="1" dirty="0"/>
          </a:p>
          <a:p>
            <a:pPr marL="0" indent="0" algn="ctr">
              <a:buNone/>
            </a:pPr>
            <a:r>
              <a:rPr lang="en-CA" b="1" dirty="0"/>
              <a:t>Share your Easter memory/tradition with the group!</a:t>
            </a:r>
            <a:endParaRPr lang="en-CA"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720436" y="457201"/>
            <a:ext cx="11023079" cy="5680362"/>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On Sunday, Pete talked about the tests Jesus faced as He went from the Transfiguration to riding a donkey, and then hanging on a cross.  </a:t>
            </a:r>
          </a:p>
          <a:p>
            <a:pPr marL="0" indent="0" algn="ctr">
              <a:buNone/>
            </a:pPr>
            <a:endParaRPr lang="en-CA" b="1" dirty="0"/>
          </a:p>
          <a:p>
            <a:pPr marL="0" indent="0" algn="ctr">
              <a:buNone/>
            </a:pPr>
            <a:r>
              <a:rPr lang="en-CA" b="1" dirty="0"/>
              <a:t>What key idea have you been thinking </a:t>
            </a:r>
          </a:p>
          <a:p>
            <a:pPr marL="0" indent="0" algn="ctr">
              <a:buNone/>
            </a:pPr>
            <a:r>
              <a:rPr lang="en-CA" b="1" dirty="0"/>
              <a:t>about from what Pete taught on Sunday?</a:t>
            </a:r>
            <a:endParaRPr lang="en-CA" dirty="0"/>
          </a:p>
          <a:p>
            <a:pPr marL="0" lvl="0" indent="0" algn="ctr">
              <a:buNone/>
            </a:pP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READ:   Luke 9:28-36</a:t>
            </a:r>
          </a:p>
          <a:p>
            <a:pPr marL="0" indent="0" algn="ctr">
              <a:buNone/>
            </a:pPr>
            <a:r>
              <a:rPr lang="en-CA" dirty="0"/>
              <a:t> </a:t>
            </a:r>
          </a:p>
          <a:p>
            <a:pPr marL="0" lvl="0" indent="0" algn="ctr">
              <a:buNone/>
            </a:pPr>
            <a:r>
              <a:rPr lang="en-CA" dirty="0"/>
              <a:t>In this passage we read about how Jesus was </a:t>
            </a:r>
          </a:p>
          <a:p>
            <a:pPr marL="0" lvl="0" indent="0" algn="ctr">
              <a:buNone/>
            </a:pPr>
            <a:r>
              <a:rPr lang="en-CA" dirty="0"/>
              <a:t>transformed (transfigured) on the mountain.     </a:t>
            </a:r>
          </a:p>
          <a:p>
            <a:pPr marL="0" lvl="0" indent="0" algn="ctr">
              <a:buNone/>
            </a:pPr>
            <a:endParaRPr lang="en-CA" b="1" dirty="0"/>
          </a:p>
          <a:p>
            <a:pPr marL="0" lvl="0" indent="0" algn="ctr">
              <a:buNone/>
            </a:pPr>
            <a:r>
              <a:rPr lang="en-CA" b="1" dirty="0"/>
              <a:t>Why would God create this moment?</a:t>
            </a: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665018" y="110837"/>
            <a:ext cx="11263746" cy="6234546"/>
          </a:xfrm>
        </p:spPr>
        <p:txBody>
          <a:bodyPr>
            <a:normAutofit/>
          </a:bodyPr>
          <a:lstStyle/>
          <a:p>
            <a:pPr marL="0" indent="0" algn="ctr">
              <a:buNone/>
            </a:pPr>
            <a:endParaRPr lang="en-CA" dirty="0"/>
          </a:p>
          <a:p>
            <a:pPr marL="0" lvl="0" indent="0" algn="ctr">
              <a:buNone/>
            </a:pPr>
            <a:endParaRPr lang="en-CA" dirty="0"/>
          </a:p>
          <a:p>
            <a:pPr marL="0" indent="0" algn="ctr">
              <a:buNone/>
            </a:pPr>
            <a:r>
              <a:rPr lang="en-CA" dirty="0"/>
              <a:t>There are moments in life we might describe</a:t>
            </a:r>
          </a:p>
          <a:p>
            <a:pPr marL="0" indent="0" algn="ctr">
              <a:buNone/>
            </a:pPr>
            <a:r>
              <a:rPr lang="en-CA" dirty="0"/>
              <a:t> as a “mountain top” experience.     </a:t>
            </a:r>
          </a:p>
          <a:p>
            <a:pPr marL="0" indent="0" algn="ctr">
              <a:buNone/>
            </a:pPr>
            <a:endParaRPr lang="en-CA" dirty="0"/>
          </a:p>
          <a:p>
            <a:pPr marL="0" indent="0" algn="ctr">
              <a:buNone/>
            </a:pPr>
            <a:r>
              <a:rPr lang="en-CA" dirty="0"/>
              <a:t>When you think of your faith, what moment or event </a:t>
            </a:r>
          </a:p>
          <a:p>
            <a:pPr marL="0" indent="0" algn="ctr">
              <a:buNone/>
            </a:pPr>
            <a:r>
              <a:rPr lang="en-CA" dirty="0"/>
              <a:t>would you say has been a mountain top experience for you?   </a:t>
            </a:r>
          </a:p>
          <a:p>
            <a:pPr marL="0" indent="0" algn="ctr">
              <a:buNone/>
            </a:pPr>
            <a:endParaRPr lang="en-CA" b="1" dirty="0"/>
          </a:p>
          <a:p>
            <a:pPr marL="0" indent="0" algn="ctr">
              <a:buNone/>
            </a:pPr>
            <a:r>
              <a:rPr lang="en-CA" b="1" dirty="0"/>
              <a:t>Share your mountain top experience with the group. </a:t>
            </a:r>
          </a:p>
          <a:p>
            <a:pPr marL="0" indent="0" algn="ctr">
              <a:buNone/>
            </a:pPr>
            <a:endParaRPr lang="en-CA" b="1" dirty="0"/>
          </a:p>
          <a:p>
            <a:pPr marL="0" indent="0" algn="ctr">
              <a:buNone/>
            </a:pPr>
            <a:r>
              <a:rPr lang="en-CA" b="1" dirty="0"/>
              <a:t>How can mountain top experiences help us face a test?</a:t>
            </a:r>
            <a:endParaRPr lang="en-CA" dirty="0"/>
          </a:p>
          <a:p>
            <a:pPr marL="0" indent="0" algn="ctr">
              <a:buNone/>
            </a:pP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98763" y="1468581"/>
            <a:ext cx="11319164" cy="4281055"/>
          </a:xfrm>
        </p:spPr>
        <p:txBody>
          <a:bodyPr>
            <a:normAutofit/>
          </a:bodyPr>
          <a:lstStyle/>
          <a:p>
            <a:pPr marL="0" lvl="0" indent="0" algn="ctr">
              <a:buNone/>
            </a:pPr>
            <a:endParaRPr lang="en-CA" dirty="0"/>
          </a:p>
          <a:p>
            <a:pPr marL="0" indent="0" algn="ctr">
              <a:buNone/>
            </a:pPr>
            <a:r>
              <a:rPr lang="en-CA" dirty="0"/>
              <a:t>READ:   Luke 19:28-40 </a:t>
            </a:r>
          </a:p>
          <a:p>
            <a:pPr marL="0" indent="0" algn="ctr">
              <a:buNone/>
            </a:pPr>
            <a:r>
              <a:rPr lang="en-CA" dirty="0"/>
              <a:t> </a:t>
            </a:r>
          </a:p>
          <a:p>
            <a:pPr marL="0" lvl="0" indent="0" algn="ctr">
              <a:buNone/>
            </a:pPr>
            <a:r>
              <a:rPr lang="en-CA" dirty="0"/>
              <a:t>In this account we read about the triumphal entry </a:t>
            </a:r>
          </a:p>
          <a:p>
            <a:pPr marL="0" lvl="0" indent="0" algn="ctr">
              <a:buNone/>
            </a:pPr>
            <a:r>
              <a:rPr lang="en-CA" dirty="0"/>
              <a:t>of Jesus as he rode a donkey into Jerusalem.    </a:t>
            </a:r>
          </a:p>
          <a:p>
            <a:pPr marL="0" lvl="0" indent="0" algn="ctr">
              <a:buNone/>
            </a:pPr>
            <a:endParaRPr lang="en-CA" b="1" dirty="0"/>
          </a:p>
          <a:p>
            <a:pPr marL="0" lvl="0" indent="0" algn="ctr">
              <a:buNone/>
            </a:pPr>
            <a:r>
              <a:rPr lang="en-CA" b="1" dirty="0"/>
              <a:t>What is the significance of this event?</a:t>
            </a:r>
            <a:endParaRPr lang="en-CA" dirty="0"/>
          </a:p>
          <a:p>
            <a:pPr marL="0" indent="0">
              <a:buNone/>
            </a:pPr>
            <a:r>
              <a:rPr lang="en-CA" dirty="0"/>
              <a:t> </a:t>
            </a:r>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26473" y="1052946"/>
            <a:ext cx="11333018" cy="4932218"/>
          </a:xfrm>
        </p:spPr>
        <p:txBody>
          <a:bodyPr>
            <a:normAutofit/>
          </a:bodyPr>
          <a:lstStyle/>
          <a:p>
            <a:pPr marL="0" indent="0" algn="ctr">
              <a:buNone/>
            </a:pPr>
            <a:endParaRPr lang="en-CA" dirty="0"/>
          </a:p>
          <a:p>
            <a:pPr marL="0" indent="0" algn="ctr">
              <a:buNone/>
            </a:pPr>
            <a:endParaRPr lang="en-CA" dirty="0"/>
          </a:p>
          <a:p>
            <a:pPr marL="0" indent="0" algn="ctr">
              <a:buNone/>
            </a:pPr>
            <a:r>
              <a:rPr lang="en-CA" dirty="0"/>
              <a:t>Humility also plays a big role in the Triumphal entry.   </a:t>
            </a:r>
          </a:p>
          <a:p>
            <a:pPr marL="0" indent="0" algn="ctr">
              <a:buNone/>
            </a:pPr>
            <a:endParaRPr lang="en-CA" dirty="0"/>
          </a:p>
          <a:p>
            <a:pPr marL="0" indent="0" algn="ctr">
              <a:buNone/>
            </a:pPr>
            <a:r>
              <a:rPr lang="en-CA" dirty="0"/>
              <a:t>Instead of riding into Jerusalem on a white horse, </a:t>
            </a:r>
          </a:p>
          <a:p>
            <a:pPr marL="0" indent="0" algn="ctr">
              <a:buNone/>
            </a:pPr>
            <a:r>
              <a:rPr lang="en-CA" dirty="0"/>
              <a:t>as earthly kings did, Jesus rides a donkey.    </a:t>
            </a:r>
          </a:p>
          <a:p>
            <a:pPr marL="0" indent="0" algn="ctr">
              <a:buNone/>
            </a:pPr>
            <a:endParaRPr lang="en-CA" b="1" dirty="0"/>
          </a:p>
          <a:p>
            <a:pPr marL="0" indent="0" algn="ctr">
              <a:buNone/>
            </a:pPr>
            <a:r>
              <a:rPr lang="en-CA" b="1" dirty="0"/>
              <a:t>Why was Jesus’ humility such a significant part of the Triumphal Entry?</a:t>
            </a:r>
            <a:endParaRPr lang="en-CA" dirty="0"/>
          </a:p>
          <a:p>
            <a:pPr marL="0" lv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124691" y="647988"/>
            <a:ext cx="11956473" cy="5461866"/>
          </a:xfrm>
        </p:spPr>
        <p:txBody>
          <a:bodyPr>
            <a:normAutofit/>
          </a:bodyPr>
          <a:lstStyle/>
          <a:p>
            <a:pPr marL="0" indent="0" algn="ctr">
              <a:buNone/>
            </a:pPr>
            <a:endParaRPr lang="en-CA" dirty="0"/>
          </a:p>
          <a:p>
            <a:pPr marL="0" indent="0" algn="ctr">
              <a:buNone/>
            </a:pPr>
            <a:endParaRPr lang="en-CA" u="sng" dirty="0"/>
          </a:p>
          <a:p>
            <a:pPr marL="0" indent="0">
              <a:buNone/>
            </a:pPr>
            <a:endParaRPr lang="en-US" dirty="0"/>
          </a:p>
        </p:txBody>
      </p:sp>
      <p:sp>
        <p:nvSpPr>
          <p:cNvPr id="2" name="TextBox 1">
            <a:extLst>
              <a:ext uri="{FF2B5EF4-FFF2-40B4-BE49-F238E27FC236}">
                <a16:creationId xmlns:a16="http://schemas.microsoft.com/office/drawing/2014/main" id="{F9B545E6-66B6-B64E-BDF6-37EB3844F634}"/>
              </a:ext>
            </a:extLst>
          </p:cNvPr>
          <p:cNvSpPr txBox="1"/>
          <p:nvPr/>
        </p:nvSpPr>
        <p:spPr>
          <a:xfrm>
            <a:off x="1517072" y="2299854"/>
            <a:ext cx="9171709" cy="1815882"/>
          </a:xfrm>
          <a:prstGeom prst="rect">
            <a:avLst/>
          </a:prstGeom>
          <a:noFill/>
        </p:spPr>
        <p:txBody>
          <a:bodyPr wrap="square" rtlCol="0">
            <a:spAutoFit/>
          </a:bodyPr>
          <a:lstStyle/>
          <a:p>
            <a:pPr algn="ctr"/>
            <a:r>
              <a:rPr lang="en-CA" sz="2800" dirty="0"/>
              <a:t>READ:   Philippians 2:1-8</a:t>
            </a:r>
          </a:p>
          <a:p>
            <a:pPr algn="ctr"/>
            <a:r>
              <a:rPr lang="en-CA" sz="2800" dirty="0"/>
              <a:t> </a:t>
            </a:r>
          </a:p>
          <a:p>
            <a:pPr lvl="0" algn="ctr"/>
            <a:r>
              <a:rPr lang="en-CA" sz="2800" dirty="0"/>
              <a:t>What strikes you from these verses about </a:t>
            </a:r>
          </a:p>
          <a:p>
            <a:pPr lvl="0" algn="ctr"/>
            <a:r>
              <a:rPr lang="en-CA" sz="2800" dirty="0"/>
              <a:t>what it means to be humble like Jesus?</a:t>
            </a:r>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66255" y="1939639"/>
            <a:ext cx="11762509" cy="3006435"/>
          </a:xfrm>
        </p:spPr>
        <p:txBody>
          <a:bodyPr>
            <a:normAutofit fontScale="25000" lnSpcReduction="20000"/>
          </a:bodyPr>
          <a:lstStyle/>
          <a:p>
            <a:pPr marL="0" indent="0" algn="ctr">
              <a:buNone/>
            </a:pPr>
            <a:endParaRPr lang="en-CA" dirty="0"/>
          </a:p>
          <a:p>
            <a:pPr marL="0" indent="0" algn="ctr">
              <a:buNone/>
            </a:pPr>
            <a:endParaRPr lang="en-CA" dirty="0"/>
          </a:p>
          <a:p>
            <a:pPr marL="0" indent="0" algn="ctr">
              <a:buNone/>
            </a:pPr>
            <a:r>
              <a:rPr lang="en-CA" sz="11200" dirty="0"/>
              <a:t>READ:  Luke 22:39-46</a:t>
            </a:r>
          </a:p>
          <a:p>
            <a:pPr marL="0" indent="0" algn="ctr">
              <a:buNone/>
            </a:pPr>
            <a:r>
              <a:rPr lang="en-CA" sz="11200" dirty="0"/>
              <a:t> </a:t>
            </a:r>
          </a:p>
          <a:p>
            <a:pPr marL="0" lvl="0" indent="0" algn="ctr">
              <a:buNone/>
            </a:pPr>
            <a:endParaRPr lang="en-CA" sz="11200" dirty="0"/>
          </a:p>
          <a:p>
            <a:pPr marL="0" lvl="0" indent="0" algn="ctr">
              <a:buNone/>
            </a:pPr>
            <a:r>
              <a:rPr lang="en-CA" sz="11200" dirty="0"/>
              <a:t>In these verses we see Jesus facing the test of the cross as prays to the Father.     </a:t>
            </a:r>
          </a:p>
          <a:p>
            <a:pPr marL="0" lvl="0" indent="0" algn="ctr">
              <a:buNone/>
            </a:pPr>
            <a:endParaRPr lang="en-CA" sz="11200" b="1" dirty="0"/>
          </a:p>
          <a:p>
            <a:pPr marL="0" lvl="0" indent="0" algn="ctr">
              <a:buNone/>
            </a:pPr>
            <a:r>
              <a:rPr lang="en-CA" sz="11200" b="1" dirty="0"/>
              <a:t>What do you notice about how Jesus faced this test?</a:t>
            </a:r>
            <a:endParaRPr lang="en-CA" sz="11200" dirty="0"/>
          </a:p>
          <a:p>
            <a:pPr marL="0" indent="0" algn="ctr">
              <a:buNone/>
            </a:pPr>
            <a:endParaRPr lang="en-CA" dirty="0"/>
          </a:p>
          <a:p>
            <a:pPr marL="0" indent="0" algn="ctr">
              <a:buNone/>
            </a:pPr>
            <a:endParaRPr lang="en-CA" dirty="0"/>
          </a:p>
          <a:p>
            <a:pPr marL="0" lvl="0" indent="0" algn="ctr">
              <a:buNone/>
            </a:pPr>
            <a:endParaRPr lang="en-CA" dirty="0"/>
          </a:p>
          <a:p>
            <a:pPr marL="0" lvl="0" indent="0" algn="ctr">
              <a:buNone/>
            </a:pPr>
            <a:endParaRPr lang="en-CA" dirty="0"/>
          </a:p>
          <a:p>
            <a:pPr marL="0" indent="0">
              <a:buNone/>
            </a:pPr>
            <a:r>
              <a:rPr lang="en-CA" dirty="0"/>
              <a:t> </a:t>
            </a:r>
          </a:p>
          <a:p>
            <a:pPr marL="0" indent="0" algn="ctr">
              <a:buNone/>
            </a:pP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584</TotalTime>
  <Words>680</Words>
  <Application>Microsoft Macintosh PowerPoint</Application>
  <PresentationFormat>Widescreen</PresentationFormat>
  <Paragraphs>105</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THERE WILL BE TESTS: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Jeff Austen</cp:lastModifiedBy>
  <cp:revision>68</cp:revision>
  <dcterms:created xsi:type="dcterms:W3CDTF">2021-11-03T18:52:42Z</dcterms:created>
  <dcterms:modified xsi:type="dcterms:W3CDTF">2022-04-06T20:46:02Z</dcterms:modified>
</cp:coreProperties>
</file>