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7" r:id="rId9"/>
    <p:sldId id="263" r:id="rId10"/>
    <p:sldId id="268" r:id="rId11"/>
    <p:sldId id="269" r:id="rId12"/>
    <p:sldId id="270" r:id="rId13"/>
    <p:sldId id="271"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6"/>
  </p:normalViewPr>
  <p:slideViewPr>
    <p:cSldViewPr snapToGrid="0" snapToObjects="1">
      <p:cViewPr varScale="1">
        <p:scale>
          <a:sx n="105" d="100"/>
          <a:sy n="105"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7CE1A-04DE-2441-86B2-6B8B96849FE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0855A64-0DF3-9543-B9D7-9C135D3915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0DA56D0-13CA-9A4E-A359-C69F9C9FDAEE}"/>
              </a:ext>
            </a:extLst>
          </p:cNvPr>
          <p:cNvSpPr>
            <a:spLocks noGrp="1"/>
          </p:cNvSpPr>
          <p:nvPr>
            <p:ph type="dt" sz="half" idx="10"/>
          </p:nvPr>
        </p:nvSpPr>
        <p:spPr/>
        <p:txBody>
          <a:bodyPr/>
          <a:lstStyle/>
          <a:p>
            <a:fld id="{260587C8-9E71-A34D-91E9-075CCB43821C}" type="datetimeFigureOut">
              <a:rPr lang="en-US" smtClean="0"/>
              <a:t>3/10/22</a:t>
            </a:fld>
            <a:endParaRPr lang="en-US"/>
          </a:p>
        </p:txBody>
      </p:sp>
      <p:sp>
        <p:nvSpPr>
          <p:cNvPr id="5" name="Footer Placeholder 4">
            <a:extLst>
              <a:ext uri="{FF2B5EF4-FFF2-40B4-BE49-F238E27FC236}">
                <a16:creationId xmlns:a16="http://schemas.microsoft.com/office/drawing/2014/main" id="{512669DD-2BC8-1C4D-9F8B-84A37C1E93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209CEC-90F1-154D-88DC-F3E6444DA5E4}"/>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880148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241B8-AECD-134D-8235-7B488DF77FE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84E8BA3-7196-5643-B221-5F9C7697B3B1}"/>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9F4A57-0908-2C49-B2F6-6BD604F7F0F4}"/>
              </a:ext>
            </a:extLst>
          </p:cNvPr>
          <p:cNvSpPr>
            <a:spLocks noGrp="1"/>
          </p:cNvSpPr>
          <p:nvPr>
            <p:ph type="dt" sz="half" idx="10"/>
          </p:nvPr>
        </p:nvSpPr>
        <p:spPr/>
        <p:txBody>
          <a:bodyPr/>
          <a:lstStyle/>
          <a:p>
            <a:fld id="{260587C8-9E71-A34D-91E9-075CCB43821C}" type="datetimeFigureOut">
              <a:rPr lang="en-US" smtClean="0"/>
              <a:t>3/10/22</a:t>
            </a:fld>
            <a:endParaRPr lang="en-US"/>
          </a:p>
        </p:txBody>
      </p:sp>
      <p:sp>
        <p:nvSpPr>
          <p:cNvPr id="5" name="Footer Placeholder 4">
            <a:extLst>
              <a:ext uri="{FF2B5EF4-FFF2-40B4-BE49-F238E27FC236}">
                <a16:creationId xmlns:a16="http://schemas.microsoft.com/office/drawing/2014/main" id="{BF5A9BFD-884F-A84B-897E-A7C048FB10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271EFD-6870-E54A-96CF-E96968BE96B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4435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286431-95F9-A44A-86AB-93B262010A4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91FDF60-4513-3948-9E13-5ECC486D0D9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A976C0C-1400-A74B-943B-35D2492707B6}"/>
              </a:ext>
            </a:extLst>
          </p:cNvPr>
          <p:cNvSpPr>
            <a:spLocks noGrp="1"/>
          </p:cNvSpPr>
          <p:nvPr>
            <p:ph type="dt" sz="half" idx="10"/>
          </p:nvPr>
        </p:nvSpPr>
        <p:spPr/>
        <p:txBody>
          <a:bodyPr/>
          <a:lstStyle/>
          <a:p>
            <a:fld id="{260587C8-9E71-A34D-91E9-075CCB43821C}" type="datetimeFigureOut">
              <a:rPr lang="en-US" smtClean="0"/>
              <a:t>3/10/22</a:t>
            </a:fld>
            <a:endParaRPr lang="en-US"/>
          </a:p>
        </p:txBody>
      </p:sp>
      <p:sp>
        <p:nvSpPr>
          <p:cNvPr id="5" name="Footer Placeholder 4">
            <a:extLst>
              <a:ext uri="{FF2B5EF4-FFF2-40B4-BE49-F238E27FC236}">
                <a16:creationId xmlns:a16="http://schemas.microsoft.com/office/drawing/2014/main" id="{F70D8876-BD59-D54C-9C71-9F0FB1CA06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226177-5C0C-9842-B71F-FBD9963770E3}"/>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4225996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6F98-21DA-7446-B470-11E7B1C7034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212FAE5-CA0E-4445-86FE-536EDA6371B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C8C91-1004-CE49-A90A-BB4ECD3A4741}"/>
              </a:ext>
            </a:extLst>
          </p:cNvPr>
          <p:cNvSpPr>
            <a:spLocks noGrp="1"/>
          </p:cNvSpPr>
          <p:nvPr>
            <p:ph type="dt" sz="half" idx="10"/>
          </p:nvPr>
        </p:nvSpPr>
        <p:spPr/>
        <p:txBody>
          <a:bodyPr/>
          <a:lstStyle/>
          <a:p>
            <a:fld id="{260587C8-9E71-A34D-91E9-075CCB43821C}" type="datetimeFigureOut">
              <a:rPr lang="en-US" smtClean="0"/>
              <a:t>3/10/22</a:t>
            </a:fld>
            <a:endParaRPr lang="en-US"/>
          </a:p>
        </p:txBody>
      </p:sp>
      <p:sp>
        <p:nvSpPr>
          <p:cNvPr id="5" name="Footer Placeholder 4">
            <a:extLst>
              <a:ext uri="{FF2B5EF4-FFF2-40B4-BE49-F238E27FC236}">
                <a16:creationId xmlns:a16="http://schemas.microsoft.com/office/drawing/2014/main" id="{3329D6DA-EB08-FC48-A5D7-A0E03B4EB5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F88E9E-365E-C34D-89B3-82639F64901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92638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0DB5C3-3AC6-6C40-870C-38897116216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F3DD1EC-9C08-154B-843D-78A6ADD7662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7B8595-198C-6D40-981E-748DF75A2497}"/>
              </a:ext>
            </a:extLst>
          </p:cNvPr>
          <p:cNvSpPr>
            <a:spLocks noGrp="1"/>
          </p:cNvSpPr>
          <p:nvPr>
            <p:ph type="dt" sz="half" idx="10"/>
          </p:nvPr>
        </p:nvSpPr>
        <p:spPr/>
        <p:txBody>
          <a:bodyPr/>
          <a:lstStyle/>
          <a:p>
            <a:fld id="{260587C8-9E71-A34D-91E9-075CCB43821C}" type="datetimeFigureOut">
              <a:rPr lang="en-US" smtClean="0"/>
              <a:t>3/10/22</a:t>
            </a:fld>
            <a:endParaRPr lang="en-US"/>
          </a:p>
        </p:txBody>
      </p:sp>
      <p:sp>
        <p:nvSpPr>
          <p:cNvPr id="5" name="Footer Placeholder 4">
            <a:extLst>
              <a:ext uri="{FF2B5EF4-FFF2-40B4-BE49-F238E27FC236}">
                <a16:creationId xmlns:a16="http://schemas.microsoft.com/office/drawing/2014/main" id="{40C1747C-38C6-B04D-829F-45C037ACB1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C0BA29F-072B-1440-A82A-9FC84C94A360}"/>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699888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87E636-9C76-4A49-946C-F38C5B3D031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CB6340B-A3B3-9F49-87A0-3B2011D6C8E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1199C5-2F71-6C44-82E4-DF1B49813F6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547AEC-0F0D-1C4C-BFE2-4E8F41B6CCCC}"/>
              </a:ext>
            </a:extLst>
          </p:cNvPr>
          <p:cNvSpPr>
            <a:spLocks noGrp="1"/>
          </p:cNvSpPr>
          <p:nvPr>
            <p:ph type="dt" sz="half" idx="10"/>
          </p:nvPr>
        </p:nvSpPr>
        <p:spPr/>
        <p:txBody>
          <a:bodyPr/>
          <a:lstStyle/>
          <a:p>
            <a:fld id="{260587C8-9E71-A34D-91E9-075CCB43821C}" type="datetimeFigureOut">
              <a:rPr lang="en-US" smtClean="0"/>
              <a:t>3/10/22</a:t>
            </a:fld>
            <a:endParaRPr lang="en-US"/>
          </a:p>
        </p:txBody>
      </p:sp>
      <p:sp>
        <p:nvSpPr>
          <p:cNvPr id="6" name="Footer Placeholder 5">
            <a:extLst>
              <a:ext uri="{FF2B5EF4-FFF2-40B4-BE49-F238E27FC236}">
                <a16:creationId xmlns:a16="http://schemas.microsoft.com/office/drawing/2014/main" id="{431F135A-C51A-E544-B06D-A98708F70B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03D6F5-2EB8-5149-8C9B-CCF22F95AD02}"/>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39564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D5BC00-3094-AD46-9B97-D133056F8E6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88C028-2A7A-6E4C-9095-4FD335CC5E9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98E717B-3AB7-FD49-B562-94B30B1A0C4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B65535F-77DF-6442-AB29-934E43B586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651C8A4-C792-9F4E-BE47-90B102C30F2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DBC17B-6D73-314D-82BA-EB6D72B98A36}"/>
              </a:ext>
            </a:extLst>
          </p:cNvPr>
          <p:cNvSpPr>
            <a:spLocks noGrp="1"/>
          </p:cNvSpPr>
          <p:nvPr>
            <p:ph type="dt" sz="half" idx="10"/>
          </p:nvPr>
        </p:nvSpPr>
        <p:spPr/>
        <p:txBody>
          <a:bodyPr/>
          <a:lstStyle/>
          <a:p>
            <a:fld id="{260587C8-9E71-A34D-91E9-075CCB43821C}" type="datetimeFigureOut">
              <a:rPr lang="en-US" smtClean="0"/>
              <a:t>3/10/22</a:t>
            </a:fld>
            <a:endParaRPr lang="en-US"/>
          </a:p>
        </p:txBody>
      </p:sp>
      <p:sp>
        <p:nvSpPr>
          <p:cNvPr id="8" name="Footer Placeholder 7">
            <a:extLst>
              <a:ext uri="{FF2B5EF4-FFF2-40B4-BE49-F238E27FC236}">
                <a16:creationId xmlns:a16="http://schemas.microsoft.com/office/drawing/2014/main" id="{FB196A03-F770-7B40-8637-DE2525B1C61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105A61-B55D-5740-A53D-AD2A7DD8093B}"/>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3191744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67AF5-8889-034C-96C8-FC00CD9D02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13FBF7D-33F2-A649-9B3A-2177D113CFA4}"/>
              </a:ext>
            </a:extLst>
          </p:cNvPr>
          <p:cNvSpPr>
            <a:spLocks noGrp="1"/>
          </p:cNvSpPr>
          <p:nvPr>
            <p:ph type="dt" sz="half" idx="10"/>
          </p:nvPr>
        </p:nvSpPr>
        <p:spPr/>
        <p:txBody>
          <a:bodyPr/>
          <a:lstStyle/>
          <a:p>
            <a:fld id="{260587C8-9E71-A34D-91E9-075CCB43821C}" type="datetimeFigureOut">
              <a:rPr lang="en-US" smtClean="0"/>
              <a:t>3/10/22</a:t>
            </a:fld>
            <a:endParaRPr lang="en-US"/>
          </a:p>
        </p:txBody>
      </p:sp>
      <p:sp>
        <p:nvSpPr>
          <p:cNvPr id="4" name="Footer Placeholder 3">
            <a:extLst>
              <a:ext uri="{FF2B5EF4-FFF2-40B4-BE49-F238E27FC236}">
                <a16:creationId xmlns:a16="http://schemas.microsoft.com/office/drawing/2014/main" id="{A8FE54FC-F3F7-594F-9AEA-5FF387A366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D7CD3AD-367E-A648-85FB-AF57FC55193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0781220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7FE686-BEBF-804F-A01F-F98AF868AAF2}"/>
              </a:ext>
            </a:extLst>
          </p:cNvPr>
          <p:cNvSpPr>
            <a:spLocks noGrp="1"/>
          </p:cNvSpPr>
          <p:nvPr>
            <p:ph type="dt" sz="half" idx="10"/>
          </p:nvPr>
        </p:nvSpPr>
        <p:spPr/>
        <p:txBody>
          <a:bodyPr/>
          <a:lstStyle/>
          <a:p>
            <a:fld id="{260587C8-9E71-A34D-91E9-075CCB43821C}" type="datetimeFigureOut">
              <a:rPr lang="en-US" smtClean="0"/>
              <a:t>3/10/22</a:t>
            </a:fld>
            <a:endParaRPr lang="en-US"/>
          </a:p>
        </p:txBody>
      </p:sp>
      <p:sp>
        <p:nvSpPr>
          <p:cNvPr id="3" name="Footer Placeholder 2">
            <a:extLst>
              <a:ext uri="{FF2B5EF4-FFF2-40B4-BE49-F238E27FC236}">
                <a16:creationId xmlns:a16="http://schemas.microsoft.com/office/drawing/2014/main" id="{9D9C7417-469B-7B40-B465-026631436C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7A366-B386-034B-AC0C-5DBEE23F748D}"/>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25315273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556096-7F28-A24F-BFC5-7CE3F10D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8FD3C3C-DA34-6D46-BF4F-B9F5F9F4FC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95C1AD-EA91-4D48-8FE8-4276199B9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9460C0-E7EA-2846-89AC-BDCD670C6F25}"/>
              </a:ext>
            </a:extLst>
          </p:cNvPr>
          <p:cNvSpPr>
            <a:spLocks noGrp="1"/>
          </p:cNvSpPr>
          <p:nvPr>
            <p:ph type="dt" sz="half" idx="10"/>
          </p:nvPr>
        </p:nvSpPr>
        <p:spPr/>
        <p:txBody>
          <a:bodyPr/>
          <a:lstStyle/>
          <a:p>
            <a:fld id="{260587C8-9E71-A34D-91E9-075CCB43821C}" type="datetimeFigureOut">
              <a:rPr lang="en-US" smtClean="0"/>
              <a:t>3/10/22</a:t>
            </a:fld>
            <a:endParaRPr lang="en-US"/>
          </a:p>
        </p:txBody>
      </p:sp>
      <p:sp>
        <p:nvSpPr>
          <p:cNvPr id="6" name="Footer Placeholder 5">
            <a:extLst>
              <a:ext uri="{FF2B5EF4-FFF2-40B4-BE49-F238E27FC236}">
                <a16:creationId xmlns:a16="http://schemas.microsoft.com/office/drawing/2014/main" id="{E1D67D24-6096-CA40-8893-96DC65B2563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225B8D-C92A-3347-8374-24ABAD126F55}"/>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1205876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4C09C-6CD9-3F42-AF53-3BE95E0190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AAA98A-1973-0B4C-933E-716127F3457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B75A03-059D-1942-8185-722820D5192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571F762-F146-E243-99F9-F3509C667A47}"/>
              </a:ext>
            </a:extLst>
          </p:cNvPr>
          <p:cNvSpPr>
            <a:spLocks noGrp="1"/>
          </p:cNvSpPr>
          <p:nvPr>
            <p:ph type="dt" sz="half" idx="10"/>
          </p:nvPr>
        </p:nvSpPr>
        <p:spPr/>
        <p:txBody>
          <a:bodyPr/>
          <a:lstStyle/>
          <a:p>
            <a:fld id="{260587C8-9E71-A34D-91E9-075CCB43821C}" type="datetimeFigureOut">
              <a:rPr lang="en-US" smtClean="0"/>
              <a:t>3/10/22</a:t>
            </a:fld>
            <a:endParaRPr lang="en-US"/>
          </a:p>
        </p:txBody>
      </p:sp>
      <p:sp>
        <p:nvSpPr>
          <p:cNvPr id="6" name="Footer Placeholder 5">
            <a:extLst>
              <a:ext uri="{FF2B5EF4-FFF2-40B4-BE49-F238E27FC236}">
                <a16:creationId xmlns:a16="http://schemas.microsoft.com/office/drawing/2014/main" id="{EFD77D72-9C08-DB41-9754-D12F5906E5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B591DA-7B1C-C448-84B3-D3F0828C1259}"/>
              </a:ext>
            </a:extLst>
          </p:cNvPr>
          <p:cNvSpPr>
            <a:spLocks noGrp="1"/>
          </p:cNvSpPr>
          <p:nvPr>
            <p:ph type="sldNum" sz="quarter" idx="12"/>
          </p:nvPr>
        </p:nvSpPr>
        <p:spPr/>
        <p:txBody>
          <a:bodyPr/>
          <a:lstStyle/>
          <a:p>
            <a:fld id="{5716B708-52AC-D54F-AE96-A21DEC01C215}" type="slidenum">
              <a:rPr lang="en-US" smtClean="0"/>
              <a:t>‹#›</a:t>
            </a:fld>
            <a:endParaRPr lang="en-US"/>
          </a:p>
        </p:txBody>
      </p:sp>
    </p:spTree>
    <p:extLst>
      <p:ext uri="{BB962C8B-B14F-4D97-AF65-F5344CB8AC3E}">
        <p14:creationId xmlns:p14="http://schemas.microsoft.com/office/powerpoint/2010/main" val="517501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6C8732-9152-FF47-9407-3EBC99821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81A61C-0B0F-0D4B-BCE1-94CE62FFE6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025FE9-8692-814D-A3F3-859C5B41172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0587C8-9E71-A34D-91E9-075CCB43821C}" type="datetimeFigureOut">
              <a:rPr lang="en-US" smtClean="0"/>
              <a:t>3/10/22</a:t>
            </a:fld>
            <a:endParaRPr lang="en-US"/>
          </a:p>
        </p:txBody>
      </p:sp>
      <p:sp>
        <p:nvSpPr>
          <p:cNvPr id="5" name="Footer Placeholder 4">
            <a:extLst>
              <a:ext uri="{FF2B5EF4-FFF2-40B4-BE49-F238E27FC236}">
                <a16:creationId xmlns:a16="http://schemas.microsoft.com/office/drawing/2014/main" id="{DBB93510-DFDF-E34C-B4C3-E2DBBD07071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54E765-8519-BD42-B053-86C435DEEBF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16B708-52AC-D54F-AE96-A21DEC01C215}" type="slidenum">
              <a:rPr lang="en-US" smtClean="0"/>
              <a:t>‹#›</a:t>
            </a:fld>
            <a:endParaRPr lang="en-US"/>
          </a:p>
        </p:txBody>
      </p:sp>
    </p:spTree>
    <p:extLst>
      <p:ext uri="{BB962C8B-B14F-4D97-AF65-F5344CB8AC3E}">
        <p14:creationId xmlns:p14="http://schemas.microsoft.com/office/powerpoint/2010/main" val="17507710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4F23A0-5846-CD47-9EC0-4D9F33971571}"/>
              </a:ext>
            </a:extLst>
          </p:cNvPr>
          <p:cNvSpPr>
            <a:spLocks noGrp="1"/>
          </p:cNvSpPr>
          <p:nvPr>
            <p:ph type="ctrTitle"/>
          </p:nvPr>
        </p:nvSpPr>
        <p:spPr/>
        <p:txBody>
          <a:bodyPr>
            <a:normAutofit/>
          </a:bodyPr>
          <a:lstStyle/>
          <a:p>
            <a:r>
              <a:rPr lang="en-US" sz="7200" b="1" dirty="0"/>
              <a:t>GOING VIRAL:</a:t>
            </a:r>
          </a:p>
        </p:txBody>
      </p:sp>
      <p:sp>
        <p:nvSpPr>
          <p:cNvPr id="3" name="Subtitle 2">
            <a:extLst>
              <a:ext uri="{FF2B5EF4-FFF2-40B4-BE49-F238E27FC236}">
                <a16:creationId xmlns:a16="http://schemas.microsoft.com/office/drawing/2014/main" id="{CC703CA9-C3E0-A348-82D3-E78017302864}"/>
              </a:ext>
            </a:extLst>
          </p:cNvPr>
          <p:cNvSpPr>
            <a:spLocks noGrp="1"/>
          </p:cNvSpPr>
          <p:nvPr>
            <p:ph type="subTitle" idx="1"/>
          </p:nvPr>
        </p:nvSpPr>
        <p:spPr/>
        <p:txBody>
          <a:bodyPr>
            <a:normAutofit/>
          </a:bodyPr>
          <a:lstStyle/>
          <a:p>
            <a:r>
              <a:rPr lang="en-US" sz="4400" b="1" dirty="0"/>
              <a:t>TRUSTWORTHY</a:t>
            </a:r>
          </a:p>
        </p:txBody>
      </p:sp>
    </p:spTree>
    <p:extLst>
      <p:ext uri="{BB962C8B-B14F-4D97-AF65-F5344CB8AC3E}">
        <p14:creationId xmlns:p14="http://schemas.microsoft.com/office/powerpoint/2010/main" val="2721162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BD4C495-B195-6A4C-9A5A-BEB80A5DA92E}"/>
              </a:ext>
            </a:extLst>
          </p:cNvPr>
          <p:cNvSpPr>
            <a:spLocks noGrp="1"/>
          </p:cNvSpPr>
          <p:nvPr>
            <p:ph idx="1"/>
          </p:nvPr>
        </p:nvSpPr>
        <p:spPr>
          <a:xfrm>
            <a:off x="838199" y="1825625"/>
            <a:ext cx="10910455" cy="4351338"/>
          </a:xfrm>
        </p:spPr>
        <p:txBody>
          <a:bodyPr/>
          <a:lstStyle/>
          <a:p>
            <a:pPr marL="0" indent="0" algn="ctr">
              <a:buNone/>
            </a:pPr>
            <a:r>
              <a:rPr lang="en-CA" dirty="0"/>
              <a:t>In verse 20, Paul says, </a:t>
            </a:r>
          </a:p>
          <a:p>
            <a:pPr marL="0" indent="0" algn="ctr">
              <a:buNone/>
            </a:pPr>
            <a:endParaRPr lang="en-CA" dirty="0"/>
          </a:p>
          <a:p>
            <a:pPr marL="0" indent="0" algn="ctr">
              <a:buNone/>
            </a:pPr>
            <a:r>
              <a:rPr lang="en-CA" dirty="0"/>
              <a:t>“We are Christ’s ambassadors; God is making his appeal through us.”  NLT    </a:t>
            </a:r>
          </a:p>
          <a:p>
            <a:pPr marL="0" indent="0" algn="ctr">
              <a:buNone/>
            </a:pPr>
            <a:endParaRPr lang="en-CA" dirty="0"/>
          </a:p>
          <a:p>
            <a:pPr marL="0" indent="0" algn="ctr">
              <a:buNone/>
            </a:pPr>
            <a:r>
              <a:rPr lang="en-CA" dirty="0"/>
              <a:t>As ambassadors, we have an appeal to make to people He has in our lives.     </a:t>
            </a:r>
          </a:p>
          <a:p>
            <a:pPr marL="0" indent="0" algn="ctr">
              <a:buNone/>
            </a:pPr>
            <a:endParaRPr lang="en-CA" b="1" dirty="0"/>
          </a:p>
          <a:p>
            <a:pPr marL="0" indent="0" algn="ctr">
              <a:buNone/>
            </a:pPr>
            <a:r>
              <a:rPr lang="en-CA" b="1" dirty="0"/>
              <a:t>How might God use your testimony to appeal to your friends?</a:t>
            </a:r>
            <a:endParaRPr lang="en-CA" dirty="0"/>
          </a:p>
          <a:p>
            <a:pPr marL="0" indent="0">
              <a:buNone/>
            </a:pPr>
            <a:endParaRPr lang="en-US" dirty="0"/>
          </a:p>
        </p:txBody>
      </p:sp>
    </p:spTree>
    <p:extLst>
      <p:ext uri="{BB962C8B-B14F-4D97-AF65-F5344CB8AC3E}">
        <p14:creationId xmlns:p14="http://schemas.microsoft.com/office/powerpoint/2010/main" val="1479163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56BF7E0-D309-3B4C-901E-9E6D3C49B296}"/>
              </a:ext>
            </a:extLst>
          </p:cNvPr>
          <p:cNvSpPr>
            <a:spLocks noGrp="1"/>
          </p:cNvSpPr>
          <p:nvPr>
            <p:ph idx="1"/>
          </p:nvPr>
        </p:nvSpPr>
        <p:spPr>
          <a:xfrm>
            <a:off x="962892" y="814244"/>
            <a:ext cx="10515600" cy="5226338"/>
          </a:xfrm>
        </p:spPr>
        <p:txBody>
          <a:bodyPr>
            <a:normAutofit fontScale="92500" lnSpcReduction="10000"/>
          </a:bodyPr>
          <a:lstStyle/>
          <a:p>
            <a:pPr marL="0" indent="0" algn="ctr">
              <a:buNone/>
            </a:pPr>
            <a:r>
              <a:rPr lang="en-CA" u="sng" dirty="0"/>
              <a:t>INVOLVE AND INVITE</a:t>
            </a:r>
            <a:endParaRPr lang="en-CA" dirty="0"/>
          </a:p>
          <a:p>
            <a:pPr marL="0" indent="0" algn="ctr">
              <a:buNone/>
            </a:pPr>
            <a:endParaRPr lang="en-CA" dirty="0"/>
          </a:p>
          <a:p>
            <a:pPr marL="0" indent="0" algn="ctr">
              <a:buNone/>
            </a:pPr>
            <a:r>
              <a:rPr lang="en-CA" dirty="0"/>
              <a:t>In part 1 of this series we talked about a key action </a:t>
            </a:r>
          </a:p>
          <a:p>
            <a:pPr marL="0" indent="0" algn="ctr">
              <a:buNone/>
            </a:pPr>
            <a:r>
              <a:rPr lang="en-CA" dirty="0"/>
              <a:t>Creekside calls us take – INVOLVE AND INVITE.     </a:t>
            </a:r>
          </a:p>
          <a:p>
            <a:pPr marL="0" indent="0" algn="ctr">
              <a:buNone/>
            </a:pPr>
            <a:endParaRPr lang="en-CA" dirty="0"/>
          </a:p>
          <a:p>
            <a:pPr marL="0" indent="0" algn="ctr">
              <a:buNone/>
            </a:pPr>
            <a:r>
              <a:rPr lang="en-CA" dirty="0"/>
              <a:t>This action is a key strategy for how we can share our faith with others.   </a:t>
            </a:r>
          </a:p>
          <a:p>
            <a:pPr marL="0" indent="0" algn="ctr">
              <a:buNone/>
            </a:pPr>
            <a:endParaRPr lang="en-CA" dirty="0"/>
          </a:p>
          <a:p>
            <a:pPr marL="0" indent="0" algn="ctr">
              <a:buNone/>
            </a:pPr>
            <a:r>
              <a:rPr lang="en-CA" dirty="0"/>
              <a:t>First, we involve ourselves in the lives of our neighbours, people we work with or go to school with – people in our world.    </a:t>
            </a:r>
          </a:p>
          <a:p>
            <a:pPr marL="0" indent="0" algn="ctr">
              <a:buNone/>
            </a:pPr>
            <a:endParaRPr lang="en-CA" dirty="0"/>
          </a:p>
          <a:p>
            <a:pPr marL="0" indent="0" algn="ctr">
              <a:buNone/>
            </a:pPr>
            <a:r>
              <a:rPr lang="en-CA" dirty="0"/>
              <a:t>Then, as God opens doors, we can invite them </a:t>
            </a:r>
          </a:p>
          <a:p>
            <a:pPr marL="0" indent="0" algn="ctr">
              <a:buNone/>
            </a:pPr>
            <a:r>
              <a:rPr lang="en-CA" dirty="0"/>
              <a:t>to check out the claims of Jesus.   </a:t>
            </a:r>
          </a:p>
          <a:p>
            <a:pPr marL="0" indent="0">
              <a:buNone/>
            </a:pPr>
            <a:endParaRPr lang="en-US" dirty="0"/>
          </a:p>
        </p:txBody>
      </p:sp>
    </p:spTree>
    <p:extLst>
      <p:ext uri="{BB962C8B-B14F-4D97-AF65-F5344CB8AC3E}">
        <p14:creationId xmlns:p14="http://schemas.microsoft.com/office/powerpoint/2010/main" val="2322932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BB9C928-3F42-CA40-933A-62684317DF81}"/>
              </a:ext>
            </a:extLst>
          </p:cNvPr>
          <p:cNvSpPr>
            <a:spLocks noGrp="1"/>
          </p:cNvSpPr>
          <p:nvPr>
            <p:ph idx="1"/>
          </p:nvPr>
        </p:nvSpPr>
        <p:spPr>
          <a:xfrm>
            <a:off x="838200" y="1382279"/>
            <a:ext cx="10515600" cy="4351338"/>
          </a:xfrm>
        </p:spPr>
        <p:txBody>
          <a:bodyPr/>
          <a:lstStyle/>
          <a:p>
            <a:pPr marL="0" indent="0" algn="ctr">
              <a:buNone/>
            </a:pPr>
            <a:endParaRPr lang="en-CA" dirty="0"/>
          </a:p>
          <a:p>
            <a:pPr marL="0" indent="0" algn="ctr">
              <a:buNone/>
            </a:pPr>
            <a:endParaRPr lang="en-CA" dirty="0"/>
          </a:p>
          <a:p>
            <a:pPr marL="0" indent="0" algn="ctr">
              <a:buNone/>
            </a:pPr>
            <a:r>
              <a:rPr lang="en-CA" dirty="0"/>
              <a:t>INVOLVE – Think about your circle of relationships these days, people you work with, play with, go to school with or live near.    </a:t>
            </a:r>
          </a:p>
          <a:p>
            <a:pPr marL="0" indent="0" algn="ctr">
              <a:buNone/>
            </a:pPr>
            <a:endParaRPr lang="en-CA" b="1" dirty="0"/>
          </a:p>
          <a:p>
            <a:pPr marL="0" indent="0" algn="ctr">
              <a:buNone/>
            </a:pPr>
            <a:r>
              <a:rPr lang="en-CA" b="1" dirty="0"/>
              <a:t>Who is God giving you opportunity to be involved with these days?  </a:t>
            </a:r>
            <a:endParaRPr lang="en-CA" dirty="0"/>
          </a:p>
          <a:p>
            <a:pPr marL="0" indent="0">
              <a:buNone/>
            </a:pPr>
            <a:endParaRPr lang="en-US" dirty="0"/>
          </a:p>
        </p:txBody>
      </p:sp>
    </p:spTree>
    <p:extLst>
      <p:ext uri="{BB962C8B-B14F-4D97-AF65-F5344CB8AC3E}">
        <p14:creationId xmlns:p14="http://schemas.microsoft.com/office/powerpoint/2010/main" val="2213674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E92166-657C-AB4B-BCE9-A466042CAFAE}"/>
              </a:ext>
            </a:extLst>
          </p:cNvPr>
          <p:cNvSpPr>
            <a:spLocks noGrp="1"/>
          </p:cNvSpPr>
          <p:nvPr>
            <p:ph idx="1"/>
          </p:nvPr>
        </p:nvSpPr>
        <p:spPr/>
        <p:txBody>
          <a:bodyPr/>
          <a:lstStyle/>
          <a:p>
            <a:pPr marL="0" indent="0" algn="ctr">
              <a:buNone/>
            </a:pPr>
            <a:endParaRPr lang="en-CA" dirty="0"/>
          </a:p>
          <a:p>
            <a:pPr marL="0" indent="0" algn="ctr">
              <a:buNone/>
            </a:pPr>
            <a:r>
              <a:rPr lang="en-CA" dirty="0"/>
              <a:t>INVITE – As you think about those relationships, </a:t>
            </a:r>
          </a:p>
          <a:p>
            <a:pPr marL="0" indent="0" algn="ctr">
              <a:buNone/>
            </a:pPr>
            <a:endParaRPr lang="en-CA" b="1" dirty="0"/>
          </a:p>
          <a:p>
            <a:pPr marL="0" indent="0" algn="ctr">
              <a:buNone/>
            </a:pPr>
            <a:r>
              <a:rPr lang="en-CA" b="1" dirty="0"/>
              <a:t>what doors might God be opening for you </a:t>
            </a:r>
          </a:p>
          <a:p>
            <a:pPr marL="0" indent="0" algn="ctr">
              <a:buNone/>
            </a:pPr>
            <a:r>
              <a:rPr lang="en-CA" b="1" dirty="0"/>
              <a:t>to invite them to check out the claims of Jesus?</a:t>
            </a:r>
            <a:endParaRPr lang="en-CA" dirty="0"/>
          </a:p>
          <a:p>
            <a:pPr marL="0" indent="0">
              <a:buNone/>
            </a:pPr>
            <a:endParaRPr lang="en-US" dirty="0"/>
          </a:p>
        </p:txBody>
      </p:sp>
    </p:spTree>
    <p:extLst>
      <p:ext uri="{BB962C8B-B14F-4D97-AF65-F5344CB8AC3E}">
        <p14:creationId xmlns:p14="http://schemas.microsoft.com/office/powerpoint/2010/main" val="31151805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79ABA01-CB86-A049-927E-CB8BA03D6ABB}"/>
              </a:ext>
            </a:extLst>
          </p:cNvPr>
          <p:cNvSpPr>
            <a:spLocks noGrp="1"/>
          </p:cNvSpPr>
          <p:nvPr>
            <p:ph idx="1"/>
          </p:nvPr>
        </p:nvSpPr>
        <p:spPr>
          <a:xfrm>
            <a:off x="838200" y="457200"/>
            <a:ext cx="10515600" cy="6076335"/>
          </a:xfrm>
        </p:spPr>
        <p:txBody>
          <a:bodyPr>
            <a:normAutofit fontScale="92500" lnSpcReduction="10000"/>
          </a:bodyPr>
          <a:lstStyle/>
          <a:p>
            <a:pPr marL="0" indent="0">
              <a:buNone/>
            </a:pPr>
            <a:r>
              <a:rPr lang="en-CA" b="1" u="sng" dirty="0"/>
              <a:t>PRAYER</a:t>
            </a:r>
            <a:endParaRPr lang="en-CA" dirty="0"/>
          </a:p>
          <a:p>
            <a:pPr marL="0" indent="0">
              <a:buNone/>
            </a:pPr>
            <a:r>
              <a:rPr lang="en-CA" dirty="0"/>
              <a:t> </a:t>
            </a:r>
          </a:p>
          <a:p>
            <a:pPr marL="0" indent="0">
              <a:buNone/>
            </a:pPr>
            <a:r>
              <a:rPr lang="en-CA" dirty="0"/>
              <a:t>This week let’s pray for opportunities to share our faith with others. </a:t>
            </a:r>
          </a:p>
          <a:p>
            <a:pPr marL="0" indent="0">
              <a:buNone/>
            </a:pPr>
            <a:r>
              <a:rPr lang="en-CA" dirty="0"/>
              <a:t> </a:t>
            </a:r>
          </a:p>
          <a:p>
            <a:pPr lvl="0"/>
            <a:r>
              <a:rPr lang="en-CA" dirty="0"/>
              <a:t>Pray for the people God has put in your life, people who are not yet followers of Jesus.   Ask God to show you how you might be involved in their lives and, as He gives opportunity, invite them to check out the claims of Jesus.   </a:t>
            </a:r>
          </a:p>
          <a:p>
            <a:pPr marL="0" indent="0">
              <a:buNone/>
            </a:pPr>
            <a:r>
              <a:rPr lang="en-CA" dirty="0"/>
              <a:t> </a:t>
            </a:r>
          </a:p>
          <a:p>
            <a:pPr lvl="0"/>
            <a:r>
              <a:rPr lang="en-CA" dirty="0"/>
              <a:t>Pray for Creekside as we put together opportunities like our Sunday services and Alpha, places where you can invite your friends to hear about Jesus.   Ask God to use these ministries to draw people to Him. </a:t>
            </a:r>
          </a:p>
          <a:p>
            <a:pPr marL="0" indent="0">
              <a:buNone/>
            </a:pPr>
            <a:r>
              <a:rPr lang="en-CA" dirty="0"/>
              <a:t> </a:t>
            </a:r>
          </a:p>
          <a:p>
            <a:r>
              <a:rPr lang="en-CA" dirty="0"/>
              <a:t>Pray for the church in Ukraine.   Ask God to strengthen His people and to give them many opportunities to point people to hope in Him.</a:t>
            </a:r>
            <a:endParaRPr lang="en-US" dirty="0"/>
          </a:p>
        </p:txBody>
      </p:sp>
    </p:spTree>
    <p:extLst>
      <p:ext uri="{BB962C8B-B14F-4D97-AF65-F5344CB8AC3E}">
        <p14:creationId xmlns:p14="http://schemas.microsoft.com/office/powerpoint/2010/main" val="82628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B387E3-3B04-0640-9B83-86BBB8770032}"/>
              </a:ext>
            </a:extLst>
          </p:cNvPr>
          <p:cNvSpPr>
            <a:spLocks noGrp="1"/>
          </p:cNvSpPr>
          <p:nvPr>
            <p:ph idx="1"/>
          </p:nvPr>
        </p:nvSpPr>
        <p:spPr>
          <a:xfrm>
            <a:off x="872836" y="891115"/>
            <a:ext cx="10776378" cy="4900086"/>
          </a:xfrm>
        </p:spPr>
        <p:txBody>
          <a:bodyPr>
            <a:normAutofit fontScale="92500" lnSpcReduction="10000"/>
          </a:bodyPr>
          <a:lstStyle/>
          <a:p>
            <a:pPr marL="0" indent="0" algn="ctr">
              <a:buNone/>
            </a:pPr>
            <a:endParaRPr lang="en-CA" u="sng" dirty="0"/>
          </a:p>
          <a:p>
            <a:pPr marL="0" indent="0" algn="ctr">
              <a:buNone/>
            </a:pPr>
            <a:r>
              <a:rPr lang="en-CA" u="sng" dirty="0"/>
              <a:t>My Trustworthy Friend</a:t>
            </a:r>
            <a:endParaRPr lang="en-CA" dirty="0"/>
          </a:p>
          <a:p>
            <a:pPr marL="0" indent="0" algn="ctr">
              <a:buNone/>
            </a:pPr>
            <a:endParaRPr lang="en-CA" dirty="0"/>
          </a:p>
          <a:p>
            <a:pPr marL="0" indent="0" algn="ctr">
              <a:buNone/>
            </a:pPr>
            <a:r>
              <a:rPr lang="en-CA" dirty="0"/>
              <a:t>Think back to your days in elementary school or high school, </a:t>
            </a:r>
          </a:p>
          <a:p>
            <a:pPr marL="0" indent="0" algn="ctr">
              <a:buNone/>
            </a:pPr>
            <a:r>
              <a:rPr lang="en-CA" dirty="0"/>
              <a:t>to someone you would describe as a trustworthy friend.   </a:t>
            </a:r>
          </a:p>
          <a:p>
            <a:pPr marL="0" indent="0" algn="ctr">
              <a:buNone/>
            </a:pPr>
            <a:r>
              <a:rPr lang="en-CA" dirty="0"/>
              <a:t>This is a friend you could trust with a secret, </a:t>
            </a:r>
          </a:p>
          <a:p>
            <a:pPr marL="0" indent="0" algn="ctr">
              <a:buNone/>
            </a:pPr>
            <a:r>
              <a:rPr lang="en-CA" dirty="0"/>
              <a:t>someone you could share anything with, </a:t>
            </a:r>
          </a:p>
          <a:p>
            <a:pPr marL="0" indent="0" algn="ctr">
              <a:buNone/>
            </a:pPr>
            <a:r>
              <a:rPr lang="en-CA" dirty="0"/>
              <a:t>a person you knew “had your back”.    </a:t>
            </a:r>
          </a:p>
          <a:p>
            <a:pPr marL="0" indent="0" algn="ctr">
              <a:buNone/>
            </a:pPr>
            <a:r>
              <a:rPr lang="en-CA" dirty="0"/>
              <a:t>What about this person makes you remember them as trustworthy?   </a:t>
            </a:r>
          </a:p>
          <a:p>
            <a:pPr marL="0" indent="0" algn="ctr">
              <a:buNone/>
            </a:pPr>
            <a:endParaRPr lang="en-CA" b="1" dirty="0"/>
          </a:p>
          <a:p>
            <a:pPr marL="0" indent="0" algn="ctr">
              <a:buNone/>
            </a:pPr>
            <a:r>
              <a:rPr lang="en-CA" b="1" dirty="0"/>
              <a:t>Describe your friend to the group.</a:t>
            </a:r>
          </a:p>
          <a:p>
            <a:pPr marL="0" indent="0">
              <a:buNone/>
            </a:pPr>
            <a:endParaRPr lang="en-US" dirty="0"/>
          </a:p>
        </p:txBody>
      </p:sp>
    </p:spTree>
    <p:extLst>
      <p:ext uri="{BB962C8B-B14F-4D97-AF65-F5344CB8AC3E}">
        <p14:creationId xmlns:p14="http://schemas.microsoft.com/office/powerpoint/2010/main" val="1344351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8F903D-2DA6-544C-8770-A9D3BCD7AE18}"/>
              </a:ext>
            </a:extLst>
          </p:cNvPr>
          <p:cNvSpPr>
            <a:spLocks noGrp="1"/>
          </p:cNvSpPr>
          <p:nvPr>
            <p:ph idx="1"/>
          </p:nvPr>
        </p:nvSpPr>
        <p:spPr>
          <a:xfrm>
            <a:off x="812279" y="803564"/>
            <a:ext cx="10515600" cy="5680362"/>
          </a:xfrm>
        </p:spPr>
        <p:txBody>
          <a:bodyPr>
            <a:normAutofit/>
          </a:bodyPr>
          <a:lstStyle/>
          <a:p>
            <a:pPr marL="0" lv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On Sunday Pete said for a person to trust Jesus, </a:t>
            </a:r>
          </a:p>
          <a:p>
            <a:pPr marL="0" indent="0" algn="ctr">
              <a:buNone/>
            </a:pPr>
            <a:r>
              <a:rPr lang="en-CA" dirty="0"/>
              <a:t>they must first be able to trust a follower of Jesus.   </a:t>
            </a:r>
          </a:p>
          <a:p>
            <a:pPr marL="0" indent="0" algn="ctr">
              <a:buNone/>
            </a:pPr>
            <a:endParaRPr lang="en-CA" b="1" dirty="0"/>
          </a:p>
          <a:p>
            <a:pPr marL="0" indent="0" algn="ctr">
              <a:buNone/>
            </a:pPr>
            <a:r>
              <a:rPr lang="en-CA" b="1" dirty="0"/>
              <a:t>What about this have you been thinking about since?</a:t>
            </a:r>
            <a:endParaRPr lang="en-CA" dirty="0"/>
          </a:p>
          <a:p>
            <a:pPr marL="0" lvl="0" indent="0" algn="ctr">
              <a:buNone/>
            </a:pPr>
            <a:endParaRPr lang="en-CA" dirty="0"/>
          </a:p>
          <a:p>
            <a:pPr marL="0" indent="0" algn="ctr">
              <a:buNone/>
            </a:pPr>
            <a:r>
              <a:rPr lang="en-CA" dirty="0"/>
              <a:t>   </a:t>
            </a:r>
          </a:p>
          <a:p>
            <a:pPr marL="0" indent="0">
              <a:buNone/>
            </a:pPr>
            <a:endParaRPr lang="en-CA" dirty="0"/>
          </a:p>
          <a:p>
            <a:pPr marL="0" indent="0">
              <a:buNone/>
            </a:pPr>
            <a:endParaRPr lang="en-CA" dirty="0"/>
          </a:p>
        </p:txBody>
      </p:sp>
    </p:spTree>
    <p:extLst>
      <p:ext uri="{BB962C8B-B14F-4D97-AF65-F5344CB8AC3E}">
        <p14:creationId xmlns:p14="http://schemas.microsoft.com/office/powerpoint/2010/main" val="2848395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B74EE33-CC04-DD46-9CA5-1072FD445530}"/>
              </a:ext>
            </a:extLst>
          </p:cNvPr>
          <p:cNvSpPr>
            <a:spLocks noGrp="1"/>
          </p:cNvSpPr>
          <p:nvPr>
            <p:ph idx="1"/>
          </p:nvPr>
        </p:nvSpPr>
        <p:spPr>
          <a:xfrm>
            <a:off x="907473" y="110836"/>
            <a:ext cx="10515600" cy="6567055"/>
          </a:xfrm>
        </p:spPr>
        <p:txBody>
          <a:bodyPr>
            <a:normAutofit/>
          </a:bodyPr>
          <a:lstStyle/>
          <a:p>
            <a:pPr marL="0" indent="0" algn="ctr">
              <a:buNone/>
            </a:pPr>
            <a:endParaRPr lang="en-CA" dirty="0"/>
          </a:p>
          <a:p>
            <a:pPr marL="0" lv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Think back to your journey to becoming a follower of Jesus.   </a:t>
            </a:r>
          </a:p>
          <a:p>
            <a:pPr marL="0" indent="0" algn="ctr">
              <a:buNone/>
            </a:pPr>
            <a:endParaRPr lang="en-CA" dirty="0"/>
          </a:p>
          <a:p>
            <a:pPr marL="0" indent="0" algn="ctr">
              <a:buNone/>
            </a:pPr>
            <a:r>
              <a:rPr lang="en-CA" dirty="0"/>
              <a:t> Who did God put in your life to influence your decision?   </a:t>
            </a:r>
          </a:p>
          <a:p>
            <a:pPr marL="0" indent="0" algn="ctr">
              <a:buNone/>
            </a:pPr>
            <a:endParaRPr lang="en-CA" dirty="0"/>
          </a:p>
          <a:p>
            <a:pPr marL="0" indent="0" algn="ctr">
              <a:buNone/>
            </a:pPr>
            <a:r>
              <a:rPr lang="en-CA" dirty="0"/>
              <a:t> </a:t>
            </a:r>
            <a:r>
              <a:rPr lang="en-CA" b="1" dirty="0"/>
              <a:t>How did trusting that person factor into our decision to trust Jesus?</a:t>
            </a:r>
            <a:endParaRPr lang="en-CA" dirty="0"/>
          </a:p>
          <a:p>
            <a:pPr marL="0" indent="0" algn="ctr">
              <a:buNone/>
            </a:pPr>
            <a:endParaRPr lang="en-CA" dirty="0"/>
          </a:p>
          <a:p>
            <a:pPr marL="0" indent="0">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buNone/>
            </a:pPr>
            <a:endParaRPr lang="en-US" dirty="0"/>
          </a:p>
        </p:txBody>
      </p:sp>
    </p:spTree>
    <p:extLst>
      <p:ext uri="{BB962C8B-B14F-4D97-AF65-F5344CB8AC3E}">
        <p14:creationId xmlns:p14="http://schemas.microsoft.com/office/powerpoint/2010/main" val="2635285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7BA030D-0557-8E46-A30F-5785C1F6C731}"/>
              </a:ext>
            </a:extLst>
          </p:cNvPr>
          <p:cNvSpPr>
            <a:spLocks noGrp="1"/>
          </p:cNvSpPr>
          <p:nvPr>
            <p:ph idx="1"/>
          </p:nvPr>
        </p:nvSpPr>
        <p:spPr>
          <a:xfrm>
            <a:off x="595745" y="706534"/>
            <a:ext cx="11263746" cy="5389466"/>
          </a:xfrm>
        </p:spPr>
        <p:txBody>
          <a:bodyPr>
            <a:normAutofit fontScale="92500" lnSpcReduction="20000"/>
          </a:bodyPr>
          <a:lstStyle/>
          <a:p>
            <a:pPr marL="0" indent="0" algn="ctr">
              <a:buNone/>
            </a:pPr>
            <a:endParaRPr lang="en-CA" dirty="0"/>
          </a:p>
          <a:p>
            <a:pPr marL="0" indent="0" algn="ctr">
              <a:buNone/>
            </a:pPr>
            <a:r>
              <a:rPr lang="en-CA" u="sng" dirty="0"/>
              <a:t>I AM AN AMBASSADOR FOR JESUS </a:t>
            </a:r>
            <a:endParaRPr lang="en-CA" dirty="0"/>
          </a:p>
          <a:p>
            <a:pPr marL="0" indent="0" algn="ctr">
              <a:buNone/>
            </a:pPr>
            <a:r>
              <a:rPr lang="en-CA" dirty="0"/>
              <a:t> </a:t>
            </a:r>
          </a:p>
          <a:p>
            <a:pPr marL="0" indent="0" algn="ctr">
              <a:buNone/>
            </a:pPr>
            <a:r>
              <a:rPr lang="en-CA" dirty="0"/>
              <a:t>A key part of being trustworthy comes from </a:t>
            </a:r>
          </a:p>
          <a:p>
            <a:pPr marL="0" indent="0" algn="ctr">
              <a:buNone/>
            </a:pPr>
            <a:r>
              <a:rPr lang="en-CA" dirty="0"/>
              <a:t>my identity as an ambassador for Jesus.   </a:t>
            </a:r>
          </a:p>
          <a:p>
            <a:pPr marL="0" indent="0" algn="ctr">
              <a:buNone/>
            </a:pPr>
            <a:endParaRPr lang="en-CA" dirty="0"/>
          </a:p>
          <a:p>
            <a:pPr marL="0" indent="0" algn="ctr">
              <a:buNone/>
            </a:pPr>
            <a:r>
              <a:rPr lang="en-CA" dirty="0"/>
              <a:t>In 2 Corinthians 5: 20 we read,</a:t>
            </a:r>
          </a:p>
          <a:p>
            <a:pPr marL="0" indent="0" algn="ctr">
              <a:buNone/>
            </a:pPr>
            <a:r>
              <a:rPr lang="en-CA" dirty="0"/>
              <a:t> “So we are Christ’s ambassadors …” NLT.   </a:t>
            </a:r>
          </a:p>
          <a:p>
            <a:pPr marL="0" indent="0" algn="ctr">
              <a:buNone/>
            </a:pPr>
            <a:endParaRPr lang="en-CA" dirty="0"/>
          </a:p>
          <a:p>
            <a:pPr marL="0" indent="0" algn="ctr">
              <a:buNone/>
            </a:pPr>
            <a:r>
              <a:rPr lang="en-CA" dirty="0"/>
              <a:t>What does God mean when He calls me His ambassador?    </a:t>
            </a:r>
          </a:p>
          <a:p>
            <a:pPr marL="0" indent="0" algn="ctr">
              <a:buNone/>
            </a:pPr>
            <a:r>
              <a:rPr lang="en-CA" dirty="0"/>
              <a:t>How should this impact how I see myself and how I live?   </a:t>
            </a:r>
          </a:p>
          <a:p>
            <a:pPr marL="0" indent="0" algn="ctr">
              <a:buNone/>
            </a:pPr>
            <a:endParaRPr lang="en-CA" dirty="0"/>
          </a:p>
          <a:p>
            <a:pPr marL="0" indent="0" algn="ctr">
              <a:buNone/>
            </a:pPr>
            <a:r>
              <a:rPr lang="en-CA" dirty="0"/>
              <a:t>Let’s explore these questions.</a:t>
            </a:r>
          </a:p>
          <a:p>
            <a:pPr marL="0" indent="0" algn="ctr">
              <a:buNone/>
            </a:pPr>
            <a:endParaRPr lang="en-CA" dirty="0"/>
          </a:p>
          <a:p>
            <a:pPr marL="0" lvl="0" indent="0" algn="ctr">
              <a:buNone/>
            </a:pPr>
            <a:endParaRPr lang="en-CA" dirty="0"/>
          </a:p>
          <a:p>
            <a:pPr marL="0" indent="0">
              <a:buNone/>
            </a:pPr>
            <a:endParaRPr lang="en-CA" dirty="0"/>
          </a:p>
          <a:p>
            <a:pPr marL="0" indent="0" algn="ctr">
              <a:buNone/>
            </a:pPr>
            <a:endParaRPr lang="en-CA" dirty="0"/>
          </a:p>
          <a:p>
            <a:pPr marL="0" lvl="0" indent="0">
              <a:buNone/>
            </a:pPr>
            <a:endParaRPr lang="en-CA" dirty="0"/>
          </a:p>
          <a:p>
            <a:pPr marL="0" lvl="0" indent="0">
              <a:buNone/>
            </a:pPr>
            <a:endParaRPr lang="en-US" dirty="0"/>
          </a:p>
        </p:txBody>
      </p:sp>
    </p:spTree>
    <p:extLst>
      <p:ext uri="{BB962C8B-B14F-4D97-AF65-F5344CB8AC3E}">
        <p14:creationId xmlns:p14="http://schemas.microsoft.com/office/powerpoint/2010/main" val="1369908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F0A1DB-4814-6A42-9954-B9C7DA8FD840}"/>
              </a:ext>
            </a:extLst>
          </p:cNvPr>
          <p:cNvSpPr>
            <a:spLocks noGrp="1"/>
          </p:cNvSpPr>
          <p:nvPr>
            <p:ph idx="1"/>
          </p:nvPr>
        </p:nvSpPr>
        <p:spPr>
          <a:xfrm>
            <a:off x="457200" y="817418"/>
            <a:ext cx="11319164" cy="5109270"/>
          </a:xfrm>
        </p:spPr>
        <p:txBody>
          <a:bodyPr>
            <a:normAutofit fontScale="92500" lnSpcReduction="10000"/>
          </a:bodyPr>
          <a:lstStyle/>
          <a:p>
            <a:pPr marL="0" lvl="0" indent="0" algn="ctr">
              <a:buNone/>
            </a:pPr>
            <a:endParaRPr lang="en-CA" dirty="0"/>
          </a:p>
          <a:p>
            <a:pPr marL="0" indent="0" algn="ctr">
              <a:buNone/>
            </a:pPr>
            <a:r>
              <a:rPr lang="en-CA" dirty="0"/>
              <a:t>READ:   2 Corinthians 5:11-21</a:t>
            </a:r>
          </a:p>
          <a:p>
            <a:pPr marL="0" indent="0" algn="ctr">
              <a:buNone/>
            </a:pPr>
            <a:r>
              <a:rPr lang="en-CA" dirty="0"/>
              <a:t> </a:t>
            </a:r>
          </a:p>
          <a:p>
            <a:pPr marL="0" indent="0" algn="ctr">
              <a:buNone/>
            </a:pPr>
            <a:r>
              <a:rPr lang="en-CA" dirty="0"/>
              <a:t> </a:t>
            </a:r>
          </a:p>
          <a:p>
            <a:pPr marL="0" lvl="0" indent="0" algn="ctr">
              <a:buNone/>
            </a:pPr>
            <a:r>
              <a:rPr lang="en-CA" dirty="0"/>
              <a:t>In verse 11, Paul says his motive for sharing Jesus with others </a:t>
            </a:r>
          </a:p>
          <a:p>
            <a:pPr marL="0" lvl="0" indent="0" algn="ctr">
              <a:buNone/>
            </a:pPr>
            <a:r>
              <a:rPr lang="en-CA" dirty="0"/>
              <a:t>is a “fearful responsibility to the Lord” NLT.    </a:t>
            </a:r>
          </a:p>
          <a:p>
            <a:pPr marL="0" lvl="0" indent="0" algn="ctr">
              <a:buNone/>
            </a:pPr>
            <a:endParaRPr lang="en-CA" dirty="0"/>
          </a:p>
          <a:p>
            <a:pPr marL="0" lvl="0" indent="0" algn="ctr">
              <a:buNone/>
            </a:pPr>
            <a:r>
              <a:rPr lang="en-CA" dirty="0"/>
              <a:t>This fear is not a cringing dread but a healthy reverence </a:t>
            </a:r>
          </a:p>
          <a:p>
            <a:pPr marL="0" lvl="0" indent="0" algn="ctr">
              <a:buNone/>
            </a:pPr>
            <a:r>
              <a:rPr lang="en-CA" dirty="0"/>
              <a:t>for God’s authority and calling in our lives.      </a:t>
            </a:r>
          </a:p>
          <a:p>
            <a:pPr marL="0" lvl="0" indent="0" algn="ctr">
              <a:buNone/>
            </a:pPr>
            <a:endParaRPr lang="en-CA" b="1" dirty="0"/>
          </a:p>
          <a:p>
            <a:pPr marL="0" lvl="0" indent="0" algn="ctr">
              <a:buNone/>
            </a:pPr>
            <a:r>
              <a:rPr lang="en-CA" b="1" dirty="0"/>
              <a:t>How does this idea help shape your identity as an ambassador for Jesus?</a:t>
            </a:r>
            <a:endParaRPr lang="en-CA" dirty="0"/>
          </a:p>
          <a:p>
            <a:pPr marL="0" indent="0">
              <a:buNone/>
            </a:pPr>
            <a:endParaRPr lang="en-US" dirty="0"/>
          </a:p>
        </p:txBody>
      </p:sp>
    </p:spTree>
    <p:extLst>
      <p:ext uri="{BB962C8B-B14F-4D97-AF65-F5344CB8AC3E}">
        <p14:creationId xmlns:p14="http://schemas.microsoft.com/office/powerpoint/2010/main" val="8720368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2F9DE1-525F-C04A-AB52-83B8244409DC}"/>
              </a:ext>
            </a:extLst>
          </p:cNvPr>
          <p:cNvSpPr>
            <a:spLocks noGrp="1"/>
          </p:cNvSpPr>
          <p:nvPr>
            <p:ph idx="1"/>
          </p:nvPr>
        </p:nvSpPr>
        <p:spPr>
          <a:xfrm>
            <a:off x="512619" y="942956"/>
            <a:ext cx="11333018" cy="4945225"/>
          </a:xfrm>
        </p:spPr>
        <p:txBody>
          <a:bodyPr>
            <a:normAutofit/>
          </a:bodyPr>
          <a:lstStyle/>
          <a:p>
            <a:pPr marL="0" lv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In verse 11 we read how as ambassadors we are to </a:t>
            </a:r>
          </a:p>
          <a:p>
            <a:pPr marL="0" indent="0" algn="ctr">
              <a:buNone/>
            </a:pPr>
            <a:r>
              <a:rPr lang="en-CA" dirty="0"/>
              <a:t>“work hard to persuade others” about who Jesus is.      </a:t>
            </a:r>
          </a:p>
          <a:p>
            <a:pPr marL="0" indent="0" algn="ctr">
              <a:buNone/>
            </a:pPr>
            <a:endParaRPr lang="en-CA" b="1" dirty="0"/>
          </a:p>
          <a:p>
            <a:pPr marL="0" indent="0" algn="ctr">
              <a:buNone/>
            </a:pPr>
            <a:r>
              <a:rPr lang="en-CA" b="1" dirty="0"/>
              <a:t>What might this look like today?</a:t>
            </a:r>
            <a:endParaRPr lang="en-CA" dirty="0"/>
          </a:p>
          <a:p>
            <a:pPr marL="0" indent="0">
              <a:buNone/>
            </a:pPr>
            <a:endParaRPr lang="en-US" dirty="0"/>
          </a:p>
        </p:txBody>
      </p:sp>
    </p:spTree>
    <p:extLst>
      <p:ext uri="{BB962C8B-B14F-4D97-AF65-F5344CB8AC3E}">
        <p14:creationId xmlns:p14="http://schemas.microsoft.com/office/powerpoint/2010/main" val="42260204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09A001-1310-904C-A6A1-E2976805C32D}"/>
              </a:ext>
            </a:extLst>
          </p:cNvPr>
          <p:cNvSpPr>
            <a:spLocks noGrp="1"/>
          </p:cNvSpPr>
          <p:nvPr>
            <p:ph idx="1"/>
          </p:nvPr>
        </p:nvSpPr>
        <p:spPr>
          <a:xfrm>
            <a:off x="526473" y="1396134"/>
            <a:ext cx="11007436" cy="4351338"/>
          </a:xfrm>
        </p:spPr>
        <p:txBody>
          <a:bodyPr/>
          <a:lstStyle/>
          <a:p>
            <a:pPr marL="0" indent="0" algn="ctr">
              <a:buNone/>
            </a:pPr>
            <a:endParaRPr lang="en-CA" dirty="0"/>
          </a:p>
          <a:p>
            <a:pPr marL="0" indent="0" algn="ctr">
              <a:buNone/>
            </a:pPr>
            <a:r>
              <a:rPr lang="en-CA" dirty="0"/>
              <a:t>In verses 14-15, Paul reminds us that as ambassadors for Jesus, </a:t>
            </a:r>
          </a:p>
          <a:p>
            <a:pPr marL="0" indent="0" algn="ctr">
              <a:buNone/>
            </a:pPr>
            <a:r>
              <a:rPr lang="en-CA" dirty="0"/>
              <a:t>we have been transformed by Him.   </a:t>
            </a:r>
          </a:p>
          <a:p>
            <a:pPr marL="0" indent="0" algn="ctr">
              <a:buNone/>
            </a:pPr>
            <a:endParaRPr lang="en-CA" dirty="0"/>
          </a:p>
          <a:p>
            <a:pPr marL="0" indent="0" algn="ctr">
              <a:buNone/>
            </a:pPr>
            <a:r>
              <a:rPr lang="en-CA" dirty="0"/>
              <a:t>We have died to our old life and been raised up to live for Him.    </a:t>
            </a:r>
          </a:p>
          <a:p>
            <a:pPr marL="0" indent="0" algn="ctr">
              <a:buNone/>
            </a:pPr>
            <a:endParaRPr lang="en-CA" b="1" dirty="0"/>
          </a:p>
          <a:p>
            <a:pPr marL="0" indent="0" algn="ctr">
              <a:buNone/>
            </a:pPr>
            <a:r>
              <a:rPr lang="en-CA" b="1" dirty="0"/>
              <a:t>Why is this truth so important when it comes to our identity?</a:t>
            </a:r>
            <a:endParaRPr lang="en-CA" dirty="0"/>
          </a:p>
          <a:p>
            <a:pPr marL="0" indent="0">
              <a:buNone/>
            </a:pPr>
            <a:endParaRPr lang="en-CA" u="sng" dirty="0"/>
          </a:p>
          <a:p>
            <a:pPr marL="0" indent="0">
              <a:buNone/>
            </a:pPr>
            <a:endParaRPr lang="en-US" dirty="0"/>
          </a:p>
        </p:txBody>
      </p:sp>
    </p:spTree>
    <p:extLst>
      <p:ext uri="{BB962C8B-B14F-4D97-AF65-F5344CB8AC3E}">
        <p14:creationId xmlns:p14="http://schemas.microsoft.com/office/powerpoint/2010/main" val="36133292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79838D-7E16-1640-AA3B-7BC5FEF9B7C4}"/>
              </a:ext>
            </a:extLst>
          </p:cNvPr>
          <p:cNvSpPr>
            <a:spLocks noGrp="1"/>
          </p:cNvSpPr>
          <p:nvPr>
            <p:ph idx="1"/>
          </p:nvPr>
        </p:nvSpPr>
        <p:spPr>
          <a:xfrm>
            <a:off x="152400" y="415636"/>
            <a:ext cx="11762509" cy="6040581"/>
          </a:xfrm>
        </p:spPr>
        <p:txBody>
          <a:bodyPr>
            <a:normAutofit/>
          </a:bodyPr>
          <a:lstStyle/>
          <a:p>
            <a:pPr marL="0" indent="0" algn="ctr">
              <a:buNone/>
            </a:pPr>
            <a:endParaRPr lang="en-CA" dirty="0"/>
          </a:p>
          <a:p>
            <a:pPr marL="0" indent="0" algn="ctr">
              <a:buNone/>
            </a:pPr>
            <a:endParaRPr lang="en-CA" dirty="0"/>
          </a:p>
          <a:p>
            <a:pPr marL="0" indent="0" algn="ctr">
              <a:buNone/>
            </a:pPr>
            <a:endParaRPr lang="en-CA" dirty="0"/>
          </a:p>
          <a:p>
            <a:pPr marL="0" indent="0" algn="ctr">
              <a:buNone/>
            </a:pPr>
            <a:endParaRPr lang="en-CA" dirty="0"/>
          </a:p>
          <a:p>
            <a:pPr marL="0" indent="0" algn="ctr">
              <a:buNone/>
            </a:pPr>
            <a:r>
              <a:rPr lang="en-CA" dirty="0"/>
              <a:t>In verse 18, Paul says -</a:t>
            </a:r>
          </a:p>
          <a:p>
            <a:pPr marL="0" indent="0" algn="ctr">
              <a:buNone/>
            </a:pPr>
            <a:endParaRPr lang="en-CA" dirty="0"/>
          </a:p>
          <a:p>
            <a:pPr marL="0" indent="0" algn="ctr">
              <a:buNone/>
            </a:pPr>
            <a:r>
              <a:rPr lang="en-CA" dirty="0"/>
              <a:t>“ … God has given us this task of reconciling people to him.”  NLT.  </a:t>
            </a:r>
          </a:p>
          <a:p>
            <a:pPr marL="0" indent="0" algn="ctr">
              <a:buNone/>
            </a:pPr>
            <a:endParaRPr lang="en-CA" b="1" dirty="0"/>
          </a:p>
          <a:p>
            <a:pPr marL="0" indent="0" algn="ctr">
              <a:buNone/>
            </a:pPr>
            <a:r>
              <a:rPr lang="en-CA" b="1" dirty="0"/>
              <a:t>What does it mean to be a reconciler for Jesus?</a:t>
            </a:r>
            <a:endParaRPr lang="en-CA" dirty="0"/>
          </a:p>
          <a:p>
            <a:pPr marL="0" lvl="0" indent="0" algn="ctr">
              <a:buNone/>
            </a:pPr>
            <a:endParaRPr lang="en-US" dirty="0"/>
          </a:p>
        </p:txBody>
      </p:sp>
    </p:spTree>
    <p:extLst>
      <p:ext uri="{BB962C8B-B14F-4D97-AF65-F5344CB8AC3E}">
        <p14:creationId xmlns:p14="http://schemas.microsoft.com/office/powerpoint/2010/main" val="5891520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470</TotalTime>
  <Words>735</Words>
  <Application>Microsoft Macintosh PowerPoint</Application>
  <PresentationFormat>Widescreen</PresentationFormat>
  <Paragraphs>124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GOING VIRAL: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c:title>
  <dc:creator>Jeff Austen</dc:creator>
  <cp:lastModifiedBy>Cheryl Schade</cp:lastModifiedBy>
  <cp:revision>47</cp:revision>
  <dcterms:created xsi:type="dcterms:W3CDTF">2021-11-03T18:52:42Z</dcterms:created>
  <dcterms:modified xsi:type="dcterms:W3CDTF">2022-03-10T16:29:53Z</dcterms:modified>
</cp:coreProperties>
</file>