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71"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3/4/22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3/4/22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748145"/>
            <a:ext cx="9601200" cy="2761818"/>
          </a:xfrm>
        </p:spPr>
        <p:txBody>
          <a:bodyPr>
            <a:normAutofit/>
          </a:bodyPr>
          <a:lstStyle/>
          <a:p>
            <a:r>
              <a:rPr lang="en-US" sz="7200" b="1" dirty="0"/>
              <a:t>IT’S THE END OF THE WORLD AS WE KNOW IT:</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fontScale="85000" lnSpcReduction="20000"/>
          </a:bodyPr>
          <a:lstStyle/>
          <a:p>
            <a:r>
              <a:rPr lang="en-US" sz="4400" b="1" dirty="0"/>
              <a:t>AND I FEEL FINE!</a:t>
            </a:r>
          </a:p>
          <a:p>
            <a:endParaRPr lang="en-US" sz="4400" b="1" dirty="0"/>
          </a:p>
          <a:p>
            <a:r>
              <a:rPr lang="en-US" sz="4400" b="1" dirty="0"/>
              <a:t>WHAT’S NEXT?</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D5F63-3EA7-BB4A-BEE3-18601462B134}"/>
              </a:ext>
            </a:extLst>
          </p:cNvPr>
          <p:cNvSpPr>
            <a:spLocks noGrp="1"/>
          </p:cNvSpPr>
          <p:nvPr>
            <p:ph idx="1"/>
          </p:nvPr>
        </p:nvSpPr>
        <p:spPr>
          <a:xfrm>
            <a:off x="498764" y="401782"/>
            <a:ext cx="10827328" cy="6206836"/>
          </a:xfrm>
        </p:spPr>
        <p:txBody>
          <a:bodyPr>
            <a:normAutofit/>
          </a:bodyPr>
          <a:lstStyle/>
          <a:p>
            <a:pPr marL="0" lvl="0" indent="0" algn="ctr">
              <a:buNone/>
            </a:pPr>
            <a:endParaRPr lang="en-CA" dirty="0"/>
          </a:p>
          <a:p>
            <a:pPr marL="0" lvl="0" indent="0" algn="ctr">
              <a:buNone/>
            </a:pPr>
            <a:endParaRPr lang="en-CA" dirty="0"/>
          </a:p>
          <a:p>
            <a:pPr marL="0" lvl="0" indent="0" algn="ctr">
              <a:buNone/>
            </a:pPr>
            <a:endParaRPr lang="en-CA" dirty="0"/>
          </a:p>
          <a:p>
            <a:pPr marL="0" lvl="0" indent="0" algn="ctr">
              <a:buNone/>
            </a:pPr>
            <a:r>
              <a:rPr lang="en-CA" dirty="0"/>
              <a:t>READ:   Job 19:25-27</a:t>
            </a:r>
          </a:p>
          <a:p>
            <a:pPr marL="0" indent="0" algn="ctr">
              <a:buNone/>
            </a:pPr>
            <a:r>
              <a:rPr lang="en-CA" dirty="0"/>
              <a:t> </a:t>
            </a:r>
          </a:p>
          <a:p>
            <a:pPr marL="0" indent="0" algn="ctr">
              <a:buNone/>
            </a:pPr>
            <a:r>
              <a:rPr lang="en-CA" dirty="0"/>
              <a:t>Job and other Old Testament believers in God anticipated </a:t>
            </a:r>
          </a:p>
          <a:p>
            <a:pPr marL="0" indent="0" algn="ctr">
              <a:buNone/>
            </a:pPr>
            <a:r>
              <a:rPr lang="en-CA" dirty="0"/>
              <a:t>they would one day be resurrected to be with Him.     </a:t>
            </a:r>
          </a:p>
          <a:p>
            <a:pPr marL="0" indent="0" algn="ctr">
              <a:buNone/>
            </a:pPr>
            <a:endParaRPr lang="en-CA" b="1" dirty="0"/>
          </a:p>
          <a:p>
            <a:pPr marL="0" indent="0" algn="ctr">
              <a:buNone/>
            </a:pPr>
            <a:r>
              <a:rPr lang="en-CA" b="1" dirty="0"/>
              <a:t>How could they have this hope?</a:t>
            </a:r>
            <a:endParaRPr lang="en-CA" dirty="0"/>
          </a:p>
          <a:p>
            <a:pPr marL="0" indent="0">
              <a:buNone/>
            </a:pPr>
            <a:endParaRPr lang="en-CA" dirty="0"/>
          </a:p>
        </p:txBody>
      </p:sp>
    </p:spTree>
    <p:extLst>
      <p:ext uri="{BB962C8B-B14F-4D97-AF65-F5344CB8AC3E}">
        <p14:creationId xmlns:p14="http://schemas.microsoft.com/office/powerpoint/2010/main" val="337401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5D389B-808D-9F43-A564-B748CB8B91BB}"/>
              </a:ext>
            </a:extLst>
          </p:cNvPr>
          <p:cNvSpPr>
            <a:spLocks noGrp="1"/>
          </p:cNvSpPr>
          <p:nvPr>
            <p:ph idx="1"/>
          </p:nvPr>
        </p:nvSpPr>
        <p:spPr>
          <a:xfrm>
            <a:off x="852055" y="762000"/>
            <a:ext cx="10515600" cy="5486400"/>
          </a:xfrm>
        </p:spPr>
        <p:txBody>
          <a:bodyPr>
            <a:normAutofit/>
          </a:bodyPr>
          <a:lstStyle/>
          <a:p>
            <a:pPr marL="0" indent="0" algn="ctr">
              <a:buNone/>
            </a:pPr>
            <a:r>
              <a:rPr lang="en-CA" u="sng" dirty="0"/>
              <a:t>Future Judgments</a:t>
            </a:r>
            <a:endParaRPr lang="en-CA" dirty="0"/>
          </a:p>
          <a:p>
            <a:pPr marL="0" indent="0" algn="ctr">
              <a:buNone/>
            </a:pPr>
            <a:r>
              <a:rPr lang="en-CA" dirty="0"/>
              <a:t> </a:t>
            </a:r>
          </a:p>
          <a:p>
            <a:pPr marL="0" indent="0" algn="ctr">
              <a:buNone/>
            </a:pPr>
            <a:r>
              <a:rPr lang="en-CA" dirty="0"/>
              <a:t>Believer’s Judgement – The Lamb’s Book of Life</a:t>
            </a:r>
          </a:p>
          <a:p>
            <a:pPr marL="0" indent="0" algn="ctr">
              <a:buNone/>
            </a:pPr>
            <a:r>
              <a:rPr lang="en-CA" dirty="0"/>
              <a:t> </a:t>
            </a:r>
          </a:p>
          <a:p>
            <a:pPr marL="0" lvl="0" indent="0" algn="ctr">
              <a:buNone/>
            </a:pPr>
            <a:r>
              <a:rPr lang="en-CA" dirty="0"/>
              <a:t>READ:   Romans 14:10 and 2 Corinthians 5:10</a:t>
            </a:r>
          </a:p>
          <a:p>
            <a:pPr marL="0" lvl="0" indent="0" algn="ctr">
              <a:buNone/>
            </a:pPr>
            <a:endParaRPr lang="en-CA" b="1" dirty="0"/>
          </a:p>
          <a:p>
            <a:pPr marL="0" lvl="0" indent="0" algn="ctr">
              <a:buNone/>
            </a:pPr>
            <a:r>
              <a:rPr lang="en-CA" b="1" dirty="0"/>
              <a:t>What do we learn from these verses about who will be at this judgment and what the outcome will be?</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510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FBE0B6-085E-7346-BA49-00053F40B9CD}"/>
              </a:ext>
            </a:extLst>
          </p:cNvPr>
          <p:cNvSpPr>
            <a:spLocks noGrp="1"/>
          </p:cNvSpPr>
          <p:nvPr>
            <p:ph idx="1"/>
          </p:nvPr>
        </p:nvSpPr>
        <p:spPr>
          <a:xfrm>
            <a:off x="221672" y="1396134"/>
            <a:ext cx="11859491" cy="4351338"/>
          </a:xfrm>
        </p:spPr>
        <p:txBody>
          <a:bodyPr>
            <a:normAutofit/>
          </a:bodyPr>
          <a:lstStyle/>
          <a:p>
            <a:pPr marL="0" indent="0" algn="ctr">
              <a:buNone/>
            </a:pPr>
            <a:r>
              <a:rPr lang="en-CA" u="sng" dirty="0"/>
              <a:t>Future Judgments </a:t>
            </a:r>
          </a:p>
          <a:p>
            <a:pPr marL="0" indent="0" algn="ctr">
              <a:buNone/>
            </a:pPr>
            <a:endParaRPr lang="en-CA" dirty="0"/>
          </a:p>
          <a:p>
            <a:pPr marL="0" indent="0" algn="ctr">
              <a:buNone/>
            </a:pPr>
            <a:r>
              <a:rPr lang="en-CA" dirty="0"/>
              <a:t>Unbeliever’s Judgment – The Great White Throne </a:t>
            </a:r>
          </a:p>
          <a:p>
            <a:pPr marL="0" indent="0" algn="ctr">
              <a:buNone/>
            </a:pPr>
            <a:r>
              <a:rPr lang="en-CA" dirty="0"/>
              <a:t> </a:t>
            </a:r>
          </a:p>
          <a:p>
            <a:pPr marL="0" lvl="0" indent="0" algn="ctr">
              <a:buNone/>
            </a:pPr>
            <a:r>
              <a:rPr lang="en-CA" dirty="0"/>
              <a:t>READ:   Revelation 20:11-15</a:t>
            </a:r>
          </a:p>
          <a:p>
            <a:pPr marL="0" indent="0" algn="ctr">
              <a:buNone/>
            </a:pPr>
            <a:r>
              <a:rPr lang="en-CA" dirty="0"/>
              <a:t> </a:t>
            </a:r>
          </a:p>
          <a:p>
            <a:pPr marL="0" lvl="0" indent="0" algn="ctr">
              <a:buNone/>
            </a:pPr>
            <a:r>
              <a:rPr lang="en-CA" b="1" dirty="0"/>
              <a:t>What do we learn in these verses about </a:t>
            </a:r>
          </a:p>
          <a:p>
            <a:pPr marL="0" lvl="0" indent="0" algn="ctr">
              <a:buNone/>
            </a:pPr>
            <a:r>
              <a:rPr lang="en-CA" b="1" dirty="0"/>
              <a:t>who will be judged at this time and what the outcome will be?</a:t>
            </a:r>
            <a:endParaRPr lang="en-CA" dirty="0"/>
          </a:p>
          <a:p>
            <a:pPr marL="0" indent="0">
              <a:buNone/>
            </a:pPr>
            <a:endParaRPr lang="en-US" dirty="0"/>
          </a:p>
        </p:txBody>
      </p:sp>
    </p:spTree>
    <p:extLst>
      <p:ext uri="{BB962C8B-B14F-4D97-AF65-F5344CB8AC3E}">
        <p14:creationId xmlns:p14="http://schemas.microsoft.com/office/powerpoint/2010/main" val="1956780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370179-3C71-E640-B7CA-280F733EACEC}"/>
              </a:ext>
            </a:extLst>
          </p:cNvPr>
          <p:cNvSpPr>
            <a:spLocks noGrp="1"/>
          </p:cNvSpPr>
          <p:nvPr>
            <p:ph idx="1"/>
          </p:nvPr>
        </p:nvSpPr>
        <p:spPr/>
        <p:txBody>
          <a:bodyPr/>
          <a:lstStyle/>
          <a:p>
            <a:pPr marL="0" lvl="0" indent="0" algn="ctr">
              <a:buNone/>
            </a:pPr>
            <a:r>
              <a:rPr lang="en-CA" dirty="0"/>
              <a:t>READ 2 Corinthians 15:51-58</a:t>
            </a:r>
          </a:p>
          <a:p>
            <a:pPr marL="0" indent="0" algn="ctr">
              <a:buNone/>
            </a:pPr>
            <a:r>
              <a:rPr lang="en-CA" dirty="0"/>
              <a:t> </a:t>
            </a:r>
          </a:p>
          <a:p>
            <a:pPr marL="0" indent="0" algn="ctr">
              <a:buNone/>
            </a:pPr>
            <a:r>
              <a:rPr lang="en-CA" dirty="0"/>
              <a:t>These verses are a wonderful reminder to us that in the end God will make everything right and we will be with Him in heaven forever.      </a:t>
            </a:r>
          </a:p>
          <a:p>
            <a:pPr marL="0" indent="0" algn="ctr">
              <a:buNone/>
            </a:pPr>
            <a:endParaRPr lang="en-CA" b="1" dirty="0"/>
          </a:p>
          <a:p>
            <a:pPr marL="0" indent="0" algn="ctr">
              <a:buNone/>
            </a:pPr>
            <a:r>
              <a:rPr lang="en-CA" b="1" dirty="0"/>
              <a:t>How do these words encourage you to live for Jesus?</a:t>
            </a:r>
            <a:endParaRPr lang="en-CA" dirty="0"/>
          </a:p>
          <a:p>
            <a:pPr marL="0" indent="0">
              <a:buNone/>
            </a:pPr>
            <a:endParaRPr lang="en-CA" dirty="0"/>
          </a:p>
          <a:p>
            <a:pPr marL="0" indent="0" algn="ctr">
              <a:buNone/>
            </a:pPr>
            <a:endParaRPr lang="en-US" dirty="0"/>
          </a:p>
        </p:txBody>
      </p:sp>
    </p:spTree>
    <p:extLst>
      <p:ext uri="{BB962C8B-B14F-4D97-AF65-F5344CB8AC3E}">
        <p14:creationId xmlns:p14="http://schemas.microsoft.com/office/powerpoint/2010/main" val="3039972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332509" y="457200"/>
            <a:ext cx="11513127" cy="6248400"/>
          </a:xfrm>
        </p:spPr>
        <p:txBody>
          <a:bodyPr>
            <a:normAutofit/>
          </a:bodyPr>
          <a:lstStyle/>
          <a:p>
            <a:pPr marL="0" indent="0" algn="ctr">
              <a:buNone/>
            </a:pPr>
            <a:r>
              <a:rPr lang="en-CA" b="1" u="sng" dirty="0"/>
              <a:t>PRAYER</a:t>
            </a:r>
            <a:endParaRPr lang="en-CA" dirty="0"/>
          </a:p>
          <a:p>
            <a:pPr marL="0" indent="0">
              <a:buNone/>
            </a:pPr>
            <a:endParaRPr lang="en-CA" dirty="0"/>
          </a:p>
          <a:p>
            <a:pPr marL="0" indent="0">
              <a:buNone/>
            </a:pPr>
            <a:r>
              <a:rPr lang="en-CA" dirty="0"/>
              <a:t>This week let’s pray for our Kids Ministry at Creekside. </a:t>
            </a:r>
          </a:p>
          <a:p>
            <a:pPr marL="0" indent="0">
              <a:buNone/>
            </a:pPr>
            <a:r>
              <a:rPr lang="en-CA" dirty="0"/>
              <a:t> </a:t>
            </a:r>
          </a:p>
          <a:p>
            <a:pPr lvl="0"/>
            <a:r>
              <a:rPr lang="en-CA" dirty="0"/>
              <a:t>As restrictions are lifted, pray we are able to grow our volunteer team as families return to in-person church.</a:t>
            </a:r>
          </a:p>
          <a:p>
            <a:pPr marL="0" indent="0">
              <a:buNone/>
            </a:pPr>
            <a:r>
              <a:rPr lang="en-CA" dirty="0"/>
              <a:t> </a:t>
            </a:r>
          </a:p>
          <a:p>
            <a:pPr lvl="0"/>
            <a:r>
              <a:rPr lang="en-CA" dirty="0"/>
              <a:t>The playground is open!!!  </a:t>
            </a:r>
            <a:r>
              <a:rPr lang="en-CA" dirty="0">
                <a:sym typeface="Wingdings" pitchFamily="2" charset="2"/>
              </a:rPr>
              <a:t>  </a:t>
            </a:r>
            <a:r>
              <a:rPr lang="en-CA" dirty="0"/>
              <a:t>Pray for outreach opportunities as we re-open playground ministry to community families.</a:t>
            </a:r>
          </a:p>
          <a:p>
            <a:pPr marL="0" indent="0">
              <a:buNone/>
            </a:pPr>
            <a:r>
              <a:rPr lang="en-CA" dirty="0"/>
              <a:t> </a:t>
            </a:r>
          </a:p>
          <a:p>
            <a:pPr lvl="0"/>
            <a:r>
              <a:rPr lang="en-CA" dirty="0"/>
              <a:t>Pray that our programs are effective in helping kids Follow Jesus, Love God, Love People.</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720437" y="387928"/>
            <a:ext cx="10776378" cy="6206836"/>
          </a:xfrm>
        </p:spPr>
        <p:txBody>
          <a:bodyPr>
            <a:normAutofit/>
          </a:bodyPr>
          <a:lstStyle/>
          <a:p>
            <a:pPr marL="0" indent="0" algn="ctr">
              <a:buNone/>
            </a:pPr>
            <a:endParaRPr lang="en-CA" u="sng" dirty="0"/>
          </a:p>
          <a:p>
            <a:pPr marL="0" indent="0" algn="ctr">
              <a:buNone/>
            </a:pPr>
            <a:r>
              <a:rPr lang="en-CA" u="sng" dirty="0"/>
              <a:t>That Was Different Than I Expected!</a:t>
            </a:r>
            <a:endParaRPr lang="en-CA" dirty="0"/>
          </a:p>
          <a:p>
            <a:pPr marL="0" indent="0" algn="ctr">
              <a:buNone/>
            </a:pPr>
            <a:endParaRPr lang="en-CA" dirty="0"/>
          </a:p>
          <a:p>
            <a:pPr marL="0" indent="0" algn="ctr">
              <a:buNone/>
            </a:pPr>
            <a:r>
              <a:rPr lang="en-CA" dirty="0"/>
              <a:t>You know what it’s like to anticipate how you will experience an event, but when you show up, it’s different that you anticipated.    For example, perhaps the first time you came to church, you thought, “this is going to be boring” but it was different than you expected.    What experience have you had recently where you would say,</a:t>
            </a:r>
          </a:p>
          <a:p>
            <a:pPr marL="0" indent="0" algn="ctr">
              <a:buNone/>
            </a:pPr>
            <a:r>
              <a:rPr lang="en-CA" dirty="0"/>
              <a:t> “That was different than I expected!”   </a:t>
            </a:r>
          </a:p>
          <a:p>
            <a:pPr marL="0" indent="0" algn="ctr">
              <a:buNone/>
            </a:pPr>
            <a:endParaRPr lang="en-CA" b="1" dirty="0"/>
          </a:p>
          <a:p>
            <a:pPr marL="0" indent="0" algn="ctr">
              <a:buNone/>
            </a:pPr>
            <a:r>
              <a:rPr lang="en-CA" b="1" dirty="0"/>
              <a:t>Share your story with the group. </a:t>
            </a:r>
            <a:endParaRPr lang="en-CA" dirty="0"/>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443344" y="263236"/>
            <a:ext cx="11443855" cy="6400800"/>
          </a:xfrm>
        </p:spPr>
        <p:txBody>
          <a:bodyPr>
            <a:normAutofit fontScale="25000" lnSpcReduction="20000"/>
          </a:bodyPr>
          <a:lstStyle/>
          <a:p>
            <a:pPr marL="0" lvl="0" indent="0" algn="ctr">
              <a:buNone/>
            </a:pPr>
            <a:endParaRPr lang="en-CA" sz="11200" dirty="0"/>
          </a:p>
          <a:p>
            <a:pPr marL="0" lvl="0" indent="0" algn="ctr">
              <a:buNone/>
            </a:pPr>
            <a:r>
              <a:rPr lang="en-CA" sz="11200" dirty="0"/>
              <a:t>On Sunday Ken taught the various viewpoints around what to expect in the future in terms of the return of Jesus, the millennium, the resurrection, judgment and eternity.  There was a lot of material covered.   A key study on Sunday was the various views of the Millennium.  Let’s have a quiz</a:t>
            </a:r>
            <a:r>
              <a:rPr lang="en-CA" sz="7000" dirty="0"/>
              <a:t>!</a:t>
            </a:r>
          </a:p>
          <a:p>
            <a:pPr lvl="0"/>
            <a:endParaRPr lang="en-CA" sz="7000" dirty="0"/>
          </a:p>
          <a:p>
            <a:pPr marL="0" lvl="0" indent="0">
              <a:buNone/>
            </a:pPr>
            <a:endParaRPr lang="en-CA" sz="9600" dirty="0"/>
          </a:p>
          <a:p>
            <a:pPr lvl="1"/>
            <a:r>
              <a:rPr lang="en-CA" sz="9600" dirty="0"/>
              <a:t>What does the word millennium mean?  </a:t>
            </a:r>
          </a:p>
          <a:p>
            <a:pPr lvl="1"/>
            <a:r>
              <a:rPr lang="en-CA" sz="9600" dirty="0"/>
              <a:t>How many different views of the millennium did Ken share on Sunday?</a:t>
            </a:r>
          </a:p>
          <a:p>
            <a:pPr lvl="1"/>
            <a:r>
              <a:rPr lang="en-CA" sz="9600" dirty="0"/>
              <a:t>What were those three views called?</a:t>
            </a:r>
          </a:p>
          <a:p>
            <a:pPr lvl="1"/>
            <a:r>
              <a:rPr lang="en-CA" sz="9600" dirty="0"/>
              <a:t>Describe the </a:t>
            </a:r>
            <a:r>
              <a:rPr lang="en-CA" sz="9600" dirty="0" err="1"/>
              <a:t>amillennial</a:t>
            </a:r>
            <a:r>
              <a:rPr lang="en-CA" sz="9600" dirty="0"/>
              <a:t> view.</a:t>
            </a:r>
          </a:p>
          <a:p>
            <a:pPr lvl="1"/>
            <a:r>
              <a:rPr lang="en-CA" sz="9600" dirty="0"/>
              <a:t>Describe the postmillennial view.</a:t>
            </a:r>
          </a:p>
          <a:p>
            <a:pPr lvl="1"/>
            <a:r>
              <a:rPr lang="en-CA" sz="9600" dirty="0"/>
              <a:t>Describe the premillennial view.</a:t>
            </a:r>
          </a:p>
          <a:p>
            <a:pPr lvl="1"/>
            <a:r>
              <a:rPr lang="en-CA" sz="9600" dirty="0"/>
              <a:t>Which view do you embrace?</a:t>
            </a:r>
          </a:p>
          <a:p>
            <a:pPr lvl="1"/>
            <a:r>
              <a:rPr lang="en-CA" sz="9600" dirty="0"/>
              <a:t>What questions do you have about what was shared on Sunday?  Perhaps we can get some answers for you.</a:t>
            </a:r>
          </a:p>
          <a:p>
            <a:pPr marL="0" indent="0" algn="ctr">
              <a:buNone/>
            </a:pPr>
            <a:endParaRPr lang="en-CA" sz="5800" dirty="0"/>
          </a:p>
          <a:p>
            <a:pPr marL="0" indent="0" algn="ctr">
              <a:buNone/>
            </a:pPr>
            <a:endParaRPr lang="en-CA" sz="5800" dirty="0"/>
          </a:p>
          <a:p>
            <a:pPr marL="0" indent="0" algn="ctr">
              <a:buNone/>
            </a:pPr>
            <a:endParaRPr lang="en-CA" sz="11200" dirty="0"/>
          </a:p>
          <a:p>
            <a:pPr marL="0" indent="0">
              <a:buNone/>
            </a:pPr>
            <a:endParaRPr lang="en-CA" sz="11200" dirty="0"/>
          </a:p>
          <a:p>
            <a:pPr marL="0" indent="0" algn="ctr">
              <a:buNone/>
            </a:pPr>
            <a:endParaRPr lang="en-CA" sz="4000" dirty="0"/>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893619" y="692726"/>
            <a:ext cx="10515600" cy="5638801"/>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The Bible teaches that there will be a series of resurrections, some to eternal life in heaven and some to damnation.   As you read these resurrection and judgment passages, ask yourself, </a:t>
            </a:r>
          </a:p>
          <a:p>
            <a:pPr marL="0" indent="0" algn="ctr">
              <a:buNone/>
            </a:pPr>
            <a:endParaRPr lang="en-CA" dirty="0"/>
          </a:p>
          <a:p>
            <a:pPr marL="0" indent="0" algn="ctr">
              <a:buNone/>
            </a:pPr>
            <a:r>
              <a:rPr lang="en-CA" dirty="0"/>
              <a:t>“</a:t>
            </a:r>
            <a:r>
              <a:rPr lang="en-CA" b="1" dirty="0"/>
              <a:t>How should I live in light of the future resurrection and judgement?”</a:t>
            </a: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609600" y="997527"/>
            <a:ext cx="11263746" cy="5070764"/>
          </a:xfrm>
        </p:spPr>
        <p:txBody>
          <a:bodyPr>
            <a:normAutofit lnSpcReduction="10000"/>
          </a:bodyPr>
          <a:lstStyle/>
          <a:p>
            <a:pPr marL="0" indent="0" algn="ctr">
              <a:buNone/>
            </a:pPr>
            <a:endParaRPr lang="en-CA" dirty="0"/>
          </a:p>
          <a:p>
            <a:pPr marL="0" indent="0">
              <a:buNone/>
            </a:pPr>
            <a:endParaRPr lang="en-CA" dirty="0"/>
          </a:p>
          <a:p>
            <a:pPr marL="0" indent="0" algn="ctr">
              <a:buNone/>
            </a:pPr>
            <a:r>
              <a:rPr lang="en-CA" dirty="0"/>
              <a:t>“Many of those whose bodies lie dead and buried will rise up, some to everlasting life and some to shame and everlasting disgrace.”  </a:t>
            </a:r>
          </a:p>
          <a:p>
            <a:pPr marL="0" indent="0" algn="ctr">
              <a:buNone/>
            </a:pPr>
            <a:r>
              <a:rPr lang="en-CA" dirty="0"/>
              <a:t>Daniel 12:2NLT</a:t>
            </a:r>
          </a:p>
          <a:p>
            <a:pPr marL="0" indent="0" algn="ctr">
              <a:buNone/>
            </a:pPr>
            <a:r>
              <a:rPr lang="en-CA" dirty="0"/>
              <a:t> </a:t>
            </a:r>
          </a:p>
          <a:p>
            <a:pPr marL="0" indent="0" algn="ctr">
              <a:buNone/>
            </a:pPr>
            <a:r>
              <a:rPr lang="en-CA" dirty="0"/>
              <a:t>This verse in Daniel teaches us the resurrection will not be the same for all people.   Daniel identifies two distinct groups – some who will rise to everlasting life and some to shame and everlasting disgrace.    </a:t>
            </a:r>
          </a:p>
          <a:p>
            <a:pPr marL="0" indent="0" algn="ctr">
              <a:buNone/>
            </a:pPr>
            <a:endParaRPr lang="en-CA" b="1" dirty="0"/>
          </a:p>
          <a:p>
            <a:pPr marL="0" indent="0" algn="ctr">
              <a:buNone/>
            </a:pPr>
            <a:r>
              <a:rPr lang="en-CA" b="1" dirty="0"/>
              <a:t>How might these two groups be distinguished?</a:t>
            </a:r>
            <a:endParaRPr lang="en-CA" dirty="0"/>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29491" y="983673"/>
            <a:ext cx="11319164" cy="5001491"/>
          </a:xfrm>
        </p:spPr>
        <p:txBody>
          <a:bodyPr>
            <a:normAutofit/>
          </a:bodyPr>
          <a:lstStyle/>
          <a:p>
            <a:pPr marL="0" lvl="0" indent="0" algn="ctr">
              <a:buNone/>
            </a:pPr>
            <a:endParaRPr lang="en-CA" dirty="0"/>
          </a:p>
          <a:p>
            <a:pPr marL="0" indent="0" algn="ctr">
              <a:buNone/>
            </a:pPr>
            <a:endParaRPr lang="en-CA" sz="3200" dirty="0"/>
          </a:p>
          <a:p>
            <a:pPr marL="0" lvl="0" indent="0" algn="ctr">
              <a:buNone/>
            </a:pPr>
            <a:endParaRPr lang="en-CA" dirty="0"/>
          </a:p>
          <a:p>
            <a:pPr marL="0" lvl="0" indent="0" algn="ctr">
              <a:buNone/>
            </a:pPr>
            <a:r>
              <a:rPr lang="en-CA" dirty="0"/>
              <a:t>READ:   John 5:25-29</a:t>
            </a:r>
          </a:p>
          <a:p>
            <a:pPr marL="0" indent="0" algn="ctr">
              <a:buNone/>
            </a:pPr>
            <a:r>
              <a:rPr lang="en-CA" dirty="0"/>
              <a:t> </a:t>
            </a:r>
          </a:p>
          <a:p>
            <a:pPr marL="0" lvl="0" indent="0" algn="ctr">
              <a:buNone/>
            </a:pPr>
            <a:r>
              <a:rPr lang="en-CA" b="1" dirty="0"/>
              <a:t>What does Jesus say in this passage about future resurrections?</a:t>
            </a: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12619" y="665018"/>
            <a:ext cx="11333018" cy="5514109"/>
          </a:xfrm>
        </p:spPr>
        <p:txBody>
          <a:bodyPr>
            <a:normAutofit lnSpcReduction="10000"/>
          </a:bodyPr>
          <a:lstStyle/>
          <a:p>
            <a:pPr marL="0" lvl="0" indent="0" algn="ctr">
              <a:buNone/>
            </a:pPr>
            <a:endParaRPr lang="en-CA" dirty="0"/>
          </a:p>
          <a:p>
            <a:pPr marL="0" indent="0" algn="ctr">
              <a:buNone/>
            </a:pPr>
            <a:r>
              <a:rPr lang="en-CA" u="sng" dirty="0"/>
              <a:t>The First Great Resurrection</a:t>
            </a:r>
            <a:endParaRPr lang="en-CA" dirty="0"/>
          </a:p>
          <a:p>
            <a:pPr marL="0" indent="0" algn="ctr">
              <a:buNone/>
            </a:pPr>
            <a:r>
              <a:rPr lang="en-CA" dirty="0"/>
              <a:t> </a:t>
            </a:r>
          </a:p>
          <a:p>
            <a:pPr marL="0" indent="0" algn="ctr">
              <a:buNone/>
            </a:pPr>
            <a:r>
              <a:rPr lang="en-CA" dirty="0"/>
              <a:t>The first great resurrection will occur at the time of the rapture.  </a:t>
            </a:r>
          </a:p>
          <a:p>
            <a:pPr marL="0" indent="0" algn="ctr">
              <a:buNone/>
            </a:pPr>
            <a:r>
              <a:rPr lang="en-CA" dirty="0"/>
              <a:t>This is the future event when all those who have placed their trust </a:t>
            </a:r>
          </a:p>
          <a:p>
            <a:pPr marL="0" indent="0" algn="ctr">
              <a:buNone/>
            </a:pPr>
            <a:r>
              <a:rPr lang="en-CA" dirty="0"/>
              <a:t>in Jesus Christ will be raised to life with Him to meet Him in the air. </a:t>
            </a:r>
          </a:p>
          <a:p>
            <a:pPr marL="0" indent="0" algn="ctr">
              <a:buNone/>
            </a:pPr>
            <a:r>
              <a:rPr lang="en-CA" dirty="0"/>
              <a:t> </a:t>
            </a:r>
          </a:p>
          <a:p>
            <a:pPr marL="0" lvl="0" indent="0" algn="ctr">
              <a:buNone/>
            </a:pPr>
            <a:r>
              <a:rPr lang="en-CA" dirty="0"/>
              <a:t>READ:   John 14:1-3</a:t>
            </a:r>
          </a:p>
          <a:p>
            <a:pPr marL="0" indent="0" algn="ctr">
              <a:buNone/>
            </a:pPr>
            <a:r>
              <a:rPr lang="en-CA" dirty="0"/>
              <a:t> </a:t>
            </a:r>
          </a:p>
          <a:p>
            <a:pPr marL="0" lvl="0" indent="0" algn="ctr">
              <a:buNone/>
            </a:pPr>
            <a:r>
              <a:rPr lang="en-CA" b="1" dirty="0"/>
              <a:t>How do Jesus’ words encourage you </a:t>
            </a:r>
          </a:p>
          <a:p>
            <a:pPr marL="0" lvl="0" indent="0" algn="ctr">
              <a:buNone/>
            </a:pPr>
            <a:r>
              <a:rPr lang="en-CA" b="1" dirty="0"/>
              <a:t>as you look forward to a future resurrection?”</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152400" y="540327"/>
            <a:ext cx="11707091" cy="6026727"/>
          </a:xfrm>
        </p:spPr>
        <p:txBody>
          <a:bodyPr>
            <a:normAutofit fontScale="70000" lnSpcReduction="20000"/>
          </a:bodyPr>
          <a:lstStyle/>
          <a:p>
            <a:pPr marL="0" lvl="0" indent="0" algn="ctr">
              <a:buNone/>
            </a:pPr>
            <a:r>
              <a:rPr lang="en-CA" sz="3600" dirty="0"/>
              <a:t>READ:  1 Thessalonians 4:13-18</a:t>
            </a:r>
          </a:p>
          <a:p>
            <a:pPr marL="0" indent="0" algn="ctr">
              <a:buNone/>
            </a:pPr>
            <a:r>
              <a:rPr lang="en-CA" sz="3600" dirty="0"/>
              <a:t> </a:t>
            </a:r>
          </a:p>
          <a:p>
            <a:pPr marL="0" indent="0" algn="ctr">
              <a:buNone/>
            </a:pPr>
            <a:r>
              <a:rPr lang="en-CA" sz="3600" dirty="0"/>
              <a:t>In vs. 13 Paul says he wants us to know what happens </a:t>
            </a:r>
          </a:p>
          <a:p>
            <a:pPr marL="0" indent="0" algn="ctr">
              <a:buNone/>
            </a:pPr>
            <a:r>
              <a:rPr lang="en-CA" sz="3600" dirty="0"/>
              <a:t>to believers in Jesus who have died.    </a:t>
            </a:r>
          </a:p>
          <a:p>
            <a:pPr marL="0" indent="0" algn="ctr">
              <a:buNone/>
            </a:pPr>
            <a:r>
              <a:rPr lang="en-CA" sz="3600" dirty="0"/>
              <a:t>The reason, he says, is so </a:t>
            </a:r>
          </a:p>
          <a:p>
            <a:pPr marL="0" indent="0" algn="ctr">
              <a:buNone/>
            </a:pPr>
            <a:r>
              <a:rPr lang="en-CA" sz="3600" dirty="0"/>
              <a:t>“you will not grieve like people who have no hope.”   </a:t>
            </a:r>
          </a:p>
          <a:p>
            <a:pPr marL="0" indent="0" algn="ctr">
              <a:buNone/>
            </a:pPr>
            <a:r>
              <a:rPr lang="en-CA" sz="3600" b="1" dirty="0"/>
              <a:t> </a:t>
            </a:r>
            <a:endParaRPr lang="en-CA" sz="3600" dirty="0"/>
          </a:p>
          <a:p>
            <a:pPr marL="0" lvl="0" indent="0" algn="ctr">
              <a:buNone/>
            </a:pPr>
            <a:endParaRPr lang="en-CA" sz="3600" b="1" dirty="0"/>
          </a:p>
          <a:p>
            <a:pPr marL="0" lvl="0" indent="0" algn="ctr">
              <a:buNone/>
            </a:pPr>
            <a:r>
              <a:rPr lang="en-CA" sz="3600" b="1" dirty="0"/>
              <a:t>How does our hope in Jesus impact how we grieve for a follower of Jesus who dies?</a:t>
            </a:r>
            <a:endParaRPr lang="en-CA" sz="3600" dirty="0"/>
          </a:p>
          <a:p>
            <a:pPr marL="0" indent="0" algn="ctr">
              <a:buNone/>
            </a:pPr>
            <a:r>
              <a:rPr lang="en-CA" sz="3600" dirty="0"/>
              <a:t> </a:t>
            </a:r>
          </a:p>
          <a:p>
            <a:pPr marL="0" indent="0" algn="ctr">
              <a:buNone/>
            </a:pPr>
            <a:r>
              <a:rPr lang="en-CA" sz="3600" dirty="0"/>
              <a:t> </a:t>
            </a:r>
          </a:p>
          <a:p>
            <a:pPr marL="0" lvl="0" indent="0" algn="ctr">
              <a:buNone/>
            </a:pPr>
            <a:r>
              <a:rPr lang="en-CA" sz="3600" b="1" dirty="0"/>
              <a:t>When Jesus returns at the rapture what will happen </a:t>
            </a:r>
          </a:p>
          <a:p>
            <a:pPr marL="0" lvl="0" indent="0" algn="ctr">
              <a:buNone/>
            </a:pPr>
            <a:r>
              <a:rPr lang="en-CA" sz="3600" b="1" dirty="0"/>
              <a:t>to believers who have died?</a:t>
            </a:r>
            <a:r>
              <a:rPr lang="en-CA" sz="3600" dirty="0"/>
              <a:t>  (vs. 14)</a:t>
            </a:r>
          </a:p>
          <a:p>
            <a:pPr marL="0" indent="0" algn="ctr">
              <a:buNone/>
            </a:pPr>
            <a:r>
              <a:rPr lang="en-CA" b="1" dirty="0"/>
              <a:t> </a:t>
            </a:r>
            <a:endParaRPr lang="en-CA" dirty="0"/>
          </a:p>
          <a:p>
            <a:pPr marL="0" indent="0" algn="ctr">
              <a:buNone/>
            </a:pPr>
            <a:r>
              <a:rPr lang="en-CA" dirty="0"/>
              <a:t>  </a:t>
            </a:r>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152400"/>
            <a:ext cx="11762509" cy="6539345"/>
          </a:xfrm>
        </p:spPr>
        <p:txBody>
          <a:bodyPr>
            <a:normAutofit/>
          </a:bodyPr>
          <a:lstStyle/>
          <a:p>
            <a:pPr marL="0" indent="0" algn="ctr">
              <a:buNone/>
            </a:pPr>
            <a:endParaRPr lang="en-CA" dirty="0"/>
          </a:p>
          <a:p>
            <a:pPr marL="0" indent="0" algn="ctr">
              <a:buNone/>
            </a:pPr>
            <a:r>
              <a:rPr lang="en-CA" u="sng" dirty="0"/>
              <a:t>The Resurrection at Jesus’ Second Coming</a:t>
            </a:r>
            <a:endParaRPr lang="en-CA" dirty="0"/>
          </a:p>
          <a:p>
            <a:pPr marL="0" indent="0" algn="ctr">
              <a:buNone/>
            </a:pPr>
            <a:r>
              <a:rPr lang="en-CA" dirty="0"/>
              <a:t> </a:t>
            </a:r>
          </a:p>
          <a:p>
            <a:pPr marL="0" indent="0" algn="ctr">
              <a:buNone/>
            </a:pPr>
            <a:r>
              <a:rPr lang="en-CA" dirty="0"/>
              <a:t>Another great resurrection will occur when Jesus returns a second time after the Tribulation.    At this time, everyone who comes to faith during the Tribulation will be raised to life to be with Him. </a:t>
            </a:r>
          </a:p>
          <a:p>
            <a:pPr algn="ctr"/>
            <a:endParaRPr lang="en-CA" dirty="0"/>
          </a:p>
          <a:p>
            <a:pPr marL="0" lvl="0" indent="0" algn="ctr">
              <a:buNone/>
            </a:pPr>
            <a:r>
              <a:rPr lang="en-CA" dirty="0"/>
              <a:t>READ:   Revelation 20:1-6</a:t>
            </a:r>
          </a:p>
          <a:p>
            <a:pPr marL="0" indent="0" algn="ctr">
              <a:buNone/>
            </a:pPr>
            <a:r>
              <a:rPr lang="en-CA" dirty="0"/>
              <a:t> </a:t>
            </a:r>
          </a:p>
          <a:p>
            <a:pPr marL="0" indent="0" algn="ctr">
              <a:buNone/>
            </a:pPr>
            <a:r>
              <a:rPr lang="en-CA" dirty="0"/>
              <a:t>In these verses we read of a second great resurrection of believers, many who are killed for their faith during the tribulation.    Verse 6 speaks of the confidence we have that these believers will be united with Christ.     </a:t>
            </a:r>
          </a:p>
          <a:p>
            <a:pPr marL="0" indent="0" algn="ctr">
              <a:buNone/>
            </a:pPr>
            <a:r>
              <a:rPr lang="en-CA" b="1" dirty="0"/>
              <a:t>How does this verse encourage you?</a:t>
            </a: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TotalTime>
  <Words>862</Words>
  <Application>Microsoft Macintosh PowerPoint</Application>
  <PresentationFormat>Widescreen</PresentationFormat>
  <Paragraphs>142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IT’S THE END OF THE WORLD AS WE KNOW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63</cp:revision>
  <dcterms:created xsi:type="dcterms:W3CDTF">2021-11-03T18:52:42Z</dcterms:created>
  <dcterms:modified xsi:type="dcterms:W3CDTF">2022-03-04T15:21:33Z</dcterms:modified>
</cp:coreProperties>
</file>