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2/24/22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2/24/22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748145"/>
            <a:ext cx="9601200" cy="2761818"/>
          </a:xfrm>
        </p:spPr>
        <p:txBody>
          <a:bodyPr>
            <a:normAutofit/>
          </a:bodyPr>
          <a:lstStyle/>
          <a:p>
            <a:r>
              <a:rPr lang="en-US" sz="7200" b="1" dirty="0"/>
              <a:t>IT’S THE END OF THE WORLD AS WE KNOW IT:</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fontScale="85000" lnSpcReduction="20000"/>
          </a:bodyPr>
          <a:lstStyle/>
          <a:p>
            <a:r>
              <a:rPr lang="en-US" sz="4400" b="1" dirty="0"/>
              <a:t>AND I FEEL FINE!</a:t>
            </a:r>
          </a:p>
          <a:p>
            <a:endParaRPr lang="en-US" sz="4400" b="1" dirty="0"/>
          </a:p>
          <a:p>
            <a:r>
              <a:rPr lang="en-US" sz="4400" b="1" dirty="0"/>
              <a:t>WHAT WILL IT BE LIKE?</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D5F63-3EA7-BB4A-BEE3-18601462B134}"/>
              </a:ext>
            </a:extLst>
          </p:cNvPr>
          <p:cNvSpPr>
            <a:spLocks noGrp="1"/>
          </p:cNvSpPr>
          <p:nvPr>
            <p:ph idx="1"/>
          </p:nvPr>
        </p:nvSpPr>
        <p:spPr>
          <a:xfrm>
            <a:off x="498764" y="401782"/>
            <a:ext cx="10827328" cy="6206836"/>
          </a:xfrm>
        </p:spPr>
        <p:txBody>
          <a:bodyPr>
            <a:normAutofit/>
          </a:bodyPr>
          <a:lstStyle/>
          <a:p>
            <a:pPr marL="0" indent="0">
              <a:buNone/>
            </a:pPr>
            <a:endParaRPr lang="en-CA" dirty="0"/>
          </a:p>
          <a:p>
            <a:pPr marL="0" indent="0">
              <a:buNone/>
            </a:pPr>
            <a:endParaRPr lang="en-CA" dirty="0"/>
          </a:p>
          <a:p>
            <a:pPr marL="0" indent="0">
              <a:buNone/>
            </a:pPr>
            <a:endParaRPr lang="en-CA" dirty="0"/>
          </a:p>
          <a:p>
            <a:pPr marL="0" indent="0" algn="ctr">
              <a:buNone/>
            </a:pPr>
            <a:r>
              <a:rPr lang="en-CA" dirty="0"/>
              <a:t>In verse 36, Jesus says, </a:t>
            </a:r>
          </a:p>
          <a:p>
            <a:pPr marL="0" indent="0" algn="ctr">
              <a:buNone/>
            </a:pPr>
            <a:endParaRPr lang="en-CA" dirty="0"/>
          </a:p>
          <a:p>
            <a:pPr marL="0" indent="0" algn="ctr">
              <a:buNone/>
            </a:pPr>
            <a:r>
              <a:rPr lang="en-CA" dirty="0"/>
              <a:t>“However, no one knows the day or hour when these things will happen, not even the angels in heaven or the Son himself.   </a:t>
            </a:r>
          </a:p>
          <a:p>
            <a:pPr marL="0" indent="0" algn="ctr">
              <a:buNone/>
            </a:pPr>
            <a:r>
              <a:rPr lang="en-CA" dirty="0"/>
              <a:t>Only the Father knows.”  NLT  </a:t>
            </a:r>
          </a:p>
          <a:p>
            <a:pPr marL="0" indent="0" algn="ctr">
              <a:buNone/>
            </a:pPr>
            <a:endParaRPr lang="en-CA" b="1" dirty="0"/>
          </a:p>
          <a:p>
            <a:pPr marL="0" indent="0" algn="ctr">
              <a:buNone/>
            </a:pPr>
            <a:r>
              <a:rPr lang="en-CA" b="1" dirty="0"/>
              <a:t>Why is this important to keep in mind as we anticipate Jesus’ return?</a:t>
            </a:r>
            <a:endParaRPr lang="en-CA" dirty="0"/>
          </a:p>
          <a:p>
            <a:pPr marL="0" indent="0">
              <a:buNone/>
            </a:pPr>
            <a:endParaRPr lang="en-US" dirty="0"/>
          </a:p>
        </p:txBody>
      </p:sp>
    </p:spTree>
    <p:extLst>
      <p:ext uri="{BB962C8B-B14F-4D97-AF65-F5344CB8AC3E}">
        <p14:creationId xmlns:p14="http://schemas.microsoft.com/office/powerpoint/2010/main" val="337401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5D389B-808D-9F43-A564-B748CB8B91BB}"/>
              </a:ext>
            </a:extLst>
          </p:cNvPr>
          <p:cNvSpPr>
            <a:spLocks noGrp="1"/>
          </p:cNvSpPr>
          <p:nvPr>
            <p:ph idx="1"/>
          </p:nvPr>
        </p:nvSpPr>
        <p:spPr>
          <a:xfrm>
            <a:off x="852055" y="762000"/>
            <a:ext cx="10515600" cy="5486400"/>
          </a:xfrm>
        </p:spPr>
        <p:txBody>
          <a:bodyPr>
            <a:normAutofit/>
          </a:bodyPr>
          <a:lstStyle/>
          <a:p>
            <a:pPr marL="0" lvl="0" indent="0" algn="ctr">
              <a:buNone/>
            </a:pPr>
            <a:endParaRPr lang="en-CA" dirty="0"/>
          </a:p>
          <a:p>
            <a:pPr marL="0" lvl="0" indent="0" algn="ctr">
              <a:buNone/>
            </a:pPr>
            <a:endParaRPr lang="en-CA" dirty="0"/>
          </a:p>
          <a:p>
            <a:pPr marL="0" lvl="0" indent="0" algn="ctr">
              <a:buNone/>
            </a:pPr>
            <a:r>
              <a:rPr lang="en-CA" dirty="0"/>
              <a:t>READ:   Matthew 24:42-51   </a:t>
            </a:r>
            <a:r>
              <a:rPr lang="en-CA" u="sng" dirty="0"/>
              <a:t>Be Ready for the Lord’s Coming</a:t>
            </a:r>
          </a:p>
          <a:p>
            <a:pPr marL="0" indent="0" algn="ctr">
              <a:buNone/>
            </a:pPr>
            <a:r>
              <a:rPr lang="en-CA" dirty="0"/>
              <a:t> </a:t>
            </a:r>
          </a:p>
          <a:p>
            <a:pPr marL="0" indent="0" algn="ctr">
              <a:buNone/>
            </a:pPr>
            <a:r>
              <a:rPr lang="en-CA" dirty="0"/>
              <a:t>In verse 44, Jesus says, </a:t>
            </a:r>
          </a:p>
          <a:p>
            <a:pPr marL="0" indent="0" algn="ctr">
              <a:buNone/>
            </a:pPr>
            <a:r>
              <a:rPr lang="en-CA" dirty="0"/>
              <a:t>“You also must be ready all the time, </a:t>
            </a:r>
          </a:p>
          <a:p>
            <a:pPr marL="0" indent="0" algn="ctr">
              <a:buNone/>
            </a:pPr>
            <a:r>
              <a:rPr lang="en-CA" dirty="0"/>
              <a:t>for the Son of Man will come when least expected.”  NLT   </a:t>
            </a:r>
          </a:p>
          <a:p>
            <a:pPr marL="0" indent="0" algn="ctr">
              <a:buNone/>
            </a:pPr>
            <a:endParaRPr lang="en-CA" b="1" dirty="0"/>
          </a:p>
          <a:p>
            <a:pPr marL="0" indent="0" algn="ctr">
              <a:buNone/>
            </a:pPr>
            <a:r>
              <a:rPr lang="en-CA" b="1" dirty="0"/>
              <a:t>How do we make sure we are ready for Jesus’ return?</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510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FBE0B6-085E-7346-BA49-00053F40B9CD}"/>
              </a:ext>
            </a:extLst>
          </p:cNvPr>
          <p:cNvSpPr>
            <a:spLocks noGrp="1"/>
          </p:cNvSpPr>
          <p:nvPr>
            <p:ph idx="1"/>
          </p:nvPr>
        </p:nvSpPr>
        <p:spPr>
          <a:xfrm>
            <a:off x="221672" y="1396134"/>
            <a:ext cx="11859491" cy="4351338"/>
          </a:xfrm>
        </p:spPr>
        <p:txBody>
          <a:bodyPr>
            <a:normAutofit/>
          </a:bodyPr>
          <a:lstStyle/>
          <a:p>
            <a:pPr marL="0" indent="0">
              <a:buNone/>
            </a:pPr>
            <a:endParaRPr lang="en-CA" dirty="0"/>
          </a:p>
          <a:p>
            <a:pPr marL="0" indent="0" algn="ctr">
              <a:buNone/>
            </a:pPr>
            <a:r>
              <a:rPr lang="en-CA" dirty="0"/>
              <a:t>In Matthew 25, Jesus shares two more parables about being ready for His return.   </a:t>
            </a:r>
          </a:p>
          <a:p>
            <a:pPr marL="0" indent="0" algn="ctr">
              <a:buNone/>
            </a:pPr>
            <a:endParaRPr lang="en-CA" dirty="0"/>
          </a:p>
          <a:p>
            <a:pPr marL="0" indent="0" algn="ctr">
              <a:buNone/>
            </a:pPr>
            <a:r>
              <a:rPr lang="en-CA" dirty="0"/>
              <a:t>The point of these parables is we are to remain faithful </a:t>
            </a:r>
          </a:p>
          <a:p>
            <a:pPr marL="0" indent="0" algn="ctr">
              <a:buNone/>
            </a:pPr>
            <a:r>
              <a:rPr lang="en-CA" dirty="0"/>
              <a:t>to Him as we await His coming.    </a:t>
            </a:r>
          </a:p>
          <a:p>
            <a:pPr marL="0" indent="0" algn="ctr">
              <a:buNone/>
            </a:pPr>
            <a:endParaRPr lang="en-CA" dirty="0"/>
          </a:p>
          <a:p>
            <a:pPr marL="0" indent="0" algn="ctr">
              <a:buNone/>
            </a:pPr>
            <a:r>
              <a:rPr lang="en-CA" dirty="0"/>
              <a:t> </a:t>
            </a:r>
            <a:r>
              <a:rPr lang="en-CA" b="1" dirty="0"/>
              <a:t>What does it mean for you to live faithfully as you anticipate Jesus’ return?  </a:t>
            </a:r>
            <a:endParaRPr lang="en-CA" dirty="0"/>
          </a:p>
          <a:p>
            <a:pPr marL="0" indent="0">
              <a:buNone/>
            </a:pPr>
            <a:endParaRPr lang="en-US" dirty="0"/>
          </a:p>
        </p:txBody>
      </p:sp>
    </p:spTree>
    <p:extLst>
      <p:ext uri="{BB962C8B-B14F-4D97-AF65-F5344CB8AC3E}">
        <p14:creationId xmlns:p14="http://schemas.microsoft.com/office/powerpoint/2010/main" val="1956780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332509" y="457200"/>
            <a:ext cx="11513127" cy="6248400"/>
          </a:xfrm>
        </p:spPr>
        <p:txBody>
          <a:bodyPr>
            <a:normAutofit fontScale="92500" lnSpcReduction="10000"/>
          </a:bodyPr>
          <a:lstStyle/>
          <a:p>
            <a:pPr marL="0" indent="0" algn="ctr">
              <a:buNone/>
            </a:pPr>
            <a:r>
              <a:rPr lang="en-CA" b="1" u="sng" dirty="0"/>
              <a:t>PRAYER</a:t>
            </a:r>
            <a:endParaRPr lang="en-CA" dirty="0"/>
          </a:p>
          <a:p>
            <a:pPr marL="0" indent="0">
              <a:buNone/>
            </a:pPr>
            <a:endParaRPr lang="en-CA" dirty="0"/>
          </a:p>
          <a:p>
            <a:pPr marL="0" indent="0">
              <a:buNone/>
            </a:pPr>
            <a:r>
              <a:rPr lang="en-CA" dirty="0"/>
              <a:t>This week let’s pray for our Celebrate Recovery (CR) Canada ministry.    </a:t>
            </a:r>
          </a:p>
          <a:p>
            <a:pPr marL="0" indent="0">
              <a:buNone/>
            </a:pPr>
            <a:endParaRPr lang="en-CA" dirty="0"/>
          </a:p>
          <a:p>
            <a:pPr lvl="0"/>
            <a:r>
              <a:rPr lang="en-CA" dirty="0"/>
              <a:t>Pray for the people that attended the CR Canada Online Conference Feb 26, that God would continue to encourage, strengthen them and guide them in their recovery journey, leading in CR and starting new groups.  </a:t>
            </a:r>
          </a:p>
          <a:p>
            <a:pPr marL="0" indent="0">
              <a:buNone/>
            </a:pPr>
            <a:endParaRPr lang="en-CA" dirty="0"/>
          </a:p>
          <a:p>
            <a:pPr lvl="0"/>
            <a:r>
              <a:rPr lang="en-CA" dirty="0"/>
              <a:t>Grateful to have all 10 Provinces registered for the Get Connected CR Canada Online Conference; French interpretation, 20 from Cambodia and 8 other countries! Praising God.  Thankful to God for the team that made it happen and every person in attendance.</a:t>
            </a:r>
          </a:p>
          <a:p>
            <a:pPr marL="0" indent="0">
              <a:buNone/>
            </a:pPr>
            <a:endParaRPr lang="en-CA" dirty="0"/>
          </a:p>
          <a:p>
            <a:pPr lvl="0"/>
            <a:r>
              <a:rPr lang="en-CA" dirty="0"/>
              <a:t>Pray for continued unity in the team across Canada and that God would provide for those looking for groups, where there currently aren't any.</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720437" y="387928"/>
            <a:ext cx="10776378" cy="6206836"/>
          </a:xfrm>
        </p:spPr>
        <p:txBody>
          <a:bodyPr>
            <a:normAutofit/>
          </a:bodyPr>
          <a:lstStyle/>
          <a:p>
            <a:pPr marL="0" indent="0" algn="ctr">
              <a:buNone/>
            </a:pPr>
            <a:endParaRPr lang="en-CA" u="sng" dirty="0"/>
          </a:p>
          <a:p>
            <a:pPr marL="0" indent="0" algn="ctr">
              <a:buNone/>
            </a:pPr>
            <a:r>
              <a:rPr lang="en-CA" sz="3200" u="sng" dirty="0"/>
              <a:t>I Thought I Was Confident …</a:t>
            </a:r>
            <a:endParaRPr lang="en-CA" sz="3200" dirty="0"/>
          </a:p>
          <a:p>
            <a:pPr marL="0" indent="0">
              <a:buNone/>
            </a:pPr>
            <a:endParaRPr lang="en-CA" sz="3200" dirty="0"/>
          </a:p>
          <a:p>
            <a:pPr marL="0" indent="0" algn="ctr">
              <a:buNone/>
            </a:pPr>
            <a:r>
              <a:rPr lang="en-CA" sz="3200" dirty="0"/>
              <a:t>All of us have experienced a time where we were confident about our ability to pull off a feat, but we ended up tripping over our feet!    </a:t>
            </a:r>
          </a:p>
          <a:p>
            <a:pPr marL="0" indent="0">
              <a:buNone/>
            </a:pPr>
            <a:endParaRPr lang="en-CA" sz="3200" b="1" dirty="0"/>
          </a:p>
          <a:p>
            <a:pPr marL="0" indent="0" algn="ctr">
              <a:buNone/>
            </a:pPr>
            <a:r>
              <a:rPr lang="en-CA" sz="3200" b="1" dirty="0"/>
              <a:t>What experience do you look back on </a:t>
            </a:r>
          </a:p>
          <a:p>
            <a:pPr marL="0" indent="0" algn="ctr">
              <a:buNone/>
            </a:pPr>
            <a:r>
              <a:rPr lang="en-CA" sz="3200" b="1" dirty="0"/>
              <a:t>and smile at your overconfidence?</a:t>
            </a:r>
            <a:r>
              <a:rPr lang="en-CA" sz="3200" dirty="0"/>
              <a:t>  </a:t>
            </a:r>
          </a:p>
          <a:p>
            <a:pPr marL="0" indent="0" algn="ctr">
              <a:buNone/>
            </a:pPr>
            <a:endParaRPr lang="en-CA" sz="3200" dirty="0"/>
          </a:p>
          <a:p>
            <a:pPr marL="0" indent="0" algn="ctr">
              <a:buNone/>
            </a:pPr>
            <a:r>
              <a:rPr lang="en-CA" sz="3200" b="1" dirty="0"/>
              <a:t>Share your story with the group. </a:t>
            </a:r>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443344" y="928255"/>
            <a:ext cx="11443855" cy="4572000"/>
          </a:xfrm>
        </p:spPr>
        <p:txBody>
          <a:bodyPr>
            <a:normAutofit fontScale="25000" lnSpcReduction="20000"/>
          </a:bodyPr>
          <a:lstStyle/>
          <a:p>
            <a:pPr marL="0" indent="0" algn="ctr">
              <a:buNone/>
            </a:pPr>
            <a:endParaRPr lang="en-CA" sz="5800" dirty="0"/>
          </a:p>
          <a:p>
            <a:pPr marL="0" indent="0" algn="ctr">
              <a:buNone/>
            </a:pPr>
            <a:endParaRPr lang="en-CA" sz="5800" dirty="0"/>
          </a:p>
          <a:p>
            <a:pPr marL="0" indent="0" algn="ctr">
              <a:buNone/>
            </a:pPr>
            <a:r>
              <a:rPr lang="en-CA" sz="12800" dirty="0"/>
              <a:t>On Sunday Ken talked about the various views </a:t>
            </a:r>
          </a:p>
          <a:p>
            <a:pPr marL="0" indent="0" algn="ctr">
              <a:buNone/>
            </a:pPr>
            <a:r>
              <a:rPr lang="en-CA" sz="12800" dirty="0"/>
              <a:t>around future resurrection and judgment.     </a:t>
            </a:r>
          </a:p>
          <a:p>
            <a:pPr marL="0" indent="0" algn="ctr">
              <a:buNone/>
            </a:pPr>
            <a:endParaRPr lang="en-CA" sz="12800" dirty="0"/>
          </a:p>
          <a:p>
            <a:pPr marL="0" indent="0" algn="ctr">
              <a:buNone/>
            </a:pPr>
            <a:r>
              <a:rPr lang="en-CA" sz="12800" dirty="0"/>
              <a:t>He shared that the bottom line is  </a:t>
            </a:r>
          </a:p>
          <a:p>
            <a:pPr marL="0" indent="0" algn="ctr">
              <a:buNone/>
            </a:pPr>
            <a:r>
              <a:rPr lang="en-CA" sz="12800" dirty="0"/>
              <a:t>God wins and everything will be made right.       </a:t>
            </a:r>
          </a:p>
          <a:p>
            <a:pPr marL="0" indent="0" algn="ctr">
              <a:buNone/>
            </a:pPr>
            <a:endParaRPr lang="en-CA" sz="12800" b="1" dirty="0"/>
          </a:p>
          <a:p>
            <a:pPr marL="0" indent="0" algn="ctr">
              <a:buNone/>
            </a:pPr>
            <a:endParaRPr lang="en-CA" sz="12800" b="1" dirty="0"/>
          </a:p>
          <a:p>
            <a:pPr marL="0" indent="0" algn="ctr">
              <a:buNone/>
            </a:pPr>
            <a:r>
              <a:rPr lang="en-CA" sz="12800" b="1" dirty="0"/>
              <a:t>What most struck you from what Ken said about these things?</a:t>
            </a:r>
            <a:endParaRPr lang="en-CA" sz="12800" dirty="0"/>
          </a:p>
          <a:p>
            <a:pPr marL="0" indent="0" algn="ctr">
              <a:buNone/>
            </a:pPr>
            <a:endParaRPr lang="en-CA" sz="11200" dirty="0"/>
          </a:p>
          <a:p>
            <a:pPr marL="0" indent="0">
              <a:buNone/>
            </a:pPr>
            <a:endParaRPr lang="en-CA" sz="11200" dirty="0"/>
          </a:p>
          <a:p>
            <a:pPr marL="0" indent="0" algn="ctr">
              <a:buNone/>
            </a:pPr>
            <a:endParaRPr lang="en-CA" sz="4000" dirty="0"/>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893619" y="692726"/>
            <a:ext cx="10515600" cy="5638801"/>
          </a:xfrm>
        </p:spPr>
        <p:txBody>
          <a:bodyPr>
            <a:normAutofit lnSpcReduction="10000"/>
          </a:bodyPr>
          <a:lstStyle/>
          <a:p>
            <a:pPr marL="0" indent="0" algn="ctr">
              <a:buNone/>
            </a:pPr>
            <a:endParaRPr lang="en-CA" dirty="0"/>
          </a:p>
          <a:p>
            <a:pPr marL="0" indent="0" algn="ctr">
              <a:buNone/>
            </a:pPr>
            <a:r>
              <a:rPr lang="en-CA" dirty="0"/>
              <a:t>Matthew 24 – </a:t>
            </a:r>
            <a:r>
              <a:rPr lang="en-CA" u="sng" dirty="0"/>
              <a:t>Jesus Speaks About the Future.</a:t>
            </a:r>
            <a:r>
              <a:rPr lang="en-CA" dirty="0"/>
              <a:t>    </a:t>
            </a:r>
          </a:p>
          <a:p>
            <a:pPr algn="ctr"/>
            <a:endParaRPr lang="en-CA" dirty="0"/>
          </a:p>
          <a:p>
            <a:pPr marL="0" indent="0" algn="ctr">
              <a:buNone/>
            </a:pPr>
            <a:r>
              <a:rPr lang="en-CA" dirty="0"/>
              <a:t>In Matthew chapter 24, Jesus speaks to his disciples about the future.    </a:t>
            </a:r>
          </a:p>
          <a:p>
            <a:pPr marL="0" indent="0" algn="ctr">
              <a:buNone/>
            </a:pPr>
            <a:r>
              <a:rPr lang="en-CA" dirty="0"/>
              <a:t>While we don’t know whether all of what Jesus says about future events in this chapter is about his return at the end of history, there is much we can learn about how to be ready for His coming.    </a:t>
            </a:r>
          </a:p>
          <a:p>
            <a:pPr marL="0" indent="0" algn="ctr">
              <a:buNone/>
            </a:pPr>
            <a:endParaRPr lang="en-CA" dirty="0"/>
          </a:p>
          <a:p>
            <a:pPr marL="0" indent="0" algn="ctr">
              <a:buNone/>
            </a:pPr>
            <a:r>
              <a:rPr lang="en-CA" dirty="0"/>
              <a:t>As you read through this chapter, </a:t>
            </a:r>
          </a:p>
          <a:p>
            <a:pPr marL="0" indent="0" algn="ctr">
              <a:buNone/>
            </a:pPr>
            <a:r>
              <a:rPr lang="en-CA" dirty="0"/>
              <a:t>think about how the coming return of Jesus impacts your life and ask, </a:t>
            </a:r>
          </a:p>
          <a:p>
            <a:pPr marL="0" indent="0" algn="ctr">
              <a:buNone/>
            </a:pPr>
            <a:endParaRPr lang="en-CA" b="1" dirty="0"/>
          </a:p>
          <a:p>
            <a:pPr marL="0" indent="0" algn="ctr">
              <a:buNone/>
            </a:pPr>
            <a:r>
              <a:rPr lang="en-CA" b="1" dirty="0"/>
              <a:t>“how should I live in light of Jesus’ immanent return?”</a:t>
            </a:r>
            <a:r>
              <a:rPr lang="en-CA" dirty="0"/>
              <a:t> </a:t>
            </a:r>
          </a:p>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09600" y="997527"/>
            <a:ext cx="11263746" cy="5070764"/>
          </a:xfrm>
        </p:spPr>
        <p:txBody>
          <a:bodyPr>
            <a:normAutofit lnSpcReduction="10000"/>
          </a:bodyPr>
          <a:lstStyle/>
          <a:p>
            <a:pPr marL="0" indent="0" algn="ctr">
              <a:buNone/>
            </a:pPr>
            <a:endParaRPr lang="en-CA" dirty="0"/>
          </a:p>
          <a:p>
            <a:pPr marL="0" indent="0" algn="ctr">
              <a:buNone/>
            </a:pPr>
            <a:r>
              <a:rPr lang="en-CA" dirty="0"/>
              <a:t>READ:  Matthew 24:1-8</a:t>
            </a:r>
          </a:p>
          <a:p>
            <a:pPr marL="0" indent="0" algn="ctr">
              <a:buNone/>
            </a:pPr>
            <a:r>
              <a:rPr lang="en-CA" dirty="0"/>
              <a:t> </a:t>
            </a:r>
          </a:p>
          <a:p>
            <a:pPr marL="0" lvl="0" indent="0" algn="ctr">
              <a:buNone/>
            </a:pPr>
            <a:r>
              <a:rPr lang="en-CA" dirty="0"/>
              <a:t>In Matthew 24:1-2 Jesus gave an incredible proclamation </a:t>
            </a:r>
          </a:p>
          <a:p>
            <a:pPr marL="0" lvl="0" indent="0" algn="ctr">
              <a:buNone/>
            </a:pPr>
            <a:r>
              <a:rPr lang="en-CA" dirty="0"/>
              <a:t>about the stones in the Temple, </a:t>
            </a:r>
          </a:p>
          <a:p>
            <a:pPr marL="0" lvl="0" indent="0" algn="ctr">
              <a:buNone/>
            </a:pPr>
            <a:endParaRPr lang="en-CA" dirty="0"/>
          </a:p>
          <a:p>
            <a:pPr marL="0" lvl="0" indent="0" algn="ctr">
              <a:buNone/>
            </a:pPr>
            <a:r>
              <a:rPr lang="en-CA" dirty="0"/>
              <a:t>“I tell you the truth, they will be completely demolished!  </a:t>
            </a:r>
          </a:p>
          <a:p>
            <a:pPr marL="0" lvl="0" indent="0" algn="ctr">
              <a:buNone/>
            </a:pPr>
            <a:r>
              <a:rPr lang="en-CA" dirty="0"/>
              <a:t>Not one stone will be left on top of another!’”    NLT</a:t>
            </a:r>
          </a:p>
          <a:p>
            <a:pPr marL="0" lvl="0" indent="0" algn="ctr">
              <a:buNone/>
            </a:pPr>
            <a:endParaRPr lang="en-CA" b="1" dirty="0"/>
          </a:p>
          <a:p>
            <a:pPr marL="0" lvl="0" indent="0" algn="ctr">
              <a:buNone/>
            </a:pPr>
            <a:r>
              <a:rPr lang="en-CA" b="1" dirty="0"/>
              <a:t>How do you think his statement impacted the disciples?</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29491" y="983673"/>
            <a:ext cx="11319164" cy="5001491"/>
          </a:xfrm>
        </p:spPr>
        <p:txBody>
          <a:bodyPr>
            <a:normAutofit/>
          </a:bodyPr>
          <a:lstStyle/>
          <a:p>
            <a:pPr marL="0" lvl="0" indent="0" algn="ctr">
              <a:buNone/>
            </a:pPr>
            <a:endParaRPr lang="en-CA" dirty="0"/>
          </a:p>
          <a:p>
            <a:pPr marL="0" indent="0" algn="ctr">
              <a:buNone/>
            </a:pPr>
            <a:endParaRPr lang="en-CA" sz="3200" dirty="0"/>
          </a:p>
          <a:p>
            <a:pPr marL="0" indent="0" algn="ctr">
              <a:buNone/>
            </a:pPr>
            <a:r>
              <a:rPr lang="en-CA" sz="3200" dirty="0"/>
              <a:t>In Matthew 24:3, the disciples ask Jesus, </a:t>
            </a:r>
          </a:p>
          <a:p>
            <a:pPr marL="0" indent="0" algn="ctr">
              <a:buNone/>
            </a:pPr>
            <a:endParaRPr lang="en-CA" sz="3200" dirty="0"/>
          </a:p>
          <a:p>
            <a:pPr marL="0" indent="0" algn="ctr">
              <a:buNone/>
            </a:pPr>
            <a:r>
              <a:rPr lang="en-CA" sz="3200" dirty="0"/>
              <a:t>“What sign will signal your return and the end of the world?”   </a:t>
            </a:r>
          </a:p>
          <a:p>
            <a:pPr marL="0" indent="0" algn="ctr">
              <a:buNone/>
            </a:pPr>
            <a:endParaRPr lang="en-CA" sz="3200" b="1" dirty="0"/>
          </a:p>
          <a:p>
            <a:pPr marL="0" indent="0" algn="ctr">
              <a:buNone/>
            </a:pPr>
            <a:r>
              <a:rPr lang="en-CA" sz="3200" b="1" dirty="0"/>
              <a:t>How did Jesus respond?</a:t>
            </a:r>
            <a:endParaRPr lang="en-CA" sz="3200"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12619" y="665018"/>
            <a:ext cx="11333018" cy="5514109"/>
          </a:xfrm>
        </p:spPr>
        <p:txBody>
          <a:bodyPr>
            <a:normAutofit lnSpcReduction="10000"/>
          </a:bodyPr>
          <a:lstStyle/>
          <a:p>
            <a:pPr marL="0" lvl="0" indent="0" algn="ctr">
              <a:buNone/>
            </a:pPr>
            <a:endParaRPr lang="en-CA" dirty="0"/>
          </a:p>
          <a:p>
            <a:pPr marL="0" lvl="0" indent="0" algn="ctr">
              <a:buNone/>
            </a:pPr>
            <a:r>
              <a:rPr lang="en-CA" sz="3200" dirty="0"/>
              <a:t>READ:   Matthew 24:9-22</a:t>
            </a:r>
          </a:p>
          <a:p>
            <a:pPr marL="0" indent="0" algn="ctr">
              <a:buNone/>
            </a:pPr>
            <a:r>
              <a:rPr lang="en-CA" sz="3200" dirty="0"/>
              <a:t> </a:t>
            </a:r>
          </a:p>
          <a:p>
            <a:pPr marL="0" indent="0" algn="ctr">
              <a:buNone/>
            </a:pPr>
            <a:r>
              <a:rPr lang="en-CA" sz="3200" dirty="0"/>
              <a:t>In these verses, Jesus describes </a:t>
            </a:r>
          </a:p>
          <a:p>
            <a:pPr marL="0" indent="0" algn="ctr">
              <a:buNone/>
            </a:pPr>
            <a:r>
              <a:rPr lang="en-CA" sz="3200" dirty="0"/>
              <a:t>the persecution His followers will experience.    </a:t>
            </a:r>
          </a:p>
          <a:p>
            <a:pPr marL="0" indent="0" algn="ctr">
              <a:buNone/>
            </a:pPr>
            <a:endParaRPr lang="en-CA" sz="3200" dirty="0"/>
          </a:p>
          <a:p>
            <a:pPr marL="0" indent="0" algn="ctr">
              <a:buNone/>
            </a:pPr>
            <a:r>
              <a:rPr lang="en-CA" sz="3200" dirty="0"/>
              <a:t>In vs. 11, He says, </a:t>
            </a:r>
          </a:p>
          <a:p>
            <a:pPr marL="0" indent="0" algn="ctr">
              <a:buNone/>
            </a:pPr>
            <a:r>
              <a:rPr lang="en-CA" sz="3200" dirty="0"/>
              <a:t>“But the one who endures to the end will be saved.”     </a:t>
            </a:r>
          </a:p>
          <a:p>
            <a:pPr marL="0" indent="0" algn="ctr">
              <a:buNone/>
            </a:pPr>
            <a:endParaRPr lang="en-CA" sz="3200" b="1" dirty="0"/>
          </a:p>
          <a:p>
            <a:pPr marL="0" indent="0" algn="ctr">
              <a:buNone/>
            </a:pPr>
            <a:r>
              <a:rPr lang="en-CA" sz="3200" b="1" dirty="0"/>
              <a:t>Why is endurance so important?</a:t>
            </a:r>
            <a:endParaRPr lang="en-CA" sz="3200"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26473" y="789709"/>
            <a:ext cx="11007436" cy="5680364"/>
          </a:xfrm>
        </p:spPr>
        <p:txBody>
          <a:bodyPr>
            <a:normAutofit fontScale="92500" lnSpcReduction="10000"/>
          </a:bodyPr>
          <a:lstStyle/>
          <a:p>
            <a:pPr marL="0" indent="0" algn="ctr">
              <a:buNone/>
            </a:pPr>
            <a:endParaRPr lang="en-CA" dirty="0"/>
          </a:p>
          <a:p>
            <a:pPr marL="0" indent="0" algn="ctr">
              <a:buNone/>
            </a:pPr>
            <a:endParaRPr lang="en-CA" dirty="0"/>
          </a:p>
          <a:p>
            <a:pPr marL="0" indent="0" algn="ctr">
              <a:buNone/>
            </a:pPr>
            <a:r>
              <a:rPr lang="en-CA" sz="3200" dirty="0"/>
              <a:t>In verses 15-22 we read some pretty wild stuff about the appearance of a sacrilegious object in the Temple </a:t>
            </a:r>
          </a:p>
          <a:p>
            <a:pPr marL="0" indent="0" algn="ctr">
              <a:buNone/>
            </a:pPr>
            <a:r>
              <a:rPr lang="en-CA" sz="3200" dirty="0"/>
              <a:t>and about getting out of Dodge!    </a:t>
            </a:r>
          </a:p>
          <a:p>
            <a:pPr marL="0" indent="0" algn="ctr">
              <a:buNone/>
            </a:pPr>
            <a:endParaRPr lang="en-CA" sz="3200" dirty="0"/>
          </a:p>
          <a:p>
            <a:pPr marL="0" indent="0" algn="ctr">
              <a:buNone/>
            </a:pPr>
            <a:r>
              <a:rPr lang="en-CA" sz="3200" dirty="0"/>
              <a:t>These events are part of what is known as the tribulation, </a:t>
            </a:r>
          </a:p>
          <a:p>
            <a:pPr marL="0" indent="0" algn="ctr">
              <a:buNone/>
            </a:pPr>
            <a:r>
              <a:rPr lang="en-CA" sz="3200" dirty="0"/>
              <a:t>a seven-year period when sin and evil will run rampant in the world.  </a:t>
            </a:r>
          </a:p>
          <a:p>
            <a:pPr marL="0" indent="0" algn="ctr">
              <a:buNone/>
            </a:pPr>
            <a:endParaRPr lang="en-CA" sz="3200" b="1" dirty="0"/>
          </a:p>
          <a:p>
            <a:pPr marL="0" indent="0" algn="ctr">
              <a:buNone/>
            </a:pPr>
            <a:r>
              <a:rPr lang="en-CA" sz="3200" b="1" dirty="0"/>
              <a:t>What significance does this have for us today?</a:t>
            </a:r>
            <a:endParaRPr lang="en-CA" sz="3200" dirty="0"/>
          </a:p>
          <a:p>
            <a:pPr marL="0" indent="0" algn="ctr">
              <a:buNone/>
            </a:pPr>
            <a:r>
              <a:rPr lang="en-CA" b="1" dirty="0"/>
              <a:t> </a:t>
            </a:r>
            <a:endParaRPr lang="en-CA" dirty="0"/>
          </a:p>
          <a:p>
            <a:pPr marL="0" indent="0" algn="ctr">
              <a:buNone/>
            </a:pPr>
            <a:r>
              <a:rPr lang="en-CA" dirty="0"/>
              <a:t>  </a:t>
            </a:r>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415636"/>
            <a:ext cx="11762509" cy="6040581"/>
          </a:xfrm>
        </p:spPr>
        <p:txBody>
          <a:bodyPr>
            <a:normAutofit/>
          </a:bodyPr>
          <a:lstStyle/>
          <a:p>
            <a:pPr marL="0" indent="0" algn="ctr">
              <a:buNone/>
            </a:pPr>
            <a:endParaRPr lang="en-CA" dirty="0"/>
          </a:p>
          <a:p>
            <a:pPr marL="0" lvl="0" indent="0" algn="ctr">
              <a:buNone/>
            </a:pPr>
            <a:r>
              <a:rPr lang="en-CA" dirty="0"/>
              <a:t>READ:   Matthew 24:23-41</a:t>
            </a:r>
          </a:p>
          <a:p>
            <a:pPr marL="0" indent="0" algn="ctr">
              <a:buNone/>
            </a:pPr>
            <a:r>
              <a:rPr lang="en-CA" dirty="0"/>
              <a:t> </a:t>
            </a:r>
          </a:p>
          <a:p>
            <a:pPr marL="0" indent="0" algn="ctr">
              <a:buNone/>
            </a:pPr>
            <a:r>
              <a:rPr lang="en-CA" dirty="0"/>
              <a:t>In verse 27, Jesus says, </a:t>
            </a:r>
          </a:p>
          <a:p>
            <a:pPr marL="0" indent="0" algn="ctr">
              <a:buNone/>
            </a:pPr>
            <a:endParaRPr lang="en-CA" dirty="0"/>
          </a:p>
          <a:p>
            <a:pPr marL="0" indent="0" algn="ctr">
              <a:buNone/>
            </a:pPr>
            <a:r>
              <a:rPr lang="en-CA" dirty="0"/>
              <a:t>“For as the lightning flashes in the east and shines to the west, </a:t>
            </a:r>
          </a:p>
          <a:p>
            <a:pPr marL="0" indent="0" algn="ctr">
              <a:buNone/>
            </a:pPr>
            <a:r>
              <a:rPr lang="en-CA" dirty="0"/>
              <a:t>so it will be when the Son of Man comes.”  NLT   </a:t>
            </a:r>
          </a:p>
          <a:p>
            <a:pPr marL="0" indent="0" algn="ctr">
              <a:buNone/>
            </a:pPr>
            <a:endParaRPr lang="en-CA" b="1" dirty="0"/>
          </a:p>
          <a:p>
            <a:pPr marL="0" indent="0" algn="ctr">
              <a:buNone/>
            </a:pPr>
            <a:r>
              <a:rPr lang="en-CA" b="1" dirty="0"/>
              <a:t>What does Jesus want us to understand about his coming?</a:t>
            </a:r>
            <a:endParaRPr lang="en-CA" dirty="0"/>
          </a:p>
          <a:p>
            <a:pPr marL="0" lv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TotalTime>
  <Words>745</Words>
  <Application>Microsoft Macintosh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IT’S THE END OF THE WORLD AS WE KNOW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58</cp:revision>
  <dcterms:created xsi:type="dcterms:W3CDTF">2021-11-03T18:52:42Z</dcterms:created>
  <dcterms:modified xsi:type="dcterms:W3CDTF">2022-02-24T14:20:57Z</dcterms:modified>
</cp:coreProperties>
</file>