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8" r:id="rId11"/>
    <p:sldId id="269" r:id="rId12"/>
    <p:sldId id="270" r:id="rId13"/>
    <p:sldId id="266"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2/17/22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2/17/22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92yISpwV8-w"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a:xfrm>
            <a:off x="1524000" y="748145"/>
            <a:ext cx="9601200" cy="2761818"/>
          </a:xfrm>
        </p:spPr>
        <p:txBody>
          <a:bodyPr>
            <a:normAutofit/>
          </a:bodyPr>
          <a:lstStyle/>
          <a:p>
            <a:r>
              <a:rPr lang="en-US" sz="7200" b="1" dirty="0"/>
              <a:t>IT’S THE END OF THE WORLD AS WE KNOW IT:</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AND I FEEL FINE!</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BD5F63-3EA7-BB4A-BEE3-18601462B134}"/>
              </a:ext>
            </a:extLst>
          </p:cNvPr>
          <p:cNvSpPr>
            <a:spLocks noGrp="1"/>
          </p:cNvSpPr>
          <p:nvPr>
            <p:ph idx="1"/>
          </p:nvPr>
        </p:nvSpPr>
        <p:spPr>
          <a:xfrm>
            <a:off x="810492" y="401782"/>
            <a:ext cx="10515600" cy="6206836"/>
          </a:xfrm>
        </p:spPr>
        <p:txBody>
          <a:bodyPr>
            <a:normAutofit fontScale="85000" lnSpcReduction="20000"/>
          </a:bodyPr>
          <a:lstStyle/>
          <a:p>
            <a:pPr marL="0" indent="0" algn="ctr">
              <a:buNone/>
            </a:pPr>
            <a:r>
              <a:rPr lang="en-CA" u="sng" dirty="0"/>
              <a:t>IT ENCOURAGES US TO PERSEVERE</a:t>
            </a:r>
            <a:r>
              <a:rPr lang="en-CA" b="1" dirty="0"/>
              <a:t>:</a:t>
            </a:r>
            <a:endParaRPr lang="en-CA" dirty="0"/>
          </a:p>
          <a:p>
            <a:pPr marL="0" indent="0">
              <a:buNone/>
            </a:pPr>
            <a:r>
              <a:rPr lang="en-CA" b="1" dirty="0"/>
              <a:t> </a:t>
            </a:r>
            <a:endParaRPr lang="en-CA" dirty="0"/>
          </a:p>
          <a:p>
            <a:pPr marL="0" indent="0">
              <a:buNone/>
            </a:pPr>
            <a:r>
              <a:rPr lang="en-CA" baseline="30000" dirty="0"/>
              <a:t>13 </a:t>
            </a:r>
            <a:r>
              <a:rPr lang="en-CA" dirty="0"/>
              <a:t>Brothers and sisters, we do not want you to be uninformed about those who sleep in death, so that you do not grieve like the rest of mankind, who have no hope. </a:t>
            </a:r>
            <a:r>
              <a:rPr lang="en-CA" baseline="30000" dirty="0"/>
              <a:t>14 </a:t>
            </a:r>
            <a:r>
              <a:rPr lang="en-CA" dirty="0"/>
              <a:t>For we believe that Jesus died and rose again, and so we believe that God will bring with Jesus those who have fallen asleep in him. </a:t>
            </a:r>
            <a:r>
              <a:rPr lang="en-CA" baseline="30000" dirty="0"/>
              <a:t>15 </a:t>
            </a:r>
            <a:r>
              <a:rPr lang="en-CA" dirty="0"/>
              <a:t>According to the Lord’s word, we tell you that we who are still alive, who are left until the coming of the Lord, will certainly not precede those who have fallen asleep. </a:t>
            </a:r>
            <a:r>
              <a:rPr lang="en-CA" baseline="30000" dirty="0"/>
              <a:t>16 </a:t>
            </a:r>
            <a:r>
              <a:rPr lang="en-CA" dirty="0"/>
              <a:t>For the Lord himself will come down from heaven, with a loud command, with the voice of the archangel and with the trumpet call of God, and the dead in Christ will rise first. </a:t>
            </a:r>
            <a:r>
              <a:rPr lang="en-CA" baseline="30000" dirty="0"/>
              <a:t>17 </a:t>
            </a:r>
            <a:r>
              <a:rPr lang="en-CA" dirty="0"/>
              <a:t>After that, we who are still alive and are left will be caught up together with them in the clouds to meet the Lord in the air. And so, we will be with the Lord forever. </a:t>
            </a:r>
            <a:r>
              <a:rPr lang="en-CA" baseline="30000" dirty="0"/>
              <a:t>18 </a:t>
            </a:r>
            <a:r>
              <a:rPr lang="en-CA" dirty="0"/>
              <a:t>Therefore </a:t>
            </a:r>
            <a:r>
              <a:rPr lang="en-CA" u="sng" dirty="0"/>
              <a:t>encourage</a:t>
            </a:r>
            <a:r>
              <a:rPr lang="en-CA" dirty="0"/>
              <a:t> one another with these words.</a:t>
            </a:r>
          </a:p>
          <a:p>
            <a:pPr marL="0" lvl="0" indent="0">
              <a:buNone/>
            </a:pPr>
            <a:r>
              <a:rPr lang="en-CA" dirty="0"/>
              <a:t>Thessalonians 4:13-18</a:t>
            </a:r>
          </a:p>
          <a:p>
            <a:pPr marL="0" indent="0">
              <a:buNone/>
            </a:pPr>
            <a:endParaRPr lang="en-CA" dirty="0"/>
          </a:p>
          <a:p>
            <a:pPr marL="0" lvl="0" indent="0" algn="ctr">
              <a:buNone/>
            </a:pPr>
            <a:r>
              <a:rPr lang="en-CA" dirty="0"/>
              <a:t>To persevere is to continue in the faith, to continue to believe </a:t>
            </a:r>
          </a:p>
          <a:p>
            <a:pPr marL="0" lvl="0" indent="0" algn="ctr">
              <a:buNone/>
            </a:pPr>
            <a:r>
              <a:rPr lang="en-CA" dirty="0"/>
              <a:t>and stand firm in the truth.     Think back over this past year.   </a:t>
            </a:r>
          </a:p>
          <a:p>
            <a:pPr marL="0" lvl="0" indent="0" algn="ctr">
              <a:buNone/>
            </a:pPr>
            <a:endParaRPr lang="en-CA" b="1" dirty="0"/>
          </a:p>
          <a:p>
            <a:pPr marL="0" lvl="0" indent="0" algn="ctr">
              <a:buNone/>
            </a:pPr>
            <a:r>
              <a:rPr lang="en-CA" b="1" dirty="0"/>
              <a:t>How have you experienced God’s power helping you to persevere?</a:t>
            </a:r>
            <a:endParaRPr lang="en-CA" dirty="0"/>
          </a:p>
          <a:p>
            <a:pPr marL="0" indent="0">
              <a:buNone/>
            </a:pPr>
            <a:endParaRPr lang="en-US" dirty="0"/>
          </a:p>
        </p:txBody>
      </p:sp>
    </p:spTree>
    <p:extLst>
      <p:ext uri="{BB962C8B-B14F-4D97-AF65-F5344CB8AC3E}">
        <p14:creationId xmlns:p14="http://schemas.microsoft.com/office/powerpoint/2010/main" val="3374019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5D389B-808D-9F43-A564-B748CB8B91BB}"/>
              </a:ext>
            </a:extLst>
          </p:cNvPr>
          <p:cNvSpPr>
            <a:spLocks noGrp="1"/>
          </p:cNvSpPr>
          <p:nvPr>
            <p:ph idx="1"/>
          </p:nvPr>
        </p:nvSpPr>
        <p:spPr>
          <a:xfrm>
            <a:off x="852055" y="762000"/>
            <a:ext cx="10515600" cy="5486400"/>
          </a:xfrm>
        </p:spPr>
        <p:txBody>
          <a:bodyPr>
            <a:normAutofit fontScale="92500" lnSpcReduction="10000"/>
          </a:bodyPr>
          <a:lstStyle/>
          <a:p>
            <a:pPr marL="0" indent="0" algn="ctr">
              <a:buNone/>
            </a:pPr>
            <a:r>
              <a:rPr lang="en-CA" u="sng" dirty="0"/>
              <a:t>IT ENCOURAGES US TO LIVE THROUGH THE PRESENT</a:t>
            </a:r>
          </a:p>
          <a:p>
            <a:pPr marL="0" indent="0" algn="ctr">
              <a:buNone/>
            </a:pPr>
            <a:r>
              <a:rPr lang="en-CA" u="sng" dirty="0"/>
              <a:t> / IT BRINGS HOPE FOR THE FUTURE</a:t>
            </a:r>
            <a:endParaRPr lang="en-CA" dirty="0"/>
          </a:p>
          <a:p>
            <a:pPr marL="0" indent="0">
              <a:buNone/>
            </a:pPr>
            <a:endParaRPr lang="en-CA" dirty="0"/>
          </a:p>
          <a:p>
            <a:pPr marL="0" indent="0" algn="ctr">
              <a:buNone/>
            </a:pPr>
            <a:r>
              <a:rPr lang="en-CA" baseline="30000" dirty="0"/>
              <a:t>3 ”</a:t>
            </a:r>
            <a:r>
              <a:rPr lang="en-CA" dirty="0"/>
              <a:t>Blessed is the one who reads aloud the words of this prophecy, </a:t>
            </a:r>
          </a:p>
          <a:p>
            <a:pPr marL="0" indent="0" algn="ctr">
              <a:buNone/>
            </a:pPr>
            <a:r>
              <a:rPr lang="en-CA" dirty="0"/>
              <a:t>and blessed are those who hear it and take to heart what is written in it, </a:t>
            </a:r>
          </a:p>
          <a:p>
            <a:pPr marL="0" indent="0" algn="ctr">
              <a:buNone/>
            </a:pPr>
            <a:r>
              <a:rPr lang="en-CA" dirty="0"/>
              <a:t>because the time is near.” </a:t>
            </a:r>
          </a:p>
          <a:p>
            <a:pPr marL="0" indent="0" algn="ctr">
              <a:buNone/>
            </a:pPr>
            <a:r>
              <a:rPr lang="en-CA" dirty="0"/>
              <a:t>Revelation 1:3</a:t>
            </a:r>
          </a:p>
          <a:p>
            <a:pPr marL="0" indent="0" algn="ctr">
              <a:buNone/>
            </a:pPr>
            <a:endParaRPr lang="en-CA" dirty="0"/>
          </a:p>
          <a:p>
            <a:pPr marL="0" indent="0" algn="ctr">
              <a:buNone/>
            </a:pPr>
            <a:r>
              <a:rPr lang="en-CA" dirty="0"/>
              <a:t>The godly will be encouraged to live pure and righteous lives and to be willing to suffer and sacrifice in the present in order to participate in the certain blessings of God’s future promises.  </a:t>
            </a:r>
          </a:p>
          <a:p>
            <a:pPr marL="0" indent="0" algn="ctr">
              <a:buNone/>
            </a:pPr>
            <a:r>
              <a:rPr lang="en-CA" dirty="0"/>
              <a:t>It is like a light at the end of a tunnel, </a:t>
            </a:r>
          </a:p>
          <a:p>
            <a:pPr marL="0" indent="0" algn="ctr">
              <a:buNone/>
            </a:pPr>
            <a:r>
              <a:rPr lang="en-CA" dirty="0"/>
              <a:t>the reason you climb into an aluminum tin can with wings and fly to Hawaii. </a:t>
            </a:r>
          </a:p>
          <a:p>
            <a:endParaRPr lang="en-CA" dirty="0"/>
          </a:p>
          <a:p>
            <a:pPr marL="0" indent="0">
              <a:buNone/>
            </a:pPr>
            <a:endParaRPr lang="en-US" dirty="0"/>
          </a:p>
        </p:txBody>
      </p:sp>
    </p:spTree>
    <p:extLst>
      <p:ext uri="{BB962C8B-B14F-4D97-AF65-F5344CB8AC3E}">
        <p14:creationId xmlns:p14="http://schemas.microsoft.com/office/powerpoint/2010/main" val="3510830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FBE0B6-085E-7346-BA49-00053F40B9CD}"/>
              </a:ext>
            </a:extLst>
          </p:cNvPr>
          <p:cNvSpPr>
            <a:spLocks noGrp="1"/>
          </p:cNvSpPr>
          <p:nvPr>
            <p:ph idx="1"/>
          </p:nvPr>
        </p:nvSpPr>
        <p:spPr>
          <a:xfrm>
            <a:off x="1046018" y="1396134"/>
            <a:ext cx="10515600" cy="4351338"/>
          </a:xfrm>
        </p:spPr>
        <p:txBody>
          <a:bodyPr>
            <a:normAutofit lnSpcReduction="10000"/>
          </a:bodyPr>
          <a:lstStyle/>
          <a:p>
            <a:pPr marL="0" indent="0" algn="ctr">
              <a:buNone/>
            </a:pPr>
            <a:r>
              <a:rPr lang="en-CA" b="1" u="sng" dirty="0"/>
              <a:t>EXPERIENCE GOD:</a:t>
            </a:r>
            <a:endParaRPr lang="en-CA" dirty="0"/>
          </a:p>
          <a:p>
            <a:pPr marL="0" indent="0" algn="ctr">
              <a:buNone/>
            </a:pPr>
            <a:endParaRPr lang="en-CA" dirty="0"/>
          </a:p>
          <a:p>
            <a:pPr marL="0" indent="0" algn="ctr">
              <a:buNone/>
            </a:pPr>
            <a:r>
              <a:rPr lang="en-CA" dirty="0"/>
              <a:t>Watch this video together as a group –</a:t>
            </a:r>
          </a:p>
          <a:p>
            <a:pPr marL="0" indent="0" algn="ctr">
              <a:buNone/>
            </a:pPr>
            <a:endParaRPr lang="en-CA" dirty="0"/>
          </a:p>
          <a:p>
            <a:pPr marL="0" indent="0" algn="ctr">
              <a:buNone/>
            </a:pPr>
            <a:r>
              <a:rPr lang="en-CA" dirty="0"/>
              <a:t>Jordan </a:t>
            </a:r>
            <a:r>
              <a:rPr lang="en-CA" dirty="0" err="1"/>
              <a:t>Feliz</a:t>
            </a:r>
            <a:r>
              <a:rPr lang="en-CA" dirty="0"/>
              <a:t> – Jesus is Coming Back!   </a:t>
            </a:r>
            <a:r>
              <a:rPr lang="en-CA" u="sng" dirty="0">
                <a:hlinkClick r:id="rId2"/>
              </a:rPr>
              <a:t>https://www.youtube.com/watch?v=92yISpwV8-w</a:t>
            </a:r>
            <a:endParaRPr lang="en-CA" dirty="0"/>
          </a:p>
          <a:p>
            <a:pPr marL="0" indent="0" algn="ctr">
              <a:buNone/>
            </a:pPr>
            <a:endParaRPr lang="en-CA" dirty="0"/>
          </a:p>
          <a:p>
            <a:pPr marL="0" indent="0" algn="ctr">
              <a:buNone/>
            </a:pPr>
            <a:r>
              <a:rPr lang="en-CA" dirty="0"/>
              <a:t>How did the words of this video encourage you </a:t>
            </a:r>
          </a:p>
          <a:p>
            <a:pPr marL="0" indent="0" algn="ctr">
              <a:buNone/>
            </a:pPr>
            <a:r>
              <a:rPr lang="en-CA" dirty="0"/>
              <a:t>as you anticipate Jesus’ return?</a:t>
            </a:r>
          </a:p>
          <a:p>
            <a:pPr marL="0" indent="0">
              <a:buNone/>
            </a:pPr>
            <a:endParaRPr lang="en-US" dirty="0"/>
          </a:p>
        </p:txBody>
      </p:sp>
    </p:spTree>
    <p:extLst>
      <p:ext uri="{BB962C8B-B14F-4D97-AF65-F5344CB8AC3E}">
        <p14:creationId xmlns:p14="http://schemas.microsoft.com/office/powerpoint/2010/main" val="1956780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a:bodyPr>
          <a:lstStyle/>
          <a:p>
            <a:pPr marL="0" indent="0" algn="ctr">
              <a:buNone/>
            </a:pPr>
            <a:r>
              <a:rPr lang="en-CA" b="1" u="sng" dirty="0"/>
              <a:t>PRAYER</a:t>
            </a:r>
            <a:endParaRPr lang="en-CA" dirty="0"/>
          </a:p>
          <a:p>
            <a:pPr marL="0" indent="0">
              <a:buNone/>
            </a:pPr>
            <a:endParaRPr lang="en-US" dirty="0"/>
          </a:p>
          <a:p>
            <a:pPr marL="0" indent="0">
              <a:buNone/>
            </a:pPr>
            <a:r>
              <a:rPr lang="en-CA" dirty="0"/>
              <a:t>Creekside Partners with Carmen Bajo Alliance Church in Quito, Ecuador supporting the ministry of Pastors Fabian and Grace </a:t>
            </a:r>
            <a:r>
              <a:rPr lang="en-CA" dirty="0" err="1"/>
              <a:t>Erazo</a:t>
            </a:r>
            <a:r>
              <a:rPr lang="en-CA" dirty="0"/>
              <a:t>.  A recent  in-depth study of their impact on the community has led to some exciting plans for the next phase of the church's outreach.  Please PRAY for Fabian and Grace and for the leadership of the church as they look ahead with fresh vision and direction, for wisdom as they grow and adapt to continue to meet the physical and spiritual needs in their neighbourhood.</a:t>
            </a:r>
          </a:p>
          <a:p>
            <a:pPr marL="0" indent="0">
              <a:buNone/>
            </a:pP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720437" y="960387"/>
            <a:ext cx="10776378" cy="4900086"/>
          </a:xfrm>
        </p:spPr>
        <p:txBody>
          <a:bodyPr>
            <a:normAutofit/>
          </a:bodyPr>
          <a:lstStyle/>
          <a:p>
            <a:pPr marL="0" indent="0" algn="ctr">
              <a:buNone/>
            </a:pPr>
            <a:endParaRPr lang="en-CA" u="sng" dirty="0"/>
          </a:p>
          <a:p>
            <a:pPr marL="0" indent="0" algn="ctr">
              <a:buNone/>
            </a:pPr>
            <a:r>
              <a:rPr lang="en-CA" u="sng" dirty="0"/>
              <a:t>What I’m Looking Forward To</a:t>
            </a:r>
          </a:p>
          <a:p>
            <a:pPr marL="0" indent="0" algn="ctr">
              <a:buNone/>
            </a:pPr>
            <a:endParaRPr lang="en-CA" dirty="0"/>
          </a:p>
          <a:p>
            <a:pPr marL="0" indent="0" algn="ctr">
              <a:buNone/>
            </a:pPr>
            <a:r>
              <a:rPr lang="en-CA" dirty="0"/>
              <a:t>One of the fun things about life is looking forward to future events.   What is something you’re looking forward to in this season of your life?   Maybe for you it is graduating from school, or a promotion at work, moving to a new home or starting a family.    </a:t>
            </a:r>
          </a:p>
          <a:p>
            <a:pPr marL="0" indent="0" algn="ctr">
              <a:buNone/>
            </a:pPr>
            <a:r>
              <a:rPr lang="en-CA" dirty="0"/>
              <a:t>What is it about this anticipated event that excites or inspires you?  </a:t>
            </a:r>
          </a:p>
          <a:p>
            <a:pPr marL="0" indent="0" algn="ctr">
              <a:buNone/>
            </a:pPr>
            <a:endParaRPr lang="en-CA" dirty="0"/>
          </a:p>
          <a:p>
            <a:pPr marL="0" indent="0" algn="ctr">
              <a:buNone/>
            </a:pPr>
            <a:r>
              <a:rPr lang="en-CA" dirty="0"/>
              <a:t> </a:t>
            </a:r>
            <a:r>
              <a:rPr lang="en-CA" b="1" dirty="0"/>
              <a:t>Share your story with the group.</a:t>
            </a:r>
            <a:endParaRPr lang="en-CA" dirty="0"/>
          </a:p>
          <a:p>
            <a:pPr marL="0" indent="0" algn="ctr">
              <a:buNone/>
            </a:pPr>
            <a:endParaRPr lang="en-CA" b="1" dirty="0"/>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443344" y="1704108"/>
            <a:ext cx="11443855" cy="3865418"/>
          </a:xfrm>
        </p:spPr>
        <p:txBody>
          <a:bodyPr>
            <a:normAutofit fontScale="25000" lnSpcReduction="20000"/>
          </a:bodyPr>
          <a:lstStyle/>
          <a:p>
            <a:pPr marL="0" indent="0" algn="ctr">
              <a:buNone/>
            </a:pPr>
            <a:r>
              <a:rPr lang="en-CA" sz="11200" dirty="0"/>
              <a:t>On a scale of 1 to 10 with 1 being “dead to it” </a:t>
            </a:r>
          </a:p>
          <a:p>
            <a:pPr marL="0" indent="0" algn="ctr">
              <a:buNone/>
            </a:pPr>
            <a:r>
              <a:rPr lang="en-CA" sz="11200" dirty="0"/>
              <a:t>and 10 being “addicted to it” </a:t>
            </a:r>
          </a:p>
          <a:p>
            <a:pPr marL="0" indent="0" algn="ctr">
              <a:buNone/>
            </a:pPr>
            <a:r>
              <a:rPr lang="en-CA" sz="11200" dirty="0"/>
              <a:t>where would you say you are at </a:t>
            </a:r>
          </a:p>
          <a:p>
            <a:pPr marL="0" indent="0" algn="ctr">
              <a:buNone/>
            </a:pPr>
            <a:r>
              <a:rPr lang="en-CA" sz="11200" dirty="0"/>
              <a:t>in terms of your engagement in biblical prophecy?</a:t>
            </a:r>
          </a:p>
          <a:p>
            <a:pPr marL="0" indent="0" algn="ctr">
              <a:buNone/>
            </a:pPr>
            <a:endParaRPr lang="en-CA" sz="11200" dirty="0"/>
          </a:p>
          <a:p>
            <a:pPr marL="0" indent="0" algn="ctr">
              <a:buNone/>
            </a:pPr>
            <a:endParaRPr lang="en-CA" sz="11200" dirty="0"/>
          </a:p>
          <a:p>
            <a:pPr marL="0" indent="0" algn="ctr">
              <a:buNone/>
            </a:pPr>
            <a:r>
              <a:rPr lang="en-CA" sz="11200" dirty="0"/>
              <a:t>Have you always related to biblical prophecy like that </a:t>
            </a:r>
          </a:p>
          <a:p>
            <a:pPr marL="0" indent="0" algn="ctr">
              <a:buNone/>
            </a:pPr>
            <a:r>
              <a:rPr lang="en-CA" sz="11200" dirty="0"/>
              <a:t>or has there been times when it shifted around? </a:t>
            </a:r>
          </a:p>
          <a:p>
            <a:pPr marL="0" indent="0" algn="ctr">
              <a:buNone/>
            </a:pPr>
            <a:endParaRPr lang="en-CA" sz="11200" dirty="0"/>
          </a:p>
          <a:p>
            <a:pPr marL="0" indent="0">
              <a:buNone/>
            </a:pPr>
            <a:endParaRPr lang="en-CA" sz="11200" dirty="0"/>
          </a:p>
          <a:p>
            <a:pPr marL="0" indent="0" algn="ctr">
              <a:buNone/>
            </a:pPr>
            <a:endParaRPr lang="en-CA" sz="4000" dirty="0"/>
          </a:p>
          <a:p>
            <a:pPr marL="0" indent="0" algn="ctr">
              <a:buNone/>
            </a:pPr>
            <a:endParaRPr lang="en-CA" dirty="0"/>
          </a:p>
          <a:p>
            <a:pPr marL="0" indent="0" algn="ctr">
              <a:buNone/>
            </a:pPr>
            <a:endParaRPr lang="en-CA" dirty="0"/>
          </a:p>
          <a:p>
            <a:pPr marL="0" lvl="0" indent="0" algn="ctr">
              <a:buNone/>
            </a:pP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893619" y="692727"/>
            <a:ext cx="10515600" cy="4572001"/>
          </a:xfrm>
        </p:spPr>
        <p:txBody>
          <a:bodyPr>
            <a:normAutofit/>
          </a:bodyPr>
          <a:lstStyle/>
          <a:p>
            <a:pPr marL="0" indent="0" algn="ctr">
              <a:buNone/>
            </a:pPr>
            <a:endParaRPr lang="en-CA" dirty="0"/>
          </a:p>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Has the Pandemic and other world news (potential war between Russia and the Ukraine, disasters such as fires, floods, famines etc.) been something that has caused you to think more about biblical prophecy and the end of the world?  Why or why not?</a:t>
            </a:r>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498763" y="2382935"/>
            <a:ext cx="11263746" cy="1870412"/>
          </a:xfrm>
        </p:spPr>
        <p:txBody>
          <a:bodyPr>
            <a:normAutofit/>
          </a:bodyPr>
          <a:lstStyle/>
          <a:p>
            <a:pPr marL="0" indent="0" algn="ctr">
              <a:buNone/>
            </a:pPr>
            <a:endParaRPr lang="en-CA" dirty="0"/>
          </a:p>
          <a:p>
            <a:pPr marL="0" indent="0" algn="ctr">
              <a:buNone/>
            </a:pPr>
            <a:r>
              <a:rPr lang="en-CA" dirty="0"/>
              <a:t>What do you think is the reason the bible has biblical prophecy in it?</a:t>
            </a:r>
          </a:p>
          <a:p>
            <a:pPr marL="0" indent="0" algn="ctr">
              <a:buNone/>
            </a:pPr>
            <a:r>
              <a:rPr lang="en-CA" dirty="0"/>
              <a:t> What kind of effect do you think it should have on believers?</a:t>
            </a:r>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29491" y="983673"/>
            <a:ext cx="11319164" cy="5001491"/>
          </a:xfrm>
        </p:spPr>
        <p:txBody>
          <a:bodyPr>
            <a:normAutofit/>
          </a:bodyPr>
          <a:lstStyle/>
          <a:p>
            <a:pPr marL="0" lvl="0" indent="0" algn="ctr">
              <a:buNone/>
            </a:pPr>
            <a:endParaRPr lang="en-CA" dirty="0"/>
          </a:p>
          <a:p>
            <a:pPr marL="0" indent="0" algn="ctr">
              <a:buNone/>
            </a:pPr>
            <a:r>
              <a:rPr lang="en-CA" b="1" dirty="0"/>
              <a:t>WHAT IS THE PURPOSE OF PROPHECY IN THE BIBLE?</a:t>
            </a:r>
            <a:endParaRPr lang="en-CA" dirty="0"/>
          </a:p>
          <a:p>
            <a:pPr marL="0" indent="0" algn="ctr">
              <a:buNone/>
            </a:pPr>
            <a:r>
              <a:rPr lang="en-CA" dirty="0"/>
              <a:t> </a:t>
            </a:r>
          </a:p>
          <a:p>
            <a:pPr marL="0" indent="0" algn="ctr">
              <a:buNone/>
            </a:pPr>
            <a:r>
              <a:rPr lang="en-CA" dirty="0"/>
              <a:t>Christian perspectives and attitudes towards biblical prophecy run the gamut, from those who obsess over it, to those who are completely and wilfully ignorant of events to come.  Obviously, like many things we need to find balance in how we embrace Biblical prophecy.</a:t>
            </a:r>
          </a:p>
          <a:p>
            <a:pPr marL="0" indent="0" algn="ctr">
              <a:buNone/>
            </a:pPr>
            <a:r>
              <a:rPr lang="en-CA" dirty="0"/>
              <a:t> </a:t>
            </a:r>
          </a:p>
          <a:p>
            <a:pPr marL="0" indent="0" algn="ctr">
              <a:buNone/>
            </a:pPr>
            <a:r>
              <a:rPr lang="en-CA" dirty="0"/>
              <a:t>The following slides show what the Bible tells us</a:t>
            </a:r>
          </a:p>
          <a:p>
            <a:pPr marL="0" indent="0" algn="ctr">
              <a:buNone/>
            </a:pPr>
            <a:r>
              <a:rPr lang="en-CA" dirty="0"/>
              <a:t>about the purpose of Biblical prophecy.  </a:t>
            </a:r>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12619" y="665018"/>
            <a:ext cx="11333018" cy="5514109"/>
          </a:xfrm>
        </p:spPr>
        <p:txBody>
          <a:bodyPr>
            <a:normAutofit/>
          </a:bodyPr>
          <a:lstStyle/>
          <a:p>
            <a:pPr marL="0" indent="0" algn="ctr">
              <a:buNone/>
            </a:pPr>
            <a:r>
              <a:rPr lang="en-CA" u="sng" dirty="0"/>
              <a:t>IT STRENGTHENS OUR PERSONAL FAITH:</a:t>
            </a:r>
            <a:endParaRPr lang="en-CA" dirty="0"/>
          </a:p>
          <a:p>
            <a:pPr marL="0" indent="0" algn="ctr">
              <a:buNone/>
            </a:pPr>
            <a:endParaRPr lang="en-CA" dirty="0"/>
          </a:p>
          <a:p>
            <a:pPr marL="0" indent="0" algn="ctr">
              <a:buNone/>
            </a:pPr>
            <a:endParaRPr lang="en-CA" b="1" dirty="0"/>
          </a:p>
          <a:p>
            <a:pPr marL="0" indent="0" algn="ctr">
              <a:buNone/>
            </a:pPr>
            <a:r>
              <a:rPr lang="en-CA" dirty="0"/>
              <a:t>”I am telling you now before it happens, </a:t>
            </a:r>
          </a:p>
          <a:p>
            <a:pPr marL="0" indent="0" algn="ctr">
              <a:buNone/>
            </a:pPr>
            <a:r>
              <a:rPr lang="en-CA" dirty="0"/>
              <a:t>	so that when it does happen you will believe that I am He.” </a:t>
            </a:r>
            <a:r>
              <a:rPr lang="en-CA" b="1" dirty="0"/>
              <a:t>	</a:t>
            </a:r>
          </a:p>
          <a:p>
            <a:pPr marL="0" indent="0" algn="ctr">
              <a:buNone/>
            </a:pPr>
            <a:r>
              <a:rPr lang="en-CA" dirty="0"/>
              <a:t>John 13:19</a:t>
            </a:r>
          </a:p>
          <a:p>
            <a:pPr marL="0" indent="0" algn="ctr">
              <a:buNone/>
            </a:pPr>
            <a:r>
              <a:rPr lang="en-CA" dirty="0"/>
              <a:t> </a:t>
            </a:r>
          </a:p>
          <a:p>
            <a:pPr marL="0" lvl="0" indent="0" algn="ctr">
              <a:buNone/>
            </a:pPr>
            <a:endParaRPr lang="en-CA" b="1" dirty="0"/>
          </a:p>
          <a:p>
            <a:pPr marL="0" lvl="0" indent="0" algn="ctr">
              <a:buNone/>
            </a:pPr>
            <a:r>
              <a:rPr lang="en-CA" b="1" dirty="0"/>
              <a:t>What does this verse tell us about how prophesy strengthens our faith?</a:t>
            </a: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526473" y="789709"/>
            <a:ext cx="11007436" cy="5389417"/>
          </a:xfrm>
        </p:spPr>
        <p:txBody>
          <a:bodyPr>
            <a:normAutofit/>
          </a:bodyPr>
          <a:lstStyle/>
          <a:p>
            <a:pPr marL="0" indent="0" algn="ctr">
              <a:buNone/>
            </a:pPr>
            <a:endParaRPr lang="en-CA" dirty="0"/>
          </a:p>
          <a:p>
            <a:pPr marL="0" indent="0" algn="ctr">
              <a:buNone/>
            </a:pPr>
            <a:r>
              <a:rPr lang="en-CA" u="sng" dirty="0"/>
              <a:t>IT INCREASES PERSONAL HOPE:</a:t>
            </a:r>
            <a:endParaRPr lang="en-CA" dirty="0"/>
          </a:p>
          <a:p>
            <a:pPr marL="0" indent="0" algn="ctr">
              <a:buNone/>
            </a:pPr>
            <a:r>
              <a:rPr lang="en-CA" b="1" dirty="0"/>
              <a:t> </a:t>
            </a:r>
            <a:endParaRPr lang="en-CA" dirty="0"/>
          </a:p>
          <a:p>
            <a:pPr marL="0" indent="0" algn="ctr">
              <a:buNone/>
            </a:pPr>
            <a:r>
              <a:rPr lang="en-CA" dirty="0"/>
              <a:t>“For everything that was written in the past was written to teach us, so that through the endurance taught in the Scriptures and the encouragement they provide we might </a:t>
            </a:r>
            <a:r>
              <a:rPr lang="en-CA" u="sng" dirty="0"/>
              <a:t>have hope</a:t>
            </a:r>
            <a:r>
              <a:rPr lang="en-CA" dirty="0"/>
              <a:t>.</a:t>
            </a:r>
            <a:r>
              <a:rPr lang="en-CA" b="1" dirty="0"/>
              <a:t>”			</a:t>
            </a:r>
            <a:r>
              <a:rPr lang="en-CA" dirty="0"/>
              <a:t>Romans 15:4</a:t>
            </a:r>
          </a:p>
          <a:p>
            <a:pPr marL="0" indent="0" algn="ctr">
              <a:buNone/>
            </a:pPr>
            <a:endParaRPr lang="en-CA" dirty="0"/>
          </a:p>
          <a:p>
            <a:pPr marL="0" indent="0" algn="ctr">
              <a:buNone/>
            </a:pPr>
            <a:r>
              <a:rPr lang="en-CA" b="1" dirty="0"/>
              <a:t>How has prophesy given you hope?</a:t>
            </a:r>
            <a:endParaRPr lang="en-CA" dirty="0"/>
          </a:p>
          <a:p>
            <a:pPr marL="0" indent="0" algn="ctr">
              <a:buNone/>
            </a:pPr>
            <a:r>
              <a:rPr lang="en-CA" b="1" dirty="0"/>
              <a:t> </a:t>
            </a:r>
            <a:endParaRPr lang="en-CA" dirty="0"/>
          </a:p>
          <a:p>
            <a:pPr marL="0" indent="0" algn="ctr">
              <a:buNone/>
            </a:pPr>
            <a:r>
              <a:rPr lang="en-CA" dirty="0"/>
              <a:t>  </a:t>
            </a:r>
          </a:p>
          <a:p>
            <a:pPr marL="0" indent="0">
              <a:buNone/>
            </a:pPr>
            <a:endParaRPr lang="en-CA" u="sng"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415636"/>
            <a:ext cx="11762509" cy="6040581"/>
          </a:xfrm>
        </p:spPr>
        <p:txBody>
          <a:bodyPr>
            <a:normAutofit/>
          </a:bodyPr>
          <a:lstStyle/>
          <a:p>
            <a:pPr marL="0" indent="0" algn="ctr">
              <a:buNone/>
            </a:pPr>
            <a:endParaRPr lang="en-CA" dirty="0"/>
          </a:p>
          <a:p>
            <a:pPr marL="0" indent="0" algn="ctr">
              <a:buNone/>
            </a:pPr>
            <a:r>
              <a:rPr lang="en-CA" u="sng" dirty="0"/>
              <a:t>IT MOTIVATES US TO LIVE HOLY AND GODLY LIVES:</a:t>
            </a:r>
            <a:endParaRPr lang="en-CA" dirty="0"/>
          </a:p>
          <a:p>
            <a:pPr marL="0" indent="0" algn="ctr">
              <a:buNone/>
            </a:pPr>
            <a:r>
              <a:rPr lang="en-CA" dirty="0"/>
              <a:t> </a:t>
            </a:r>
          </a:p>
          <a:p>
            <a:pPr marL="0" indent="0" algn="ctr">
              <a:buNone/>
            </a:pPr>
            <a:r>
              <a:rPr lang="en-CA" dirty="0"/>
              <a:t>. . . what kind of people ought you to be? You ought to </a:t>
            </a:r>
            <a:r>
              <a:rPr lang="en-CA" u="sng" dirty="0"/>
              <a:t>live holy and godly lives</a:t>
            </a:r>
            <a:r>
              <a:rPr lang="en-CA" dirty="0"/>
              <a:t> </a:t>
            </a:r>
            <a:r>
              <a:rPr lang="en-CA" baseline="30000" dirty="0"/>
              <a:t> </a:t>
            </a:r>
            <a:r>
              <a:rPr lang="en-CA" dirty="0"/>
              <a:t>as you look forward to the day of God and speed its coming.</a:t>
            </a:r>
          </a:p>
          <a:p>
            <a:pPr marL="0" lvl="0" indent="0" algn="ctr">
              <a:buNone/>
            </a:pPr>
            <a:r>
              <a:rPr lang="en-CA" dirty="0"/>
              <a:t>Peter 3:11b-12a</a:t>
            </a:r>
          </a:p>
          <a:p>
            <a:pPr marL="0" indent="0" algn="ctr">
              <a:buNone/>
            </a:pPr>
            <a:r>
              <a:rPr lang="en-CA" dirty="0"/>
              <a:t> </a:t>
            </a:r>
          </a:p>
          <a:p>
            <a:pPr marL="0" indent="0" algn="ctr">
              <a:buNone/>
            </a:pPr>
            <a:r>
              <a:rPr lang="en-CA" dirty="0"/>
              <a:t> </a:t>
            </a:r>
          </a:p>
          <a:p>
            <a:pPr marL="0" lvl="0" indent="0" algn="ctr">
              <a:buNone/>
            </a:pPr>
            <a:r>
              <a:rPr lang="en-CA" b="1" dirty="0"/>
              <a:t>Do you regularly think about Jesus’ return?   </a:t>
            </a:r>
          </a:p>
          <a:p>
            <a:pPr marL="0" lvl="0" indent="0" algn="ctr">
              <a:buNone/>
            </a:pPr>
            <a:endParaRPr lang="en-CA" b="1" dirty="0"/>
          </a:p>
          <a:p>
            <a:pPr marL="0" lvl="0" indent="0" algn="ctr">
              <a:buNone/>
            </a:pPr>
            <a:r>
              <a:rPr lang="en-CA" b="1" dirty="0"/>
              <a:t>To what degree to you feel His return is shaping how you live?</a:t>
            </a:r>
            <a:endParaRPr lang="en-CA" dirty="0"/>
          </a:p>
          <a:p>
            <a:pPr marL="0" lvl="0" indent="0" algn="ctr">
              <a:buNone/>
            </a:pP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1009</Words>
  <Application>Microsoft Macintosh PowerPoint</Application>
  <PresentationFormat>Widescreen</PresentationFormat>
  <Paragraphs>111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IT’S THE END OF THE WORLD AS WE KNOW 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53</cp:revision>
  <dcterms:created xsi:type="dcterms:W3CDTF">2021-11-03T18:52:42Z</dcterms:created>
  <dcterms:modified xsi:type="dcterms:W3CDTF">2022-02-17T20:09:13Z</dcterms:modified>
</cp:coreProperties>
</file>