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8" r:id="rId11"/>
    <p:sldId id="269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6"/>
  </p:normalViewPr>
  <p:slideViewPr>
    <p:cSldViewPr snapToGrid="0" snapToObjects="1">
      <p:cViewPr varScale="1">
        <p:scale>
          <a:sx n="105" d="100"/>
          <a:sy n="105" d="100"/>
        </p:scale>
        <p:origin x="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7CE1A-04DE-2441-86B2-6B8B96849F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855A64-0DF3-9543-B9D7-9C135D3915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A56D0-13CA-9A4E-A359-C69F9C9FD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1/26/22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669DD-2BC8-1C4D-9F8B-84A37C1E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209CEC-90F1-154D-88DC-F3E6444DA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148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241B8-AECD-134D-8235-7B488DF77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4E8BA3-7196-5643-B221-5F9C7697B3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9F4A57-0908-2C49-B2F6-6BD604F7F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1/26/22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A9BFD-884F-A84B-897E-A7C048FB1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71EFD-6870-E54A-96CF-E96968BE9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35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286431-95F9-A44A-86AB-93B262010A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1FDF60-4513-3948-9E13-5ECC486D0D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76C0C-1400-A74B-943B-35D249270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1/26/22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D8876-BD59-D54C-9C71-9F0FB1CA0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226177-5C0C-9842-B71F-FBD996377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996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86F98-21DA-7446-B470-11E7B1C70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2FAE5-CA0E-4445-86FE-536EDA637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0C8C91-1004-CE49-A90A-BB4ECD3A4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1/26/22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9D6DA-EB08-FC48-A5D7-A0E03B4EB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88E9E-365E-C34D-89B3-82639F649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8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DB5C3-3AC6-6C40-870C-388971162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3DD1EC-9C08-154B-843D-78A6ADD766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B8595-198C-6D40-981E-748DF75A2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1/26/22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C1747C-38C6-B04D-829F-45C037ACB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BA29F-072B-1440-A82A-9FC84C94A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88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7E636-9C76-4A49-946C-F38C5B3D0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6340B-A3B3-9F49-87A0-3B2011D6C8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1199C5-2F71-6C44-82E4-DF1B49813F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47AEC-0F0D-1C4C-BFE2-4E8F41B6C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1/26/22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1F135A-C51A-E544-B06D-A98708F70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03D6F5-2EB8-5149-8C9B-CCF22F95A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4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5BC00-3094-AD46-9B97-D133056F8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88C028-2A7A-6E4C-9095-4FD335CC5E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8E717B-3AB7-FD49-B562-94B30B1A0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65535F-77DF-6442-AB29-934E43B586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51C8A4-C792-9F4E-BE47-90B102C30F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DBC17B-6D73-314D-82BA-EB6D72B98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1/26/22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196A03-F770-7B40-8637-DE2525B1C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105A61-B55D-5740-A53D-AD2A7DD80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744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67AF5-8889-034C-96C8-FC00CD9D0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3FBF7D-33F2-A649-9B3A-2177D113C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1/26/22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FE54FC-F3F7-594F-9AEA-5FF387A36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7CD3AD-367E-A648-85FB-AF57FC551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12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7FE686-BEBF-804F-A01F-F98AF868A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1/26/22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9C7417-469B-7B40-B465-026631436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17A366-B386-034B-AC0C-5DBEE23F7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527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56096-7F28-A24F-BFC5-7CE3F10D9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D3C3C-DA34-6D46-BF4F-B9F5F9F4F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5C1AD-EA91-4D48-8FE8-4276199B90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9460C0-E7EA-2846-89AC-BDCD670C6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1/26/22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D67D24-6096-CA40-8893-96DC65B25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225B8D-C92A-3347-8374-24ABAD126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876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4C09C-6CD9-3F42-AF53-3BE95E019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AAA98A-1973-0B4C-933E-716127F345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B75A03-059D-1942-8185-722820D519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71F762-F146-E243-99F9-F3509C667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87C8-9E71-A34D-91E9-075CCB43821C}" type="datetimeFigureOut">
              <a:rPr lang="en-US" smtClean="0"/>
              <a:t>1/26/22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D77D72-9C08-DB41-9754-D12F5906E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B591DA-7B1C-C448-84B3-D3F0828C1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501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6C8732-9152-FF47-9407-3EBC99821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81A61C-0B0F-0D4B-BCE1-94CE62FFE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25FE9-8692-814D-A3F3-859C5B4117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587C8-9E71-A34D-91E9-075CCB43821C}" type="datetimeFigureOut">
              <a:rPr lang="en-US" smtClean="0"/>
              <a:t>1/26/22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93510-DFDF-E34C-B4C3-E2DBBD0707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4E765-8519-BD42-B053-86C435DEEB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6B708-52AC-D54F-AE96-A21DEC01C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771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UjLd6k6uXk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F23A0-5846-CD47-9EC0-4D9F339715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UNSTUCK: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703CA9-C3E0-A348-82D3-E780173028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ATOMIC PRAYER</a:t>
            </a:r>
          </a:p>
        </p:txBody>
      </p:sp>
    </p:spTree>
    <p:extLst>
      <p:ext uri="{BB962C8B-B14F-4D97-AF65-F5344CB8AC3E}">
        <p14:creationId xmlns:p14="http://schemas.microsoft.com/office/powerpoint/2010/main" val="2721162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5E314-B0B6-CE40-A205-7BD554CC9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8764"/>
            <a:ext cx="10515600" cy="5678199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r>
              <a:rPr lang="en-CA" dirty="0"/>
              <a:t>Look back at the components of the </a:t>
            </a:r>
          </a:p>
          <a:p>
            <a:pPr marL="0" lvl="0" indent="0" algn="ctr">
              <a:buNone/>
            </a:pPr>
            <a:r>
              <a:rPr lang="en-CA" dirty="0"/>
              <a:t>Lord’s Prayer and think about your prayer life.   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lvl="0" indent="0" algn="ctr">
              <a:buNone/>
            </a:pPr>
            <a:r>
              <a:rPr lang="en-CA" b="1" dirty="0"/>
              <a:t>What components might be missing from your prayers?  </a:t>
            </a:r>
          </a:p>
          <a:p>
            <a:pPr marL="0" lvl="0" indent="0" algn="ctr">
              <a:buNone/>
            </a:pPr>
            <a:endParaRPr lang="en-CA" b="1" dirty="0"/>
          </a:p>
          <a:p>
            <a:pPr marL="0" lvl="0" indent="0" algn="ctr">
              <a:buNone/>
            </a:pPr>
            <a:r>
              <a:rPr lang="en-CA" b="1" dirty="0"/>
              <a:t>What might you add or emphasize more in your prayers?</a:t>
            </a: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r>
              <a:rPr lang="en-CA" b="1" dirty="0"/>
              <a:t>How might you begin to make a habit of praying like Jesus prayed?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156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7F642-975E-D649-B3F4-C9D28E3C9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037" y="109133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CA" b="1" u="sng" dirty="0"/>
              <a:t>EXPERIENCE GOD</a:t>
            </a: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The Lord’s Prayer – Hillsong worship 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u="sng" dirty="0">
                <a:hlinkClick r:id="rId2"/>
              </a:rPr>
              <a:t>https://www.youtube.com/watch?v=kUjLd6k6uXk</a:t>
            </a:r>
            <a:endParaRPr lang="en-CA" dirty="0"/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Listen to this song together.    </a:t>
            </a:r>
          </a:p>
          <a:p>
            <a:pPr marL="0" indent="0" algn="ctr">
              <a:buNone/>
            </a:pPr>
            <a:r>
              <a:rPr lang="en-CA" dirty="0"/>
              <a:t>Close your eyes and take in the meaning of the words.   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b="1" dirty="0"/>
              <a:t>How did this experience speak to you?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41727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ABA01-CB86-A049-927E-CB8BA03D6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60763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b="1" u="sng" dirty="0"/>
              <a:t>PRAYER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Please pray for the </a:t>
            </a:r>
            <a:r>
              <a:rPr lang="en-CA" dirty="0" err="1"/>
              <a:t>Cymbaluk</a:t>
            </a:r>
            <a:r>
              <a:rPr lang="en-CA" dirty="0"/>
              <a:t> family, our global missionaries in Greece serving with Avant.   Gary sends the following requests. </a:t>
            </a:r>
          </a:p>
          <a:p>
            <a:pPr marL="0" indent="0">
              <a:buNone/>
            </a:pPr>
            <a:r>
              <a:rPr lang="en-CA" dirty="0"/>
              <a:t> </a:t>
            </a:r>
          </a:p>
          <a:p>
            <a:pPr lvl="0"/>
            <a:r>
              <a:rPr lang="en-CA" dirty="0"/>
              <a:t>Pray for wisdom as Marina and I make travel plans. We will plan several international trips together while the children remain based in Athens.</a:t>
            </a:r>
          </a:p>
          <a:p>
            <a:pPr lvl="0"/>
            <a:r>
              <a:rPr lang="en-CA" dirty="0"/>
              <a:t>Pray for the former Muslims who we are taking through baptism class. Pray they wouldn't be tripped up by the enemy.</a:t>
            </a:r>
          </a:p>
          <a:p>
            <a:pPr lvl="0"/>
            <a:r>
              <a:rPr lang="en-CA" dirty="0"/>
              <a:t>Praise God 19 former Muslims(in rural Uganda) accepted Christ through our Avant colleague's ministry(we are the Avant's Africa Ministry Directors).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28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387E3-3B04-0640-9B83-86BBB8770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37" y="960387"/>
            <a:ext cx="10776378" cy="49000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u="sng" dirty="0"/>
              <a:t>My Early Memories of Prayer</a:t>
            </a:r>
          </a:p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What early memories do you have of prayer?   </a:t>
            </a:r>
          </a:p>
          <a:p>
            <a:pPr marL="0" indent="0" algn="ctr">
              <a:buNone/>
            </a:pPr>
            <a:r>
              <a:rPr lang="en-CA" dirty="0"/>
              <a:t> Was prayer something you did in your family growing up?    </a:t>
            </a:r>
          </a:p>
          <a:p>
            <a:pPr marL="0" indent="0" algn="ctr">
              <a:buNone/>
            </a:pPr>
            <a:r>
              <a:rPr lang="en-CA" dirty="0"/>
              <a:t>Do you remember one of your first prayers?   </a:t>
            </a:r>
          </a:p>
          <a:p>
            <a:pPr marL="0" indent="0" algn="ctr">
              <a:buNone/>
            </a:pPr>
            <a:r>
              <a:rPr lang="en-CA" dirty="0"/>
              <a:t>Maybe prayer wasn’t part of your earlier years </a:t>
            </a:r>
          </a:p>
          <a:p>
            <a:pPr marL="0" indent="0" algn="ctr">
              <a:buNone/>
            </a:pPr>
            <a:r>
              <a:rPr lang="en-CA" dirty="0"/>
              <a:t>and you’re feeling new to prayer.    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Share your story with the group.</a:t>
            </a:r>
            <a:r>
              <a:rPr lang="en-CA" dirty="0"/>
              <a:t>   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351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F903D-2DA6-544C-8770-A9D3BCD7A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279" y="803564"/>
            <a:ext cx="10515600" cy="5680362"/>
          </a:xfrm>
        </p:spPr>
        <p:txBody>
          <a:bodyPr>
            <a:normAutofit fontScale="85000" lnSpcReduction="20000"/>
          </a:bodyPr>
          <a:lstStyle/>
          <a:p>
            <a:pPr marL="0" lv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r>
              <a:rPr lang="en-CA" dirty="0"/>
              <a:t>On Sunday, Pete talked about the value of prayer as a regular habit in our lives.    </a:t>
            </a:r>
          </a:p>
          <a:p>
            <a:pPr marL="0" lvl="0" indent="0" algn="ctr">
              <a:buNone/>
            </a:pPr>
            <a:r>
              <a:rPr lang="en-CA" dirty="0"/>
              <a:t>He quoted Charles Duhigg, author of The Power of Habit, </a:t>
            </a:r>
          </a:p>
          <a:p>
            <a:pPr marL="0" lvl="0" indent="0" algn="ctr">
              <a:buNone/>
            </a:pPr>
            <a:r>
              <a:rPr lang="en-CA" dirty="0"/>
              <a:t>who talks about </a:t>
            </a:r>
            <a:r>
              <a:rPr lang="en-CA" i="1" dirty="0"/>
              <a:t>keystone habits</a:t>
            </a:r>
            <a:r>
              <a:rPr lang="en-CA" dirty="0"/>
              <a:t>, </a:t>
            </a:r>
          </a:p>
          <a:p>
            <a:pPr marL="0" lvl="0" indent="0" algn="ctr">
              <a:buNone/>
            </a:pPr>
            <a:r>
              <a:rPr lang="en-CA" dirty="0"/>
              <a:t>“small changes or habits that people introduce </a:t>
            </a:r>
          </a:p>
          <a:p>
            <a:pPr marL="0" lvl="0" indent="0" algn="ctr">
              <a:buNone/>
            </a:pPr>
            <a:r>
              <a:rPr lang="en-CA" dirty="0"/>
              <a:t>into their routines that unintentionally </a:t>
            </a:r>
          </a:p>
          <a:p>
            <a:pPr marL="0" lvl="0" indent="0" algn="ctr">
              <a:buNone/>
            </a:pPr>
            <a:r>
              <a:rPr lang="en-CA" dirty="0"/>
              <a:t>carry over into other aspects of their lives.”  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lvl="0" indent="0" algn="ctr">
              <a:buNone/>
            </a:pPr>
            <a:r>
              <a:rPr lang="en-CA" b="1" dirty="0"/>
              <a:t>How might prayer be a keystone habit?    </a:t>
            </a:r>
            <a:endParaRPr lang="en-CA" dirty="0"/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Do you view prayer differently than you did years ago?   Why or why not?</a:t>
            </a:r>
            <a:r>
              <a:rPr lang="en-CA" dirty="0"/>
              <a:t> </a:t>
            </a:r>
          </a:p>
          <a:p>
            <a:pPr marL="0" lv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   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48395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4EE33-CC04-DD46-9CA5-1072FD445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473" y="110836"/>
            <a:ext cx="10515600" cy="65670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r>
              <a:rPr lang="en-CA" dirty="0"/>
              <a:t>READ:   Matthew 6:5-15 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In verses 5-6 Jesus tells us we should not pray like “hypocrites”.    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What did He mean by this?</a:t>
            </a:r>
          </a:p>
          <a:p>
            <a:pPr marL="0" indent="0" algn="ctr">
              <a:buNone/>
            </a:pPr>
            <a:endParaRPr lang="en-CA" b="1" dirty="0"/>
          </a:p>
          <a:p>
            <a:pPr marL="0" lvl="0" indent="0" algn="ctr">
              <a:buNone/>
            </a:pPr>
            <a:r>
              <a:rPr lang="en-CA" dirty="0"/>
              <a:t>In verses 7-8, Jesus says we shouldn’t “babble on” when we pray.   </a:t>
            </a:r>
          </a:p>
          <a:p>
            <a:pPr marL="0" indent="0" algn="ctr">
              <a:buNone/>
            </a:pPr>
            <a:r>
              <a:rPr lang="en-CA" b="1" dirty="0"/>
              <a:t> </a:t>
            </a:r>
            <a:endParaRPr lang="en-CA" dirty="0"/>
          </a:p>
          <a:p>
            <a:pPr marL="0" lvl="0" indent="0" algn="ctr">
              <a:buNone/>
            </a:pPr>
            <a:r>
              <a:rPr lang="en-CA" b="1" dirty="0"/>
              <a:t>What did He mean by this?</a:t>
            </a: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285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A030D-0557-8E46-A30F-5785C1F6C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7" y="1191443"/>
            <a:ext cx="11263746" cy="489070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CA" u="sng" dirty="0"/>
              <a:t>THE LORD’S PRAYER</a:t>
            </a: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Now let’s consider the various components of Jesus’ prayer and talk about how the value of each part can guide our habit of prayer.   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lvl="0" indent="0" algn="ctr">
              <a:buNone/>
            </a:pPr>
            <a:r>
              <a:rPr lang="en-CA" dirty="0"/>
              <a:t>READ:  “Our Father in heaven, may your name be kept holy.”  Vs. 9.  NLT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Value:   Focuses our attention on God .  </a:t>
            </a:r>
          </a:p>
          <a:p>
            <a:pPr mar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r>
              <a:rPr lang="en-CA" b="1" dirty="0"/>
              <a:t>Why is focusing our attention on God’s holiness important when we pray?</a:t>
            </a: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lvl="0" indent="0">
              <a:buNone/>
            </a:pPr>
            <a:endParaRPr lang="en-CA" dirty="0"/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908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0A1DB-4814-6A42-9954-B9C7DA8FD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1187423"/>
            <a:ext cx="11319164" cy="4351338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r>
              <a:rPr lang="en-CA" dirty="0"/>
              <a:t>READ:  “May your Kingdom come soon.    </a:t>
            </a:r>
          </a:p>
          <a:p>
            <a:pPr marL="0" lvl="0" indent="0" algn="ctr">
              <a:buNone/>
            </a:pPr>
            <a:r>
              <a:rPr lang="en-CA" dirty="0"/>
              <a:t>May your will be done on earth, as it is in heaven.”  Vs. 10 NLT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Value:   Aligns our lives with His purpose. 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lvl="0" indent="0" algn="ctr">
              <a:buNone/>
            </a:pPr>
            <a:r>
              <a:rPr lang="en-CA" b="1" dirty="0"/>
              <a:t>Why is focusing on God’s Kingdom an important part of our prayer habit?</a:t>
            </a:r>
            <a:endParaRPr lang="en-CA" dirty="0"/>
          </a:p>
          <a:p>
            <a:pPr marL="0" lvl="0" indent="0" algn="ctr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036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F9DE1-525F-C04A-AB52-83B824440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6192"/>
            <a:ext cx="11333018" cy="49452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CA" dirty="0"/>
          </a:p>
          <a:p>
            <a:pPr marL="0" lv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r>
              <a:rPr lang="en-CA" dirty="0"/>
              <a:t>READ:  “Give us today the food we need.”  Vs. 11 NLT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Value:   Acknowledges our dependence on Him.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lvl="0" indent="0" algn="ctr">
              <a:buNone/>
            </a:pPr>
            <a:r>
              <a:rPr lang="en-CA" b="1" dirty="0"/>
              <a:t>Why is acknowledging our dependence on God an important prayer habit?</a:t>
            </a:r>
            <a:endParaRPr lang="en-CA" dirty="0"/>
          </a:p>
          <a:p>
            <a:pPr marL="0" lvl="0" indent="0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020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9A001-1310-904C-A6A1-E2976805C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1396134"/>
            <a:ext cx="11007436" cy="4351338"/>
          </a:xfrm>
        </p:spPr>
        <p:txBody>
          <a:bodyPr/>
          <a:lstStyle/>
          <a:p>
            <a:pPr mar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r>
              <a:rPr lang="en-CA" dirty="0"/>
              <a:t>READ:  “and forgive our sins, as we have forgiven </a:t>
            </a:r>
          </a:p>
          <a:p>
            <a:pPr marL="0" lvl="0" indent="0" algn="ctr">
              <a:buNone/>
            </a:pPr>
            <a:r>
              <a:rPr lang="en-CA" dirty="0"/>
              <a:t>those who sin against us.”  vs. 12 NLT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Value:   Asks God to clean our hearts. 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lvl="0" indent="0" algn="ctr">
              <a:buNone/>
            </a:pPr>
            <a:r>
              <a:rPr lang="en-CA" b="1" dirty="0"/>
              <a:t>Why is forgiveness such an important part of our relationship with God?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329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9838D-7E16-1640-AA3B-7BC5FEF9B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71443"/>
            <a:ext cx="11762509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r>
              <a:rPr lang="en-CA" dirty="0"/>
              <a:t>READ:  “And don’t let us yield to temptation, </a:t>
            </a:r>
          </a:p>
          <a:p>
            <a:pPr marL="0" lvl="0" indent="0" algn="ctr">
              <a:buNone/>
            </a:pPr>
            <a:r>
              <a:rPr lang="en-CA" dirty="0"/>
              <a:t>but rescue us from the evil one.”   Vs. 14-15  NLT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Value:  Asks for God’s protection and help. 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lvl="0" indent="0" algn="ctr">
              <a:buNone/>
            </a:pPr>
            <a:r>
              <a:rPr lang="en-CA" b="1" dirty="0"/>
              <a:t>Why is asking for God’s help and protection a crucial habit?</a:t>
            </a:r>
            <a:endParaRPr lang="en-CA" dirty="0"/>
          </a:p>
          <a:p>
            <a:pPr marL="0" lv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152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647</Words>
  <Application>Microsoft Macintosh PowerPoint</Application>
  <PresentationFormat>Widescreen</PresentationFormat>
  <Paragraphs>108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UNSTUCK: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WITH:</dc:title>
  <dc:creator>Jeff Austen</dc:creator>
  <cp:lastModifiedBy>Cheryl Schade</cp:lastModifiedBy>
  <cp:revision>37</cp:revision>
  <dcterms:created xsi:type="dcterms:W3CDTF">2021-11-03T18:52:42Z</dcterms:created>
  <dcterms:modified xsi:type="dcterms:W3CDTF">2022-01-26T19:13:54Z</dcterms:modified>
</cp:coreProperties>
</file>