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1/20/22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1/20/22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reeksidechurch.ca/divorcecare" TargetMode="External"/><Relationship Id="rId2" Type="http://schemas.openxmlformats.org/officeDocument/2006/relationships/hyperlink" Target="http://www.creeksidechurch.ca/CR" TargetMode="External"/><Relationship Id="rId1" Type="http://schemas.openxmlformats.org/officeDocument/2006/relationships/slideLayout" Target="../slideLayouts/slideLayout2.xml"/><Relationship Id="rId4" Type="http://schemas.openxmlformats.org/officeDocument/2006/relationships/hyperlink" Target="https://www.creeksidechurch.ca/car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UNSTUCK: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A KEY TO EFFECTIVE CHANGE</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5E314-B0B6-CE40-A205-7BD554CC9346}"/>
              </a:ext>
            </a:extLst>
          </p:cNvPr>
          <p:cNvSpPr>
            <a:spLocks noGrp="1"/>
          </p:cNvSpPr>
          <p:nvPr>
            <p:ph idx="1"/>
          </p:nvPr>
        </p:nvSpPr>
        <p:spPr>
          <a:xfrm>
            <a:off x="838200" y="498764"/>
            <a:ext cx="10515600" cy="5678199"/>
          </a:xfrm>
        </p:spPr>
        <p:txBody>
          <a:bodyPr>
            <a:normAutofit fontScale="92500" lnSpcReduction="20000"/>
          </a:bodyPr>
          <a:lstStyle/>
          <a:p>
            <a:pPr marL="0" indent="0" algn="ctr">
              <a:buNone/>
            </a:pPr>
            <a:r>
              <a:rPr lang="en-CA" u="sng" dirty="0"/>
              <a:t>CREEKSIDE MINISTRIES THAT HELP SHARE THE BURDEN</a:t>
            </a:r>
            <a:endParaRPr lang="en-CA" dirty="0"/>
          </a:p>
          <a:p>
            <a:pPr marL="0" indent="0">
              <a:buNone/>
            </a:pPr>
            <a:endParaRPr lang="en-CA" dirty="0"/>
          </a:p>
          <a:p>
            <a:pPr marL="0" indent="0">
              <a:buNone/>
            </a:pPr>
            <a:r>
              <a:rPr lang="en-CA" u="sng" dirty="0"/>
              <a:t>Celebrate Recovery (CR)</a:t>
            </a:r>
            <a:endParaRPr lang="en-CA" dirty="0"/>
          </a:p>
          <a:p>
            <a:pPr marL="0" indent="0">
              <a:buNone/>
            </a:pPr>
            <a:r>
              <a:rPr lang="en-CA" dirty="0"/>
              <a:t>CR is a Christ-centred recovery ministry focused on steps to help people recover from hurts, habits and hang-ups in their lives. </a:t>
            </a:r>
            <a:r>
              <a:rPr lang="en-CA" u="sng" dirty="0">
                <a:hlinkClick r:id="rId2"/>
              </a:rPr>
              <a:t>www.creeksidechurch.ca/CR</a:t>
            </a:r>
            <a:endParaRPr lang="en-CA" dirty="0"/>
          </a:p>
          <a:p>
            <a:pPr marL="0" indent="0">
              <a:buNone/>
            </a:pPr>
            <a:r>
              <a:rPr lang="en-CA" dirty="0"/>
              <a:t> </a:t>
            </a:r>
          </a:p>
          <a:p>
            <a:pPr marL="0" indent="0">
              <a:buNone/>
            </a:pPr>
            <a:r>
              <a:rPr lang="en-CA" u="sng" dirty="0" err="1"/>
              <a:t>DivorceCare</a:t>
            </a:r>
            <a:r>
              <a:rPr lang="en-CA" u="sng" dirty="0"/>
              <a:t> and DC4K</a:t>
            </a:r>
            <a:endParaRPr lang="en-CA" dirty="0"/>
          </a:p>
          <a:p>
            <a:pPr marL="0" indent="0">
              <a:buNone/>
            </a:pPr>
            <a:r>
              <a:rPr lang="en-CA" dirty="0"/>
              <a:t>These groups provide healing and hope to adults and children hurting from the pain of separation or divorce.    </a:t>
            </a:r>
            <a:r>
              <a:rPr lang="en-CA" u="sng" dirty="0">
                <a:hlinkClick r:id="rId3"/>
              </a:rPr>
              <a:t>www.creeksidechurch.ca/divorcecare</a:t>
            </a:r>
            <a:r>
              <a:rPr lang="en-CA" dirty="0"/>
              <a:t> </a:t>
            </a:r>
          </a:p>
          <a:p>
            <a:pPr marL="0" indent="0">
              <a:buNone/>
            </a:pPr>
            <a:r>
              <a:rPr lang="en-CA" dirty="0"/>
              <a:t> </a:t>
            </a:r>
          </a:p>
          <a:p>
            <a:pPr marL="0" indent="0">
              <a:buNone/>
            </a:pPr>
            <a:r>
              <a:rPr lang="en-CA" u="sng" dirty="0"/>
              <a:t>Creekside Cares</a:t>
            </a:r>
            <a:endParaRPr lang="en-CA" dirty="0"/>
          </a:p>
          <a:p>
            <a:pPr marL="0" indent="0" fontAlgn="base">
              <a:buNone/>
            </a:pPr>
            <a:r>
              <a:rPr lang="en-CA" dirty="0"/>
              <a:t>Creekside Cares is for anyone who may be in need of resources or support; seeking prayer, counsel or spiritual care;  or experiencing emotional, physical or financial struggles.   </a:t>
            </a:r>
            <a:r>
              <a:rPr lang="en-CA" u="sng" dirty="0">
                <a:hlinkClick r:id="rId4"/>
              </a:rPr>
              <a:t>https://www.creeksidechurch.ca/care/</a:t>
            </a:r>
            <a:endParaRPr lang="en-CA" dirty="0"/>
          </a:p>
          <a:p>
            <a:pPr marL="0" indent="0">
              <a:buNone/>
            </a:pPr>
            <a:endParaRPr lang="en-US" dirty="0"/>
          </a:p>
        </p:txBody>
      </p:sp>
    </p:spTree>
    <p:extLst>
      <p:ext uri="{BB962C8B-B14F-4D97-AF65-F5344CB8AC3E}">
        <p14:creationId xmlns:p14="http://schemas.microsoft.com/office/powerpoint/2010/main" val="3641156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a:bodyPr>
          <a:lstStyle/>
          <a:p>
            <a:pPr marL="0" indent="0">
              <a:buNone/>
            </a:pPr>
            <a:r>
              <a:rPr lang="en-CA" b="1" u="sng" dirty="0"/>
              <a:t>PRAYER</a:t>
            </a:r>
            <a:endParaRPr lang="en-CA" dirty="0"/>
          </a:p>
          <a:p>
            <a:pPr marL="0" indent="0">
              <a:buNone/>
            </a:pPr>
            <a:endParaRPr lang="en-CA" dirty="0"/>
          </a:p>
          <a:p>
            <a:pPr marL="0" indent="0">
              <a:buNone/>
            </a:pPr>
            <a:r>
              <a:rPr lang="en-CA" dirty="0"/>
              <a:t>Let’s pray this week for our Global Workers -  particularly pray for our missionaries serving in Southeast Asia and Greece:</a:t>
            </a:r>
          </a:p>
          <a:p>
            <a:pPr marL="0" indent="0">
              <a:buNone/>
            </a:pPr>
            <a:endParaRPr lang="en-CA" dirty="0"/>
          </a:p>
          <a:p>
            <a:pPr lvl="0"/>
            <a:r>
              <a:rPr lang="en-CA" dirty="0"/>
              <a:t>Pray for the </a:t>
            </a:r>
            <a:r>
              <a:rPr lang="en-CA" dirty="0" err="1"/>
              <a:t>Niemeijers</a:t>
            </a:r>
            <a:r>
              <a:rPr lang="en-CA" dirty="0"/>
              <a:t> in Southeast Asia serving with Wycliffe.   Ask for God’s protection on them physically.   Ask for God to guide them and give them wisdom as they serve Him.  </a:t>
            </a:r>
          </a:p>
          <a:p>
            <a:pPr marL="0" indent="0">
              <a:buNone/>
            </a:pPr>
            <a:r>
              <a:rPr lang="en-CA" dirty="0"/>
              <a:t> </a:t>
            </a:r>
          </a:p>
          <a:p>
            <a:pPr lvl="0"/>
            <a:r>
              <a:rPr lang="en-CA" dirty="0"/>
              <a:t>Pray for the </a:t>
            </a:r>
            <a:r>
              <a:rPr lang="en-CA" dirty="0" err="1"/>
              <a:t>Cymbaluks</a:t>
            </a:r>
            <a:r>
              <a:rPr lang="en-CA" dirty="0"/>
              <a:t> in Greece serving with Avant.   Ask for God to give them success as they build relationships with nationals in order to support and build the local church.   Ask that God would grow their influence in a nation where Christianity is a small minority.</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651164" y="1265187"/>
            <a:ext cx="10776378" cy="4900086"/>
          </a:xfrm>
        </p:spPr>
        <p:txBody>
          <a:bodyPr>
            <a:normAutofit fontScale="92500"/>
          </a:bodyPr>
          <a:lstStyle/>
          <a:p>
            <a:pPr marL="0" indent="0" algn="ctr">
              <a:buNone/>
            </a:pPr>
            <a:r>
              <a:rPr lang="en-CA" sz="3600" b="1" u="sng" dirty="0"/>
              <a:t>WE DID IT TOGETHER!</a:t>
            </a:r>
          </a:p>
          <a:p>
            <a:pPr marL="0" indent="0">
              <a:buNone/>
            </a:pPr>
            <a:endParaRPr lang="en-CA" dirty="0"/>
          </a:p>
          <a:p>
            <a:pPr marL="0" indent="0" algn="ctr">
              <a:buNone/>
            </a:pPr>
            <a:r>
              <a:rPr lang="en-CA" dirty="0"/>
              <a:t>Think back to a time when someone helped push your car out of a snowbank, or when you helped a neighbour clear that snow in their driveway.     </a:t>
            </a:r>
          </a:p>
          <a:p>
            <a:pPr marL="0" indent="0" algn="ctr">
              <a:buNone/>
            </a:pPr>
            <a:endParaRPr lang="en-CA" b="1" dirty="0"/>
          </a:p>
          <a:p>
            <a:pPr marL="0" indent="0" algn="ctr">
              <a:buNone/>
            </a:pPr>
            <a:r>
              <a:rPr lang="en-CA" b="1" dirty="0"/>
              <a:t>How did it feel to be working together? </a:t>
            </a:r>
          </a:p>
          <a:p>
            <a:pPr marL="0" indent="0" algn="ctr">
              <a:buNone/>
            </a:pPr>
            <a:endParaRPr lang="en-CA" b="1" dirty="0"/>
          </a:p>
          <a:p>
            <a:pPr marL="0" indent="0" algn="ctr">
              <a:buNone/>
            </a:pPr>
            <a:r>
              <a:rPr lang="en-CA" b="1" dirty="0"/>
              <a:t>Share your story with your group.</a:t>
            </a:r>
            <a:endParaRPr lang="en-CA" dirty="0"/>
          </a:p>
          <a:p>
            <a:pPr marL="0" indent="0" algn="ctr">
              <a:buNone/>
            </a:pPr>
            <a:endParaRPr lang="en-CA" b="1" dirty="0"/>
          </a:p>
          <a:p>
            <a:pPr marL="0" indent="0" algn="ctr">
              <a:buNone/>
            </a:pPr>
            <a:r>
              <a:rPr lang="en-CA" dirty="0"/>
              <a:t>  </a:t>
            </a:r>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725752"/>
            <a:ext cx="10515600" cy="5217848"/>
          </a:xfrm>
        </p:spPr>
        <p:txBody>
          <a:bodyPr>
            <a:normAutofit/>
          </a:bodyPr>
          <a:lstStyle/>
          <a:p>
            <a:pPr marL="0" indent="0" algn="ctr">
              <a:buNone/>
            </a:pPr>
            <a:endParaRPr lang="en-CA" dirty="0"/>
          </a:p>
          <a:p>
            <a:pPr marL="0" lvl="0" indent="0" algn="ctr">
              <a:buNone/>
            </a:pPr>
            <a:endParaRPr lang="en-CA" dirty="0"/>
          </a:p>
          <a:p>
            <a:pPr marL="0" lvl="0" indent="0" algn="ctr">
              <a:buNone/>
            </a:pPr>
            <a:endParaRPr lang="en-CA" dirty="0"/>
          </a:p>
          <a:p>
            <a:pPr marL="0" lvl="0" indent="0" algn="ctr">
              <a:buNone/>
            </a:pPr>
            <a:r>
              <a:rPr lang="en-CA" dirty="0"/>
              <a:t>On Sunday, Ken said, “If we keep doing what we have always been doing we will keep being where we have always been being.”    </a:t>
            </a:r>
          </a:p>
          <a:p>
            <a:pPr marL="0" indent="0" algn="ctr">
              <a:buNone/>
            </a:pPr>
            <a:r>
              <a:rPr lang="en-CA" b="1" dirty="0"/>
              <a:t> </a:t>
            </a:r>
            <a:endParaRPr lang="en-CA" dirty="0"/>
          </a:p>
          <a:p>
            <a:pPr marL="0" lvl="0" indent="0" algn="ctr">
              <a:buNone/>
            </a:pPr>
            <a:r>
              <a:rPr lang="en-CA" b="1" dirty="0"/>
              <a:t>What did he mean by this?</a:t>
            </a:r>
            <a:endParaRPr lang="en-CA" dirty="0"/>
          </a:p>
          <a:p>
            <a:pPr marL="0" indent="0" algn="ctr">
              <a:buNone/>
            </a:pPr>
            <a:r>
              <a:rPr lang="en-CA" b="1" dirty="0"/>
              <a:t> </a:t>
            </a:r>
            <a:endParaRPr lang="en-CA" dirty="0"/>
          </a:p>
          <a:p>
            <a:pPr marL="0" lvl="0" indent="0" algn="ctr">
              <a:buNone/>
            </a:pPr>
            <a:r>
              <a:rPr lang="en-CA" b="1" dirty="0"/>
              <a:t>In what way have you experienced this in your life?</a:t>
            </a: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lvl="0" indent="0" algn="ctr">
              <a:buNone/>
            </a:pPr>
            <a:r>
              <a:rPr lang="en-CA" u="sng" dirty="0"/>
              <a:t>6 AREAS WHERE PEOPLE OFTEN WANT TO SEE CHANGE</a:t>
            </a:r>
          </a:p>
          <a:p>
            <a:pPr marL="0" lvl="0" indent="0" algn="ctr">
              <a:buNone/>
            </a:pPr>
            <a:endParaRPr lang="en-CA" dirty="0"/>
          </a:p>
          <a:p>
            <a:pPr lvl="0"/>
            <a:r>
              <a:rPr lang="en-CA" dirty="0"/>
              <a:t>Healthy Living – exercise, diet, sleep</a:t>
            </a:r>
          </a:p>
          <a:p>
            <a:pPr lvl="0"/>
            <a:r>
              <a:rPr lang="en-CA" dirty="0"/>
              <a:t>Financial – budgeting, debt</a:t>
            </a:r>
          </a:p>
          <a:p>
            <a:pPr lvl="0"/>
            <a:r>
              <a:rPr lang="en-CA" dirty="0"/>
              <a:t>Productivity – planning and executing </a:t>
            </a:r>
          </a:p>
          <a:p>
            <a:pPr lvl="0"/>
            <a:r>
              <a:rPr lang="en-CA" dirty="0"/>
              <a:t>Mindset – healthy thinking</a:t>
            </a:r>
          </a:p>
          <a:p>
            <a:pPr lvl="0"/>
            <a:r>
              <a:rPr lang="en-CA" dirty="0"/>
              <a:t>Connection – relationships with others</a:t>
            </a:r>
          </a:p>
          <a:p>
            <a:pPr lvl="0"/>
            <a:r>
              <a:rPr lang="en-CA" dirty="0"/>
              <a:t>Spiritual – growing your faith</a:t>
            </a:r>
          </a:p>
          <a:p>
            <a:pPr marL="0" indent="0">
              <a:buNone/>
            </a:pPr>
            <a:endParaRPr lang="en-CA" dirty="0"/>
          </a:p>
          <a:p>
            <a:pPr marL="0" lvl="0" indent="0" algn="ctr">
              <a:buNone/>
            </a:pPr>
            <a:r>
              <a:rPr lang="en-CA" sz="2400" b="1" dirty="0"/>
              <a:t>In what area(s) have you experienced positive change in the past year?</a:t>
            </a:r>
            <a:endParaRPr lang="en-CA" sz="2400" dirty="0"/>
          </a:p>
          <a:p>
            <a:pPr marL="0" lvl="0" indent="0" algn="ctr">
              <a:buNone/>
            </a:pPr>
            <a:r>
              <a:rPr lang="en-CA" sz="2400" b="1" dirty="0"/>
              <a:t>What would be the top 2 areas where you would like to see change this year?</a:t>
            </a:r>
            <a:endParaRPr lang="en-CA" sz="2400"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40327" y="1191443"/>
            <a:ext cx="10887215" cy="4890701"/>
          </a:xfrm>
        </p:spPr>
        <p:txBody>
          <a:bodyPr>
            <a:normAutofit/>
          </a:bodyPr>
          <a:lstStyle/>
          <a:p>
            <a:pPr marL="0" indent="0" algn="ctr">
              <a:buNone/>
            </a:pPr>
            <a:endParaRPr lang="en-CA" dirty="0"/>
          </a:p>
          <a:p>
            <a:pPr marL="0" lvl="0" indent="0" algn="ctr">
              <a:buNone/>
            </a:pPr>
            <a:endParaRPr lang="en-CA" dirty="0"/>
          </a:p>
          <a:p>
            <a:pPr marL="0" lvl="0" indent="0" algn="ctr">
              <a:buNone/>
            </a:pPr>
            <a:r>
              <a:rPr lang="en-CA" dirty="0"/>
              <a:t>READ:   Galatians 6:1-5</a:t>
            </a:r>
          </a:p>
          <a:p>
            <a:pPr marL="0" indent="0">
              <a:buNone/>
            </a:pPr>
            <a:r>
              <a:rPr lang="en-CA" dirty="0"/>
              <a:t> </a:t>
            </a:r>
            <a:r>
              <a:rPr lang="en-CA" b="1" dirty="0"/>
              <a:t> </a:t>
            </a:r>
            <a:endParaRPr lang="en-CA" dirty="0"/>
          </a:p>
          <a:p>
            <a:pPr marL="0" lvl="0" indent="0" algn="ctr">
              <a:buNone/>
            </a:pPr>
            <a:r>
              <a:rPr lang="en-CA" b="1" dirty="0"/>
              <a:t>What example can you think of </a:t>
            </a:r>
          </a:p>
          <a:p>
            <a:pPr marL="0" lvl="0" indent="0" algn="ctr">
              <a:buNone/>
            </a:pPr>
            <a:r>
              <a:rPr lang="en-CA" b="1" dirty="0"/>
              <a:t>for a burden you would carry on your own?</a:t>
            </a:r>
            <a:endParaRPr lang="en-CA" dirty="0"/>
          </a:p>
          <a:p>
            <a:pPr marL="0" indent="0" algn="ctr">
              <a:buNone/>
            </a:pPr>
            <a:endParaRPr lang="en-CA" dirty="0"/>
          </a:p>
          <a:p>
            <a:pPr marL="0" indent="0" algn="ctr">
              <a:buNone/>
            </a:pPr>
            <a:r>
              <a:rPr lang="en-CA" b="1" dirty="0"/>
              <a:t>What example can you think of for a burden you would share?</a:t>
            </a: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871271" y="1187423"/>
            <a:ext cx="10515600" cy="4351338"/>
          </a:xfrm>
        </p:spPr>
        <p:txBody>
          <a:bodyPr>
            <a:normAutofit/>
          </a:bodyPr>
          <a:lstStyle/>
          <a:p>
            <a:pPr marL="0" lvl="0" indent="0" algn="ctr">
              <a:buNone/>
            </a:pPr>
            <a:endParaRPr lang="en-CA" dirty="0"/>
          </a:p>
          <a:p>
            <a:pPr marL="0" lvl="0" indent="0" algn="ctr">
              <a:buNone/>
            </a:pPr>
            <a:r>
              <a:rPr lang="en-CA" dirty="0"/>
              <a:t>READ:   Acts 11:27-30   </a:t>
            </a:r>
            <a:r>
              <a:rPr lang="en-CA" u="sng" dirty="0"/>
              <a:t>The Ministry of the Church in Antioch</a:t>
            </a:r>
            <a:endParaRPr lang="en-CA" dirty="0"/>
          </a:p>
          <a:p>
            <a:pPr marL="0" indent="0" algn="ctr">
              <a:buNone/>
            </a:pPr>
            <a:endParaRPr lang="en-CA" dirty="0"/>
          </a:p>
          <a:p>
            <a:pPr lvl="0" algn="ctr">
              <a:buFontTx/>
              <a:buChar char="-"/>
            </a:pPr>
            <a:r>
              <a:rPr lang="en-CA" b="1" dirty="0"/>
              <a:t>What burden was brought to the attention of the church in Antioch?</a:t>
            </a:r>
          </a:p>
          <a:p>
            <a:pPr lvl="0" algn="ctr">
              <a:buFontTx/>
              <a:buChar char="-"/>
            </a:pPr>
            <a:endParaRPr lang="en-CA" b="1" dirty="0"/>
          </a:p>
          <a:p>
            <a:pPr algn="ctr">
              <a:buFontTx/>
              <a:buChar char="-"/>
            </a:pPr>
            <a:r>
              <a:rPr lang="en-CA" b="1" dirty="0"/>
              <a:t>How did the Antioch church share this burden?</a:t>
            </a:r>
          </a:p>
          <a:p>
            <a:pPr algn="ctr">
              <a:buFontTx/>
              <a:buChar char="-"/>
            </a:pPr>
            <a:endParaRPr lang="en-CA" dirty="0"/>
          </a:p>
          <a:p>
            <a:pPr lvl="0" algn="ctr">
              <a:buFontTx/>
              <a:buChar char="-"/>
            </a:pPr>
            <a:r>
              <a:rPr lang="en-CA" b="1" dirty="0"/>
              <a:t>What is an example of this kind of burden sharing today?</a:t>
            </a:r>
            <a:r>
              <a:rPr lang="en-CA" dirty="0"/>
              <a:t> </a:t>
            </a:r>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2"/>
            <a:ext cx="10515600" cy="4945225"/>
          </a:xfrm>
        </p:spPr>
        <p:txBody>
          <a:bodyPr>
            <a:normAutofit/>
          </a:bodyPr>
          <a:lstStyle/>
          <a:p>
            <a:pPr marL="0" indent="0">
              <a:buNone/>
            </a:pPr>
            <a:endParaRPr lang="en-CA" dirty="0"/>
          </a:p>
          <a:p>
            <a:pPr marL="0" indent="0" algn="ctr">
              <a:buNone/>
            </a:pPr>
            <a:r>
              <a:rPr lang="en-CA" dirty="0"/>
              <a:t>READ:   Philippians 2:3-4</a:t>
            </a:r>
          </a:p>
          <a:p>
            <a:pPr marL="0" indent="0">
              <a:buNone/>
            </a:pPr>
            <a:endParaRPr lang="en-CA" dirty="0"/>
          </a:p>
          <a:p>
            <a:pPr marL="0" indent="0" algn="ctr">
              <a:buNone/>
            </a:pPr>
            <a:r>
              <a:rPr lang="en-CA" b="1" dirty="0"/>
              <a:t>How does “valuing others above ourselves” </a:t>
            </a:r>
          </a:p>
          <a:p>
            <a:pPr marL="0" indent="0" algn="ctr">
              <a:buNone/>
            </a:pPr>
            <a:r>
              <a:rPr lang="en-CA" b="1" dirty="0"/>
              <a:t>connect to sharing one another’s burdens?</a:t>
            </a:r>
            <a:endParaRPr lang="en-CA" dirty="0"/>
          </a:p>
          <a:p>
            <a:pPr marL="0" indent="0" algn="ctr">
              <a:buNone/>
            </a:pPr>
            <a:endParaRPr lang="en-CA" dirty="0"/>
          </a:p>
          <a:p>
            <a:pPr marL="0" indent="0" algn="ctr">
              <a:buNone/>
            </a:pPr>
            <a:r>
              <a:rPr lang="en-CA" b="1" dirty="0"/>
              <a:t>As a </a:t>
            </a:r>
            <a:r>
              <a:rPr lang="en-CA" b="1" dirty="0" err="1"/>
              <a:t>LifeGroup</a:t>
            </a:r>
            <a:r>
              <a:rPr lang="en-CA" b="1" dirty="0"/>
              <a:t>, how can you discern between a burden you can help one another carry and a burden that needs help outside the group?</a:t>
            </a:r>
            <a:endParaRPr lang="en-CA" dirty="0"/>
          </a:p>
          <a:p>
            <a:pPr marL="0" indent="0">
              <a:buNone/>
            </a:pP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484910" y="1562389"/>
            <a:ext cx="11007436" cy="4351338"/>
          </a:xfrm>
        </p:spPr>
        <p:txBody>
          <a:bodyPr/>
          <a:lstStyle/>
          <a:p>
            <a:pPr marL="0" indent="0" algn="ctr">
              <a:buNone/>
            </a:pPr>
            <a:endParaRPr lang="en-CA" dirty="0"/>
          </a:p>
          <a:p>
            <a:pPr marL="0" indent="0" algn="ctr">
              <a:buNone/>
            </a:pPr>
            <a:r>
              <a:rPr lang="en-CA" dirty="0"/>
              <a:t>When it comes to sharing burdens, walking in light of God’s Word is a delicate balance between selfless giving and responsible boundaries.    </a:t>
            </a:r>
          </a:p>
          <a:p>
            <a:pPr marL="514350" indent="-514350" algn="ctr">
              <a:buFont typeface="+mj-lt"/>
              <a:buAutoNum type="arabicPeriod"/>
            </a:pPr>
            <a:endParaRPr lang="en-CA" b="1" dirty="0"/>
          </a:p>
          <a:p>
            <a:pPr marL="0" indent="0" algn="ctr">
              <a:buNone/>
            </a:pPr>
            <a:r>
              <a:rPr lang="en-CA" b="1" dirty="0"/>
              <a:t>What have you learned about how to be wise </a:t>
            </a:r>
          </a:p>
          <a:p>
            <a:pPr marL="0" indent="0" algn="ctr">
              <a:buNone/>
            </a:pPr>
            <a:r>
              <a:rPr lang="en-CA" b="1" dirty="0"/>
              <a:t>when it comes to sharing the burdens of others?</a:t>
            </a:r>
            <a:endParaRPr lang="en-CA"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1271443"/>
            <a:ext cx="11762509" cy="4351338"/>
          </a:xfrm>
        </p:spPr>
        <p:txBody>
          <a:bodyPr>
            <a:normAutofit/>
          </a:bodyPr>
          <a:lstStyle/>
          <a:p>
            <a:pPr marL="0" indent="0" algn="ctr">
              <a:buNone/>
            </a:pPr>
            <a:endParaRPr lang="en-CA" dirty="0"/>
          </a:p>
          <a:p>
            <a:pPr marL="0" indent="0" algn="ctr">
              <a:buNone/>
            </a:pPr>
            <a:r>
              <a:rPr lang="en-CA" dirty="0"/>
              <a:t>Think back to the six areas Ken mentioned </a:t>
            </a:r>
          </a:p>
          <a:p>
            <a:pPr marL="0" indent="0" algn="ctr">
              <a:buNone/>
            </a:pPr>
            <a:r>
              <a:rPr lang="en-CA" dirty="0"/>
              <a:t>where people most often want to see change.    </a:t>
            </a:r>
          </a:p>
          <a:p>
            <a:pPr marL="0" indent="0" algn="ctr">
              <a:buNone/>
            </a:pPr>
            <a:endParaRPr lang="en-CA" dirty="0"/>
          </a:p>
          <a:p>
            <a:pPr marL="0" indent="0" algn="ctr">
              <a:buNone/>
            </a:pPr>
            <a:r>
              <a:rPr lang="en-CA" b="1" dirty="0"/>
              <a:t> Is there an area where your group could help share your burden?   </a:t>
            </a:r>
          </a:p>
          <a:p>
            <a:pPr marL="0" indent="0" algn="ctr">
              <a:buNone/>
            </a:pPr>
            <a:endParaRPr lang="en-CA" dirty="0"/>
          </a:p>
          <a:p>
            <a:pPr marL="0" indent="0" algn="ctr">
              <a:buNone/>
            </a:pPr>
            <a:r>
              <a:rPr lang="en-CA" dirty="0"/>
              <a:t> </a:t>
            </a:r>
            <a:r>
              <a:rPr lang="en-CA" b="1" dirty="0"/>
              <a:t>Share this with your group. </a:t>
            </a: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618</Words>
  <Application>Microsoft Macintosh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UNSTUCK: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32</cp:revision>
  <dcterms:created xsi:type="dcterms:W3CDTF">2021-11-03T18:52:42Z</dcterms:created>
  <dcterms:modified xsi:type="dcterms:W3CDTF">2022-01-20T15:13:15Z</dcterms:modified>
</cp:coreProperties>
</file>