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7" r:id="rId9"/>
    <p:sldId id="263" r:id="rId10"/>
    <p:sldId id="268" r:id="rId11"/>
    <p:sldId id="269" r:id="rId12"/>
    <p:sldId id="270"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1/13/22</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1/13/22</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1/13/22</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1/13/22</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1/13/22</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1/13/22</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1/13/22</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1/13/22</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1/13/22</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1/13/22</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1/13/22</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1/13/22</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biblegateway.com/passage/?search=Mark+12%3A30-31&amp;version=NIV#fen-NIV-24705b" TargetMode="External"/><Relationship Id="rId2" Type="http://schemas.openxmlformats.org/officeDocument/2006/relationships/hyperlink" Target="https://www.biblegateway.com/passage/?search=Mark+12%3A30-31&amp;version=NIV#fen-NIV-24704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p:txBody>
          <a:bodyPr>
            <a:normAutofit/>
          </a:bodyPr>
          <a:lstStyle/>
          <a:p>
            <a:r>
              <a:rPr lang="en-US" sz="7200" b="1" dirty="0"/>
              <a:t>UNSTUCK:</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p:txBody>
          <a:bodyPr>
            <a:normAutofit/>
          </a:bodyPr>
          <a:lstStyle/>
          <a:p>
            <a:r>
              <a:rPr lang="en-US" sz="4400" b="1" dirty="0"/>
              <a:t>CREATING GOOD HABITS THAT STICK</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122618-78DF-0447-8D53-61C6242DBA85}"/>
              </a:ext>
            </a:extLst>
          </p:cNvPr>
          <p:cNvSpPr>
            <a:spLocks noGrp="1"/>
          </p:cNvSpPr>
          <p:nvPr>
            <p:ph idx="1"/>
          </p:nvPr>
        </p:nvSpPr>
        <p:spPr>
          <a:xfrm>
            <a:off x="907472" y="1188317"/>
            <a:ext cx="10515600" cy="4351338"/>
          </a:xfrm>
        </p:spPr>
        <p:txBody>
          <a:bodyPr>
            <a:normAutofit fontScale="92500" lnSpcReduction="20000"/>
          </a:bodyPr>
          <a:lstStyle/>
          <a:p>
            <a:pPr marL="0" lvl="0" indent="0" algn="ctr">
              <a:buNone/>
            </a:pPr>
            <a:r>
              <a:rPr lang="en-CA" dirty="0"/>
              <a:t>READ:   1 Timothy 4:15</a:t>
            </a:r>
          </a:p>
          <a:p>
            <a:pPr marL="0" indent="0" algn="ctr">
              <a:buNone/>
            </a:pPr>
            <a:endParaRPr lang="en-CA" dirty="0"/>
          </a:p>
          <a:p>
            <a:pPr marL="0" indent="0" algn="ctr">
              <a:buNone/>
            </a:pPr>
            <a:r>
              <a:rPr lang="en-CA" dirty="0"/>
              <a:t>“Be diligent in these matters; give yourself wholly to them, </a:t>
            </a:r>
          </a:p>
          <a:p>
            <a:pPr marL="0" indent="0" algn="ctr">
              <a:buNone/>
            </a:pPr>
            <a:r>
              <a:rPr lang="en-CA" dirty="0"/>
              <a:t>so that everyone may see your progress.”</a:t>
            </a:r>
          </a:p>
          <a:p>
            <a:pPr marL="0" indent="0" algn="ctr">
              <a:buNone/>
            </a:pPr>
            <a:endParaRPr lang="en-CA" dirty="0"/>
          </a:p>
          <a:p>
            <a:pPr marL="0" lvl="0" indent="0" algn="ctr">
              <a:buNone/>
            </a:pPr>
            <a:r>
              <a:rPr lang="en-CA" dirty="0"/>
              <a:t>In this instruction to Timothy, “be diligent in these matters”</a:t>
            </a:r>
          </a:p>
          <a:p>
            <a:pPr marL="0" lvl="0" indent="0" algn="ctr">
              <a:buNone/>
            </a:pPr>
            <a:r>
              <a:rPr lang="en-CA" dirty="0"/>
              <a:t> the Apostle Paul refers back to an earlier verse – </a:t>
            </a:r>
          </a:p>
          <a:p>
            <a:pPr marL="0" lvl="0" indent="0" algn="ctr">
              <a:buNone/>
            </a:pPr>
            <a:r>
              <a:rPr lang="en-CA" dirty="0"/>
              <a:t>“… train yourself to be godly.” (vs. 7)  </a:t>
            </a:r>
          </a:p>
          <a:p>
            <a:pPr marL="0" lvl="0" indent="0" algn="ctr">
              <a:buNone/>
            </a:pPr>
            <a:r>
              <a:rPr lang="en-CA" dirty="0"/>
              <a:t> </a:t>
            </a:r>
          </a:p>
          <a:p>
            <a:pPr lvl="0" algn="ctr">
              <a:buFontTx/>
              <a:buChar char="-"/>
            </a:pPr>
            <a:r>
              <a:rPr lang="en-CA" dirty="0"/>
              <a:t>  </a:t>
            </a:r>
            <a:r>
              <a:rPr lang="en-CA" b="1" dirty="0"/>
              <a:t>What role might training have in following Jesus?</a:t>
            </a:r>
            <a:endParaRPr lang="en-CA" dirty="0"/>
          </a:p>
          <a:p>
            <a:pPr marL="0" indent="0">
              <a:buNone/>
            </a:pPr>
            <a:endParaRPr lang="en-US" dirty="0"/>
          </a:p>
        </p:txBody>
      </p:sp>
    </p:spTree>
    <p:extLst>
      <p:ext uri="{BB962C8B-B14F-4D97-AF65-F5344CB8AC3E}">
        <p14:creationId xmlns:p14="http://schemas.microsoft.com/office/powerpoint/2010/main" val="1809572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8D4195-A446-ED42-BF4E-F15816BC4F8A}"/>
              </a:ext>
            </a:extLst>
          </p:cNvPr>
          <p:cNvSpPr>
            <a:spLocks noGrp="1"/>
          </p:cNvSpPr>
          <p:nvPr>
            <p:ph idx="1"/>
          </p:nvPr>
        </p:nvSpPr>
        <p:spPr>
          <a:xfrm>
            <a:off x="879765" y="800388"/>
            <a:ext cx="10515600" cy="4893830"/>
          </a:xfrm>
        </p:spPr>
        <p:txBody>
          <a:bodyPr>
            <a:normAutofit fontScale="92500" lnSpcReduction="10000"/>
          </a:bodyPr>
          <a:lstStyle/>
          <a:p>
            <a:pPr marL="0" lvl="0" indent="0" algn="ctr">
              <a:buNone/>
            </a:pPr>
            <a:r>
              <a:rPr lang="en-CA" dirty="0"/>
              <a:t>READ:   Mark 12:30-31</a:t>
            </a:r>
          </a:p>
          <a:p>
            <a:pPr marL="0" indent="0" algn="ctr">
              <a:buNone/>
            </a:pPr>
            <a:r>
              <a:rPr lang="en-CA" dirty="0"/>
              <a:t> </a:t>
            </a:r>
          </a:p>
          <a:p>
            <a:pPr marL="0" indent="0" algn="ctr">
              <a:buNone/>
            </a:pPr>
            <a:r>
              <a:rPr lang="en-CA" b="1" baseline="30000" dirty="0"/>
              <a:t>30 </a:t>
            </a:r>
            <a:r>
              <a:rPr lang="en-CA" dirty="0"/>
              <a:t>Love the Lord your God with all your heart and with all your soul </a:t>
            </a:r>
          </a:p>
          <a:p>
            <a:pPr marL="0" indent="0" algn="ctr">
              <a:buNone/>
            </a:pPr>
            <a:r>
              <a:rPr lang="en-CA" dirty="0"/>
              <a:t>and with all your mind and with all your strength.’</a:t>
            </a:r>
            <a:r>
              <a:rPr lang="en-CA" baseline="30000" dirty="0"/>
              <a:t>[</a:t>
            </a:r>
            <a:r>
              <a:rPr lang="en-CA" u="sng" baseline="30000" dirty="0">
                <a:hlinkClick r:id="rId2" tooltip="See footnote a"/>
              </a:rPr>
              <a:t>a</a:t>
            </a:r>
            <a:r>
              <a:rPr lang="en-CA" baseline="30000" dirty="0"/>
              <a:t>]</a:t>
            </a:r>
            <a:r>
              <a:rPr lang="en-CA" dirty="0"/>
              <a:t> </a:t>
            </a:r>
          </a:p>
          <a:p>
            <a:pPr marL="0" indent="0" algn="ctr">
              <a:buNone/>
            </a:pPr>
            <a:r>
              <a:rPr lang="en-CA" b="1" baseline="30000" dirty="0"/>
              <a:t>3</a:t>
            </a:r>
            <a:r>
              <a:rPr lang="en-CA" dirty="0"/>
              <a:t> … ‘Love your neighbor as yourself.’</a:t>
            </a:r>
            <a:r>
              <a:rPr lang="en-CA" baseline="30000" dirty="0"/>
              <a:t>[</a:t>
            </a:r>
            <a:r>
              <a:rPr lang="en-CA" u="sng" baseline="30000" dirty="0">
                <a:hlinkClick r:id="rId3" tooltip="See footnote b"/>
              </a:rPr>
              <a:t>b</a:t>
            </a:r>
            <a:r>
              <a:rPr lang="en-CA" baseline="30000" dirty="0"/>
              <a:t>]</a:t>
            </a:r>
            <a:r>
              <a:rPr lang="en-CA" dirty="0"/>
              <a:t> </a:t>
            </a:r>
          </a:p>
          <a:p>
            <a:pPr marL="0" indent="0" algn="ctr">
              <a:buNone/>
            </a:pPr>
            <a:r>
              <a:rPr lang="en-CA" dirty="0"/>
              <a:t>There is no commandment greater than these.”</a:t>
            </a:r>
          </a:p>
          <a:p>
            <a:pPr marL="0" indent="0" algn="ctr">
              <a:buNone/>
            </a:pPr>
            <a:endParaRPr lang="en-CA" dirty="0"/>
          </a:p>
          <a:p>
            <a:pPr marL="0" indent="0" algn="ctr">
              <a:buNone/>
            </a:pPr>
            <a:r>
              <a:rPr lang="en-CA" dirty="0"/>
              <a:t>When it comes to our habits, the most important ones </a:t>
            </a:r>
          </a:p>
          <a:p>
            <a:pPr marL="0" indent="0" algn="ctr">
              <a:buNone/>
            </a:pPr>
            <a:r>
              <a:rPr lang="en-CA" dirty="0"/>
              <a:t>we can pursue are habits that help us love God and love people.    </a:t>
            </a:r>
          </a:p>
          <a:p>
            <a:pPr algn="ctr"/>
            <a:endParaRPr lang="en-CA" dirty="0"/>
          </a:p>
          <a:p>
            <a:pPr marL="0" indent="0" algn="ctr">
              <a:buNone/>
            </a:pPr>
            <a:r>
              <a:rPr lang="en-CA" b="1" dirty="0"/>
              <a:t>- What are some habits that can help you grow strong in these areas?</a:t>
            </a:r>
            <a:endParaRPr lang="en-CA" dirty="0"/>
          </a:p>
          <a:p>
            <a:pPr marL="0" indent="0">
              <a:buNone/>
            </a:pPr>
            <a:endParaRPr lang="en-US" dirty="0"/>
          </a:p>
        </p:txBody>
      </p:sp>
    </p:spTree>
    <p:extLst>
      <p:ext uri="{BB962C8B-B14F-4D97-AF65-F5344CB8AC3E}">
        <p14:creationId xmlns:p14="http://schemas.microsoft.com/office/powerpoint/2010/main" val="4218431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460194-3790-8F46-AD4B-B81A9D70D774}"/>
              </a:ext>
            </a:extLst>
          </p:cNvPr>
          <p:cNvSpPr>
            <a:spLocks noGrp="1"/>
          </p:cNvSpPr>
          <p:nvPr>
            <p:ph idx="1"/>
          </p:nvPr>
        </p:nvSpPr>
        <p:spPr>
          <a:xfrm>
            <a:off x="907473" y="1382279"/>
            <a:ext cx="10515600" cy="4351338"/>
          </a:xfrm>
        </p:spPr>
        <p:txBody>
          <a:bodyPr/>
          <a:lstStyle/>
          <a:p>
            <a:pPr marL="0" indent="0" algn="ctr">
              <a:buNone/>
            </a:pPr>
            <a:r>
              <a:rPr lang="en-CA" b="1" u="sng" dirty="0"/>
              <a:t>A PRAYER FOR OUR HABITS</a:t>
            </a:r>
          </a:p>
          <a:p>
            <a:pPr marL="0" indent="0" algn="ctr">
              <a:buNone/>
            </a:pPr>
            <a:endParaRPr lang="en-CA" u="sng" dirty="0"/>
          </a:p>
          <a:p>
            <a:pPr marL="0" indent="0">
              <a:buNone/>
            </a:pPr>
            <a:r>
              <a:rPr lang="en-CA" dirty="0"/>
              <a:t>“Lord, we confess that we spend much of our day thoughtlessly consuming the things around us. Our habits often lack intention and cause us to live distracted, self-focused lives. Would you bring to our attention the unhealthy ways we spend our time, energy, thoughts, talents, and money? Show us old habits to turn away from and new habits to practice. Shape us by your Spirit into more merciful people who love you and neighbor with greater intention.”        </a:t>
            </a:r>
          </a:p>
          <a:p>
            <a:pPr marL="0" indent="0">
              <a:buNone/>
            </a:pPr>
            <a:r>
              <a:rPr lang="en-CA" sz="1800" u="sng" dirty="0"/>
              <a:t>Source:    Christianity Today:  Ten Prayers for the New Year</a:t>
            </a:r>
            <a:endParaRPr lang="en-CA" sz="1800" dirty="0"/>
          </a:p>
          <a:p>
            <a:pPr marL="0" indent="0">
              <a:buNone/>
            </a:pPr>
            <a:endParaRPr lang="en-US" dirty="0"/>
          </a:p>
        </p:txBody>
      </p:sp>
    </p:spTree>
    <p:extLst>
      <p:ext uri="{BB962C8B-B14F-4D97-AF65-F5344CB8AC3E}">
        <p14:creationId xmlns:p14="http://schemas.microsoft.com/office/powerpoint/2010/main" val="3832613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ABA01-CB86-A049-927E-CB8BA03D6ABB}"/>
              </a:ext>
            </a:extLst>
          </p:cNvPr>
          <p:cNvSpPr>
            <a:spLocks noGrp="1"/>
          </p:cNvSpPr>
          <p:nvPr>
            <p:ph idx="1"/>
          </p:nvPr>
        </p:nvSpPr>
        <p:spPr>
          <a:xfrm>
            <a:off x="838200" y="457200"/>
            <a:ext cx="10515600" cy="6076335"/>
          </a:xfrm>
        </p:spPr>
        <p:txBody>
          <a:bodyPr>
            <a:normAutofit/>
          </a:bodyPr>
          <a:lstStyle/>
          <a:p>
            <a:pPr marL="0" indent="0">
              <a:buNone/>
            </a:pPr>
            <a:r>
              <a:rPr lang="en-CA" b="1" u="sng" dirty="0"/>
              <a:t>PRAYER</a:t>
            </a:r>
            <a:endParaRPr lang="en-CA" dirty="0"/>
          </a:p>
          <a:p>
            <a:pPr marL="0" indent="0">
              <a:buNone/>
            </a:pPr>
            <a:endParaRPr lang="en-CA" dirty="0"/>
          </a:p>
          <a:p>
            <a:pPr marL="0" indent="0">
              <a:buNone/>
            </a:pPr>
            <a:r>
              <a:rPr lang="en-CA" dirty="0"/>
              <a:t>This week let’s pray for our local CR (Celebrate Recovery) ministry. </a:t>
            </a:r>
          </a:p>
          <a:p>
            <a:pPr marL="0" indent="0">
              <a:buNone/>
            </a:pPr>
            <a:r>
              <a:rPr lang="en-CA" dirty="0"/>
              <a:t> </a:t>
            </a:r>
          </a:p>
          <a:p>
            <a:pPr lvl="0"/>
            <a:r>
              <a:rPr lang="en-CA" dirty="0"/>
              <a:t>Please pray for Step Study participants, as they prepare to start their inventory process, and for the new participant that they would have the courage to return and begin their recovery journey.</a:t>
            </a:r>
          </a:p>
          <a:p>
            <a:pPr marL="0" indent="0">
              <a:buNone/>
            </a:pPr>
            <a:endParaRPr lang="en-CA" dirty="0"/>
          </a:p>
          <a:p>
            <a:pPr lvl="0"/>
            <a:r>
              <a:rPr lang="en-CA" dirty="0"/>
              <a:t>Please pray for more leaders for our Open Share Groups &amp; Life's Healing Choices in the Winter</a:t>
            </a:r>
          </a:p>
          <a:p>
            <a:pPr marL="0" indent="0">
              <a:buNone/>
            </a:pPr>
            <a:endParaRPr lang="en-US" dirty="0"/>
          </a:p>
        </p:txBody>
      </p:sp>
    </p:spTree>
    <p:extLst>
      <p:ext uri="{BB962C8B-B14F-4D97-AF65-F5344CB8AC3E}">
        <p14:creationId xmlns:p14="http://schemas.microsoft.com/office/powerpoint/2010/main" val="8262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651164" y="1265187"/>
            <a:ext cx="10776378" cy="4351338"/>
          </a:xfrm>
        </p:spPr>
        <p:txBody>
          <a:bodyPr>
            <a:normAutofit/>
          </a:bodyPr>
          <a:lstStyle/>
          <a:p>
            <a:pPr marL="0" indent="0" algn="ctr">
              <a:buNone/>
            </a:pPr>
            <a:r>
              <a:rPr lang="en-CA" sz="3600" b="1" u="sng" dirty="0"/>
              <a:t>THAT WAS A GREAT HABIT!</a:t>
            </a:r>
          </a:p>
          <a:p>
            <a:pPr marL="0" indent="0">
              <a:buNone/>
            </a:pPr>
            <a:endParaRPr lang="en-CA" dirty="0"/>
          </a:p>
          <a:p>
            <a:pPr marL="0" indent="0" algn="ctr">
              <a:buNone/>
            </a:pPr>
            <a:r>
              <a:rPr lang="en-CA" dirty="0"/>
              <a:t>What activity or routine from your past would you look back on and say – </a:t>
            </a:r>
          </a:p>
          <a:p>
            <a:pPr marL="0" indent="0" algn="ctr">
              <a:buNone/>
            </a:pPr>
            <a:r>
              <a:rPr lang="en-CA" dirty="0"/>
              <a:t>“That was a great habit!”    </a:t>
            </a:r>
          </a:p>
          <a:p>
            <a:pPr marL="0" indent="0" algn="ctr">
              <a:buNone/>
            </a:pPr>
            <a:endParaRPr lang="en-CA" b="1" dirty="0"/>
          </a:p>
          <a:p>
            <a:pPr marL="0" indent="0" algn="ctr">
              <a:buNone/>
            </a:pPr>
            <a:r>
              <a:rPr lang="en-CA" b="1" dirty="0"/>
              <a:t>Share your story with your group.</a:t>
            </a:r>
            <a:endParaRPr lang="en-CA" dirty="0"/>
          </a:p>
          <a:p>
            <a:pPr marL="0" indent="0" algn="ctr">
              <a:buNone/>
            </a:pPr>
            <a:endParaRPr lang="en-CA" b="1" dirty="0"/>
          </a:p>
          <a:p>
            <a:pPr marL="0" indent="0" algn="ctr">
              <a:buNone/>
            </a:pPr>
            <a:r>
              <a:rPr lang="en-CA" dirty="0"/>
              <a:t>  </a:t>
            </a:r>
          </a:p>
          <a:p>
            <a:pPr marL="0" indent="0" algn="ctr">
              <a:buNone/>
            </a:pPr>
            <a:endParaRPr lang="en-CA" b="1" dirty="0"/>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812279" y="725752"/>
            <a:ext cx="10515600" cy="5217848"/>
          </a:xfrm>
        </p:spPr>
        <p:txBody>
          <a:bodyPr>
            <a:normAutofit fontScale="92500" lnSpcReduction="20000"/>
          </a:bodyPr>
          <a:lstStyle/>
          <a:p>
            <a:pPr marL="0" indent="0" algn="ctr">
              <a:buNone/>
            </a:pPr>
            <a:endParaRPr lang="en-CA" dirty="0"/>
          </a:p>
          <a:p>
            <a:pPr marL="0" indent="0" algn="ctr">
              <a:buNone/>
            </a:pPr>
            <a:r>
              <a:rPr lang="en-CA" sz="3900" u="sng" dirty="0"/>
              <a:t>The Four Laws of Creating a Good Habit</a:t>
            </a:r>
          </a:p>
          <a:p>
            <a:pPr marL="0" indent="0" algn="ctr">
              <a:buNone/>
            </a:pPr>
            <a:r>
              <a:rPr lang="en-CA" sz="2600" dirty="0"/>
              <a:t>From James Clear’s – Atomic Habits </a:t>
            </a:r>
          </a:p>
          <a:p>
            <a:pPr marL="0" indent="0" algn="ctr">
              <a:buNone/>
            </a:pPr>
            <a:endParaRPr lang="en-CA" dirty="0"/>
          </a:p>
          <a:p>
            <a:pPr marL="514350" indent="-514350">
              <a:buAutoNum type="arabicPeriod"/>
            </a:pPr>
            <a:r>
              <a:rPr lang="en-CA" dirty="0"/>
              <a:t>How can I make it (the good habit) obvious?</a:t>
            </a:r>
          </a:p>
          <a:p>
            <a:pPr marL="514350" indent="-514350">
              <a:buAutoNum type="arabicPeriod"/>
            </a:pPr>
            <a:r>
              <a:rPr lang="en-CA" dirty="0"/>
              <a:t>How can I make it attractive?</a:t>
            </a:r>
          </a:p>
          <a:p>
            <a:pPr marL="514350" indent="-514350">
              <a:buAutoNum type="arabicPeriod"/>
            </a:pPr>
            <a:r>
              <a:rPr lang="en-CA" dirty="0"/>
              <a:t>How can I make it easy?</a:t>
            </a:r>
          </a:p>
          <a:p>
            <a:pPr marL="514350" indent="-514350">
              <a:buAutoNum type="arabicPeriod"/>
            </a:pPr>
            <a:r>
              <a:rPr lang="en-CA" dirty="0"/>
              <a:t>How can I make it satisfying?</a:t>
            </a:r>
          </a:p>
          <a:p>
            <a:pPr marL="0" indent="0">
              <a:buNone/>
            </a:pPr>
            <a:endParaRPr lang="en-CA" dirty="0"/>
          </a:p>
          <a:p>
            <a:pPr marL="0" lvl="0" indent="0" algn="ctr">
              <a:buNone/>
            </a:pPr>
            <a:r>
              <a:rPr lang="en-CA" b="1" dirty="0"/>
              <a:t>  </a:t>
            </a:r>
            <a:endParaRPr lang="en-CA" dirty="0"/>
          </a:p>
          <a:p>
            <a:pPr lvl="0" algn="ctr"/>
            <a:r>
              <a:rPr lang="en-CA" b="1" dirty="0"/>
              <a:t>What do you like about these laws?   </a:t>
            </a:r>
          </a:p>
          <a:p>
            <a:pPr lvl="0" algn="ctr"/>
            <a:r>
              <a:rPr lang="en-CA" b="1" dirty="0"/>
              <a:t>What questions do you have about them?</a:t>
            </a:r>
            <a:r>
              <a:rPr lang="en-CA" dirty="0"/>
              <a:t>      </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907473" y="110836"/>
            <a:ext cx="10515600" cy="6567055"/>
          </a:xfrm>
        </p:spPr>
        <p:txBody>
          <a:bodyPr/>
          <a:lstStyle/>
          <a:p>
            <a:pPr marL="0" indent="0" algn="ctr">
              <a:buNone/>
            </a:pPr>
            <a:endParaRPr lang="en-CA" dirty="0"/>
          </a:p>
          <a:p>
            <a:pPr marL="0" indent="0">
              <a:buNone/>
            </a:pPr>
            <a:endParaRPr lang="en-CA" dirty="0"/>
          </a:p>
          <a:p>
            <a:pPr marL="0" indent="0" algn="ctr">
              <a:buNone/>
            </a:pPr>
            <a:endParaRPr lang="en-CA" dirty="0"/>
          </a:p>
          <a:p>
            <a:pPr marL="0" indent="0" algn="ctr">
              <a:buNone/>
            </a:pPr>
            <a:r>
              <a:rPr lang="en-CA" dirty="0"/>
              <a:t>Connect together with one other person in your group.   </a:t>
            </a:r>
          </a:p>
          <a:p>
            <a:pPr marL="0" indent="0" algn="ctr">
              <a:buNone/>
            </a:pPr>
            <a:r>
              <a:rPr lang="en-CA" dirty="0"/>
              <a:t> Brainstorm how you can apply the 4 laws to creating an effective </a:t>
            </a:r>
          </a:p>
          <a:p>
            <a:pPr marL="0" indent="0" algn="ctr">
              <a:buNone/>
            </a:pPr>
            <a:r>
              <a:rPr lang="en-CA" dirty="0"/>
              <a:t>system for yourself for starting or stopping a habit.   </a:t>
            </a:r>
          </a:p>
          <a:p>
            <a:pPr marL="0" indent="0">
              <a:buNone/>
            </a:pPr>
            <a:r>
              <a:rPr lang="en-CA" b="1" dirty="0"/>
              <a:t> </a:t>
            </a:r>
            <a:endParaRPr lang="en-CA" dirty="0"/>
          </a:p>
          <a:p>
            <a:pPr lvl="0"/>
            <a:r>
              <a:rPr lang="en-CA" b="1" dirty="0"/>
              <a:t>Share with each other one thing you want to change.    </a:t>
            </a:r>
          </a:p>
          <a:p>
            <a:pPr lvl="0"/>
            <a:r>
              <a:rPr lang="en-CA" b="1" dirty="0"/>
              <a:t>Apply the four laws.  </a:t>
            </a: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540327" y="1191443"/>
            <a:ext cx="10887215" cy="4890701"/>
          </a:xfrm>
        </p:spPr>
        <p:txBody>
          <a:bodyPr>
            <a:normAutofit/>
          </a:bodyPr>
          <a:lstStyle/>
          <a:p>
            <a:pPr marL="0" indent="0" algn="ctr">
              <a:buNone/>
            </a:pPr>
            <a:endParaRPr lang="en-CA" dirty="0"/>
          </a:p>
          <a:p>
            <a:pPr marL="0" indent="0">
              <a:buNone/>
            </a:pPr>
            <a:endParaRPr lang="en-CA" dirty="0"/>
          </a:p>
          <a:p>
            <a:pPr marL="0" indent="0">
              <a:buNone/>
            </a:pPr>
            <a:endParaRPr lang="en-CA" dirty="0"/>
          </a:p>
          <a:p>
            <a:pPr marL="0" indent="0">
              <a:buNone/>
            </a:pPr>
            <a:r>
              <a:rPr lang="en-CA" dirty="0"/>
              <a:t>Diligence in the Bible is seen as careful and persistent work or effort.   It is persevering application of what we know to be good.  Paying attention to how our brains work and researching about habits makes us more wise and is a form of diligence.</a:t>
            </a:r>
          </a:p>
          <a:p>
            <a:pPr marL="0" indent="0" algn="ctr">
              <a:buNone/>
            </a:pP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871271" y="1838587"/>
            <a:ext cx="10515600" cy="4351338"/>
          </a:xfrm>
        </p:spPr>
        <p:txBody>
          <a:bodyPr>
            <a:normAutofit/>
          </a:bodyPr>
          <a:lstStyle/>
          <a:p>
            <a:pPr marL="0" lvl="0" indent="0" algn="ctr">
              <a:buNone/>
            </a:pPr>
            <a:endParaRPr lang="en-CA" dirty="0"/>
          </a:p>
          <a:p>
            <a:pPr marL="0" lvl="0" indent="0" algn="ctr">
              <a:buNone/>
            </a:pPr>
            <a:r>
              <a:rPr lang="en-CA" dirty="0"/>
              <a:t>READ:   Proverbs 6:6-11</a:t>
            </a:r>
          </a:p>
          <a:p>
            <a:pPr marL="0" lvl="0" indent="0" algn="ctr">
              <a:buNone/>
            </a:pPr>
            <a:endParaRPr lang="en-CA" dirty="0"/>
          </a:p>
          <a:p>
            <a:pPr lvl="0" algn="ctr"/>
            <a:r>
              <a:rPr lang="en-CA" b="1" dirty="0"/>
              <a:t>What lessons can we learn here about the rewards of diligence?</a:t>
            </a:r>
            <a:endParaRPr lang="en-CA" dirty="0"/>
          </a:p>
          <a:p>
            <a:pPr lvl="0" algn="ctr"/>
            <a:r>
              <a:rPr lang="en-CA" b="1" dirty="0"/>
              <a:t>What lessons can we learn about the pitfalls of laziness?</a:t>
            </a:r>
            <a:endParaRPr lang="en-CA" dirty="0"/>
          </a:p>
          <a:p>
            <a:pPr marL="0" lvl="0" indent="0">
              <a:buNone/>
            </a:pPr>
            <a:endParaRPr lang="en-CA" dirty="0"/>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897193" y="1206192"/>
            <a:ext cx="10515600" cy="4945225"/>
          </a:xfrm>
        </p:spPr>
        <p:txBody>
          <a:bodyPr>
            <a:normAutofit/>
          </a:bodyPr>
          <a:lstStyle/>
          <a:p>
            <a:pPr marL="0" indent="0">
              <a:buNone/>
            </a:pPr>
            <a:endParaRPr lang="en-CA" dirty="0"/>
          </a:p>
          <a:p>
            <a:pPr marL="0" lvl="0" indent="0" algn="ctr">
              <a:buNone/>
            </a:pPr>
            <a:r>
              <a:rPr lang="en-CA" dirty="0"/>
              <a:t>READ:   Proverbs 10:4</a:t>
            </a:r>
          </a:p>
          <a:p>
            <a:pPr marL="0" indent="0" algn="ctr">
              <a:buNone/>
            </a:pPr>
            <a:endParaRPr lang="en-CA" dirty="0"/>
          </a:p>
          <a:p>
            <a:pPr marL="0" indent="0" algn="ctr">
              <a:buNone/>
            </a:pPr>
            <a:r>
              <a:rPr lang="en-CA" dirty="0"/>
              <a:t>“Lazy hands make for poverty, but diligent hands bring wealth.”</a:t>
            </a:r>
          </a:p>
          <a:p>
            <a:pPr marL="0" indent="0" algn="ctr">
              <a:buNone/>
            </a:pPr>
            <a:r>
              <a:rPr lang="en-CA" dirty="0"/>
              <a:t> </a:t>
            </a:r>
          </a:p>
          <a:p>
            <a:pPr lvl="0" algn="ctr"/>
            <a:r>
              <a:rPr lang="en-CA" b="1" dirty="0"/>
              <a:t>What practical example can you point to of how</a:t>
            </a:r>
          </a:p>
          <a:p>
            <a:pPr marL="0" lvl="0" indent="0" algn="ctr">
              <a:buNone/>
            </a:pPr>
            <a:r>
              <a:rPr lang="en-CA" b="1" dirty="0"/>
              <a:t> “diligent hands bring wealth”?</a:t>
            </a:r>
            <a:endParaRPr lang="en-CA" dirty="0"/>
          </a:p>
          <a:p>
            <a:pPr marL="0" indent="0">
              <a:buNone/>
            </a:pPr>
            <a:endParaRPr lang="en-CA" dirty="0"/>
          </a:p>
          <a:p>
            <a:pPr marL="0" lvl="0" indent="0">
              <a:buNone/>
            </a:pP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9A001-1310-904C-A6A1-E2976805C32D}"/>
              </a:ext>
            </a:extLst>
          </p:cNvPr>
          <p:cNvSpPr>
            <a:spLocks noGrp="1"/>
          </p:cNvSpPr>
          <p:nvPr>
            <p:ph idx="1"/>
          </p:nvPr>
        </p:nvSpPr>
        <p:spPr>
          <a:xfrm>
            <a:off x="484910" y="1562389"/>
            <a:ext cx="11007436" cy="4351338"/>
          </a:xfrm>
        </p:spPr>
        <p:txBody>
          <a:bodyPr/>
          <a:lstStyle/>
          <a:p>
            <a:pPr marL="0" lvl="0" indent="0" algn="ctr">
              <a:buNone/>
            </a:pPr>
            <a:r>
              <a:rPr lang="en-CA" dirty="0"/>
              <a:t>READ:   Proverbs 13:4</a:t>
            </a:r>
          </a:p>
          <a:p>
            <a:pPr marL="0" indent="0" algn="ctr">
              <a:buNone/>
            </a:pPr>
            <a:r>
              <a:rPr lang="en-CA" dirty="0"/>
              <a:t> </a:t>
            </a:r>
          </a:p>
          <a:p>
            <a:pPr marL="0" indent="0" algn="ctr">
              <a:buNone/>
            </a:pPr>
            <a:r>
              <a:rPr lang="en-CA" dirty="0"/>
              <a:t>“A sluggard’s appetite is never filled, </a:t>
            </a:r>
          </a:p>
          <a:p>
            <a:pPr marL="0" indent="0" algn="ctr">
              <a:buNone/>
            </a:pPr>
            <a:r>
              <a:rPr lang="en-CA" dirty="0"/>
              <a:t>but the desires of the diligent are fully satisfied.”</a:t>
            </a:r>
          </a:p>
          <a:p>
            <a:pPr marL="0" indent="0" algn="ctr">
              <a:buNone/>
            </a:pPr>
            <a:r>
              <a:rPr lang="en-CA" dirty="0"/>
              <a:t> </a:t>
            </a:r>
          </a:p>
          <a:p>
            <a:pPr marL="0" lvl="0" indent="0" algn="ctr">
              <a:buNone/>
            </a:pPr>
            <a:r>
              <a:rPr lang="en-CA" b="1" dirty="0"/>
              <a:t>How do you see this tying in with James Clear’s law </a:t>
            </a:r>
          </a:p>
          <a:p>
            <a:pPr marL="0" lvl="0" indent="0" algn="ctr">
              <a:buNone/>
            </a:pPr>
            <a:r>
              <a:rPr lang="en-CA" b="1" dirty="0"/>
              <a:t>of developing a good habit – “Make it satisfying.”?</a:t>
            </a:r>
            <a:endParaRPr lang="en-CA" dirty="0"/>
          </a:p>
          <a:p>
            <a:pPr marL="0" indent="0">
              <a:buNone/>
            </a:pPr>
            <a:endParaRPr lang="en-US" dirty="0"/>
          </a:p>
        </p:txBody>
      </p:sp>
    </p:spTree>
    <p:extLst>
      <p:ext uri="{BB962C8B-B14F-4D97-AF65-F5344CB8AC3E}">
        <p14:creationId xmlns:p14="http://schemas.microsoft.com/office/powerpoint/2010/main" val="361332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152400" y="1271443"/>
            <a:ext cx="11762509" cy="4351338"/>
          </a:xfrm>
        </p:spPr>
        <p:txBody>
          <a:bodyPr>
            <a:normAutofit lnSpcReduction="10000"/>
          </a:bodyPr>
          <a:lstStyle/>
          <a:p>
            <a:pPr marL="0" lvl="0" indent="0" algn="ctr">
              <a:buNone/>
            </a:pPr>
            <a:r>
              <a:rPr lang="en-CA" dirty="0"/>
              <a:t>READ:    Proverbs 4:23</a:t>
            </a:r>
          </a:p>
          <a:p>
            <a:pPr marL="0" indent="0" algn="ctr">
              <a:buNone/>
            </a:pPr>
            <a:r>
              <a:rPr lang="en-CA" dirty="0"/>
              <a:t> </a:t>
            </a:r>
          </a:p>
          <a:p>
            <a:pPr marL="0" indent="0" algn="ctr">
              <a:buNone/>
            </a:pPr>
            <a:r>
              <a:rPr lang="en-CA" dirty="0"/>
              <a:t>“Watch over your heart with all diligence, for from it flow the springs of life.”    											NASB</a:t>
            </a:r>
          </a:p>
          <a:p>
            <a:pPr marL="0" indent="0" algn="ctr">
              <a:buNone/>
            </a:pPr>
            <a:r>
              <a:rPr lang="en-CA" dirty="0"/>
              <a:t> </a:t>
            </a:r>
          </a:p>
          <a:p>
            <a:pPr marL="0" indent="0" algn="ctr">
              <a:buNone/>
            </a:pPr>
            <a:r>
              <a:rPr lang="en-CA" dirty="0"/>
              <a:t>“Above all else, guard your heart, for everything you do flows from it.”  NIV</a:t>
            </a:r>
          </a:p>
          <a:p>
            <a:pPr marL="0" indent="0" algn="ctr">
              <a:buNone/>
            </a:pPr>
            <a:r>
              <a:rPr lang="en-CA" dirty="0"/>
              <a:t> </a:t>
            </a:r>
          </a:p>
          <a:p>
            <a:pPr algn="ctr"/>
            <a:r>
              <a:rPr lang="en-CA" b="1" dirty="0"/>
              <a:t>What does it mean to “guard your heart”?     </a:t>
            </a:r>
          </a:p>
          <a:p>
            <a:pPr algn="ctr"/>
            <a:r>
              <a:rPr lang="en-CA" b="1" dirty="0"/>
              <a:t>Why is this important “above all else”?</a:t>
            </a:r>
            <a:r>
              <a:rPr lang="en-CA" dirty="0"/>
              <a:t> </a:t>
            </a:r>
            <a:endParaRPr lang="en-US" dirty="0"/>
          </a:p>
        </p:txBody>
      </p:sp>
    </p:spTree>
    <p:extLst>
      <p:ext uri="{BB962C8B-B14F-4D97-AF65-F5344CB8AC3E}">
        <p14:creationId xmlns:p14="http://schemas.microsoft.com/office/powerpoint/2010/main" val="58915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729</Words>
  <Application>Microsoft Macintosh PowerPoint</Application>
  <PresentationFormat>Widescreen</PresentationFormat>
  <Paragraphs>98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UNSTUCK: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Cheryl Schade</cp:lastModifiedBy>
  <cp:revision>27</cp:revision>
  <dcterms:created xsi:type="dcterms:W3CDTF">2021-11-03T18:52:42Z</dcterms:created>
  <dcterms:modified xsi:type="dcterms:W3CDTF">2022-01-13T18:13:23Z</dcterms:modified>
</cp:coreProperties>
</file>