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12/9/21</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12/9/21</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12/9/21</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12/9/21</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12/9/21</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12/9/21</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12/9/21</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12/9/21</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12/9/21</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12/9/21</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12/9/21</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12/9/21</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wingclips.com/movie-clips/the-chosen-christmas-pilot/shepherds-in-aw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p:txBody>
          <a:bodyPr>
            <a:normAutofit/>
          </a:bodyPr>
          <a:lstStyle/>
          <a:p>
            <a:r>
              <a:rPr lang="en-US" sz="7200" b="1" dirty="0"/>
              <a:t>THE MAGNIFICAT:</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4400" b="1" dirty="0"/>
              <a:t>THE REVERSAL</a:t>
            </a:r>
          </a:p>
        </p:txBody>
      </p:sp>
    </p:spTree>
    <p:extLst>
      <p:ext uri="{BB962C8B-B14F-4D97-AF65-F5344CB8AC3E}">
        <p14:creationId xmlns:p14="http://schemas.microsoft.com/office/powerpoint/2010/main" val="272116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911942" y="1265187"/>
            <a:ext cx="10515600" cy="4351338"/>
          </a:xfrm>
        </p:spPr>
        <p:txBody>
          <a:bodyPr>
            <a:normAutofit/>
          </a:bodyPr>
          <a:lstStyle/>
          <a:p>
            <a:pPr marL="0" indent="0" algn="ctr">
              <a:buNone/>
            </a:pPr>
            <a:r>
              <a:rPr lang="en-CA" sz="3600" b="1" u="sng" dirty="0"/>
              <a:t>I’LL ALWAYS REMEMBER THAT CHRISTMAS</a:t>
            </a:r>
          </a:p>
          <a:p>
            <a:pPr marL="0" indent="0">
              <a:buNone/>
            </a:pPr>
            <a:endParaRPr lang="en-CA" dirty="0"/>
          </a:p>
          <a:p>
            <a:pPr marL="0" indent="0">
              <a:buNone/>
            </a:pPr>
            <a:r>
              <a:rPr lang="en-CA" dirty="0"/>
              <a:t>Think back through your years of experiencing Christmas.    Is there a unique story or memory that causes you to remember a particular Christmas?     </a:t>
            </a:r>
          </a:p>
          <a:p>
            <a:pPr marL="0" indent="0">
              <a:buNone/>
            </a:pPr>
            <a:endParaRPr lang="en-CA" dirty="0"/>
          </a:p>
          <a:p>
            <a:pPr marL="0" indent="0" algn="ctr">
              <a:buNone/>
            </a:pPr>
            <a:r>
              <a:rPr lang="en-CA" b="1" dirty="0"/>
              <a:t>Share with the group why you will always remember that Christmas. </a:t>
            </a:r>
          </a:p>
          <a:p>
            <a:pPr marL="0" indent="0">
              <a:buNone/>
            </a:pPr>
            <a:r>
              <a:rPr lang="en-CA" dirty="0"/>
              <a:t>  </a:t>
            </a:r>
          </a:p>
          <a:p>
            <a:pPr marL="0" indent="0" algn="ctr">
              <a:buNone/>
            </a:pPr>
            <a:endParaRPr lang="en-CA" b="1"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853842" y="1404626"/>
            <a:ext cx="10515600" cy="4351338"/>
          </a:xfrm>
        </p:spPr>
        <p:txBody>
          <a:bodyPr/>
          <a:lstStyle/>
          <a:p>
            <a:pPr marL="0" indent="0" algn="ctr">
              <a:buNone/>
            </a:pPr>
            <a:endParaRPr lang="en-CA" dirty="0"/>
          </a:p>
          <a:p>
            <a:pPr marL="0" indent="0" algn="ctr">
              <a:buNone/>
            </a:pPr>
            <a:endParaRPr lang="en-CA" dirty="0"/>
          </a:p>
          <a:p>
            <a:pPr marL="0" indent="0" algn="ctr">
              <a:buNone/>
            </a:pPr>
            <a:r>
              <a:rPr lang="en-CA" dirty="0"/>
              <a:t>On Sunday, Pete talked about Mary’s Magnificat, particularly the theme of the reversal  between the rich and the poor, powerful and humble.    </a:t>
            </a:r>
          </a:p>
          <a:p>
            <a:pPr marL="0" indent="0" algn="ctr">
              <a:buNone/>
            </a:pPr>
            <a:endParaRPr lang="en-CA" b="1" dirty="0"/>
          </a:p>
          <a:p>
            <a:pPr marL="0" indent="0" algn="ctr">
              <a:buNone/>
            </a:pPr>
            <a:r>
              <a:rPr lang="en-CA" b="1" dirty="0"/>
              <a:t>What was a highlight for you from Pete’s teaching? </a:t>
            </a: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lstStyle/>
          <a:p>
            <a:pPr marL="0" indent="0" algn="ctr">
              <a:buNone/>
            </a:pPr>
            <a:endParaRPr lang="en-CA" dirty="0"/>
          </a:p>
          <a:p>
            <a:pPr marL="0" indent="0">
              <a:buNone/>
            </a:pPr>
            <a:r>
              <a:rPr lang="en-CA" dirty="0"/>
              <a:t>There’s a word little known in Western Christianity that was a foundation of Hebrew spirituality, appearing throughout both Old and New Testaments.  </a:t>
            </a:r>
            <a:r>
              <a:rPr lang="en-CA" i="1" dirty="0" err="1"/>
              <a:t>Anawim</a:t>
            </a:r>
            <a:r>
              <a:rPr lang="en-CA" dirty="0"/>
              <a:t>, plural for </a:t>
            </a:r>
            <a:r>
              <a:rPr lang="en-CA" i="1" dirty="0" err="1"/>
              <a:t>anawv</a:t>
            </a:r>
            <a:r>
              <a:rPr lang="en-CA" dirty="0"/>
              <a:t> in Hebrew, literally means to “bow down” but by extension means lowly, poor, oppressed, or marginalized. But more than that, it refers to people who have accepted this position in life, see themselves as vulnerable and dependent, and are grateful for all provision—realizing that ultimately they must rely on God rather than themselves for sustenance. The humility, submission, and grateful vulnerability of the </a:t>
            </a:r>
            <a:r>
              <a:rPr lang="en-CA" dirty="0" err="1"/>
              <a:t>anawim</a:t>
            </a:r>
            <a:r>
              <a:rPr lang="en-CA" dirty="0"/>
              <a:t> were understood as the ideal attitude toward life and God, and that it was primarily an interior attitude of heart that was easier to attain if physically poor as well, but available to even the wealthiest. The </a:t>
            </a:r>
            <a:r>
              <a:rPr lang="en-CA" dirty="0" err="1"/>
              <a:t>anawim</a:t>
            </a:r>
            <a:r>
              <a:rPr lang="en-CA" dirty="0"/>
              <a:t> are held up as the inheritors of God’s kingdom from the Psalms to the Beatitudes, and all the great figures of faith in scripture are </a:t>
            </a:r>
            <a:r>
              <a:rPr lang="en-CA" dirty="0" err="1"/>
              <a:t>anawim</a:t>
            </a:r>
            <a:r>
              <a:rPr lang="en-CA" dirty="0"/>
              <a:t> at heart regardless of their station in life.</a:t>
            </a:r>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540327" y="1191443"/>
            <a:ext cx="10887215" cy="4890701"/>
          </a:xfrm>
        </p:spPr>
        <p:txBody>
          <a:bodyPr>
            <a:normAutofit lnSpcReduction="10000"/>
          </a:bodyPr>
          <a:lstStyle/>
          <a:p>
            <a:pPr marL="0" indent="0" algn="ctr">
              <a:buNone/>
            </a:pPr>
            <a:r>
              <a:rPr lang="en-CA" dirty="0"/>
              <a:t>READ:   Luke 1:5-7, 24</a:t>
            </a:r>
          </a:p>
          <a:p>
            <a:pPr marL="0" indent="0">
              <a:buNone/>
            </a:pPr>
            <a:r>
              <a:rPr lang="en-CA" dirty="0"/>
              <a:t> </a:t>
            </a:r>
          </a:p>
          <a:p>
            <a:pPr marL="0" lvl="0" indent="0">
              <a:buNone/>
            </a:pPr>
            <a:r>
              <a:rPr lang="en-CA" dirty="0"/>
              <a:t>Think about what Luke shares here about Elizabeth.    </a:t>
            </a:r>
            <a:endParaRPr lang="en-CA" b="1" dirty="0"/>
          </a:p>
          <a:p>
            <a:pPr marL="0" lvl="0" indent="0" algn="ctr">
              <a:buNone/>
            </a:pPr>
            <a:r>
              <a:rPr lang="en-CA" b="1" dirty="0"/>
              <a:t>How might God have used her situation to cultivate </a:t>
            </a:r>
            <a:r>
              <a:rPr lang="en-CA" b="1" i="1" dirty="0" err="1"/>
              <a:t>anawim</a:t>
            </a:r>
            <a:r>
              <a:rPr lang="en-CA" b="1" dirty="0"/>
              <a:t> in her life?</a:t>
            </a:r>
          </a:p>
          <a:p>
            <a:pPr marL="0" lvl="0" indent="0" algn="ctr">
              <a:buNone/>
            </a:pPr>
            <a:endParaRPr lang="en-CA" b="1" dirty="0"/>
          </a:p>
          <a:p>
            <a:pPr marL="0" indent="0" algn="ctr">
              <a:buNone/>
            </a:pPr>
            <a:r>
              <a:rPr lang="en-CA" dirty="0"/>
              <a:t>READ:   Luke 1:39-42</a:t>
            </a:r>
          </a:p>
          <a:p>
            <a:pPr marL="0" indent="0">
              <a:buNone/>
            </a:pPr>
            <a:endParaRPr lang="en-CA" dirty="0"/>
          </a:p>
          <a:p>
            <a:pPr marL="0" indent="0">
              <a:buNone/>
            </a:pPr>
            <a:r>
              <a:rPr lang="en-CA" dirty="0"/>
              <a:t>In this passage, Elizabeth responds to Mary’s arrival and the news of Mary’s pregnancy.   </a:t>
            </a:r>
            <a:endParaRPr lang="en-CA" b="1" dirty="0"/>
          </a:p>
          <a:p>
            <a:pPr marL="0" indent="0" algn="ctr">
              <a:buNone/>
            </a:pPr>
            <a:r>
              <a:rPr lang="en-CA" b="1" dirty="0"/>
              <a:t>What do you notice about Elizabeth’s response that shows </a:t>
            </a:r>
            <a:r>
              <a:rPr lang="en-CA" b="1" i="1" dirty="0" err="1"/>
              <a:t>anawim</a:t>
            </a:r>
            <a:r>
              <a:rPr lang="en-CA" b="1" dirty="0"/>
              <a:t>?</a:t>
            </a: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926690" y="1367532"/>
            <a:ext cx="10515600" cy="4351338"/>
          </a:xfrm>
        </p:spPr>
        <p:txBody>
          <a:bodyPr>
            <a:normAutofit fontScale="85000" lnSpcReduction="20000"/>
          </a:bodyPr>
          <a:lstStyle/>
          <a:p>
            <a:pPr marL="0" lvl="0" indent="0" algn="ctr">
              <a:buNone/>
            </a:pPr>
            <a:endParaRPr lang="en-CA" dirty="0"/>
          </a:p>
          <a:p>
            <a:pPr marL="0" indent="0">
              <a:buNone/>
            </a:pPr>
            <a:r>
              <a:rPr lang="en-CA" sz="3000" dirty="0"/>
              <a:t>READ Luke 1:8-23</a:t>
            </a:r>
          </a:p>
          <a:p>
            <a:pPr marL="0" indent="0">
              <a:buNone/>
            </a:pPr>
            <a:r>
              <a:rPr lang="en-CA" sz="3000" dirty="0"/>
              <a:t> </a:t>
            </a:r>
          </a:p>
          <a:p>
            <a:pPr marL="0" lvl="0" indent="0">
              <a:buNone/>
            </a:pPr>
            <a:r>
              <a:rPr lang="en-CA" sz="3000" dirty="0"/>
              <a:t>Think about Zechariah’s response to Gabriel’s announcement.      </a:t>
            </a:r>
          </a:p>
          <a:p>
            <a:pPr marL="0" lvl="0" indent="0" algn="ctr">
              <a:buNone/>
            </a:pPr>
            <a:r>
              <a:rPr lang="en-CA" sz="3000" b="1" dirty="0"/>
              <a:t>Why do you think he doubted?</a:t>
            </a:r>
          </a:p>
          <a:p>
            <a:pPr marL="0" lvl="0" indent="0">
              <a:buNone/>
            </a:pPr>
            <a:endParaRPr lang="en-CA" sz="3000" b="1" dirty="0"/>
          </a:p>
          <a:p>
            <a:pPr marL="0" indent="0">
              <a:buNone/>
            </a:pPr>
            <a:r>
              <a:rPr lang="en-CA" sz="3000" dirty="0"/>
              <a:t>READ Luke 1:57-66</a:t>
            </a:r>
          </a:p>
          <a:p>
            <a:pPr marL="0" indent="0">
              <a:buNone/>
            </a:pPr>
            <a:r>
              <a:rPr lang="en-CA" sz="3000" dirty="0"/>
              <a:t> </a:t>
            </a:r>
          </a:p>
          <a:p>
            <a:pPr marL="0" lvl="0" indent="0">
              <a:buNone/>
            </a:pPr>
            <a:r>
              <a:rPr lang="en-CA" sz="3000" dirty="0"/>
              <a:t>In verse 63, when asked what the baby’s name should be, Zechariah writes, “His name is John.”    This confirmed his belief in Gabriel’s message (1:13).     </a:t>
            </a:r>
          </a:p>
          <a:p>
            <a:pPr marL="0" lvl="0" indent="0" algn="ctr">
              <a:buNone/>
            </a:pPr>
            <a:r>
              <a:rPr lang="en-CA" sz="3000" b="1" dirty="0"/>
              <a:t>How does this show </a:t>
            </a:r>
            <a:r>
              <a:rPr lang="en-CA" sz="3000" b="1" i="1" dirty="0" err="1"/>
              <a:t>anawim</a:t>
            </a:r>
            <a:r>
              <a:rPr lang="en-CA" sz="3000" b="1" dirty="0"/>
              <a:t> in Zechariah?</a:t>
            </a:r>
            <a:endParaRPr lang="en-CA" sz="3000" dirty="0"/>
          </a:p>
          <a:p>
            <a:pPr marL="0" lvl="0" indent="0">
              <a:buNone/>
            </a:pP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897193" y="1206193"/>
            <a:ext cx="10515600" cy="4351338"/>
          </a:xfrm>
        </p:spPr>
        <p:txBody>
          <a:bodyPr>
            <a:normAutofit lnSpcReduction="10000"/>
          </a:bodyPr>
          <a:lstStyle/>
          <a:p>
            <a:pPr marL="0" indent="0">
              <a:buNone/>
            </a:pPr>
            <a:endParaRPr lang="en-CA" dirty="0"/>
          </a:p>
          <a:p>
            <a:pPr marL="0" indent="0">
              <a:buNone/>
            </a:pPr>
            <a:r>
              <a:rPr lang="en-CA" dirty="0"/>
              <a:t>READ Luke 2:8-20</a:t>
            </a:r>
          </a:p>
          <a:p>
            <a:pPr marL="0" indent="0">
              <a:buNone/>
            </a:pPr>
            <a:r>
              <a:rPr lang="en-CA" dirty="0"/>
              <a:t> </a:t>
            </a:r>
          </a:p>
          <a:p>
            <a:pPr marL="0" lvl="0" indent="0">
              <a:buNone/>
            </a:pPr>
            <a:r>
              <a:rPr lang="en-CA" dirty="0"/>
              <a:t>In Judaism, shepherds were often seen as lowly peasants.   </a:t>
            </a:r>
            <a:endParaRPr lang="en-CA" b="1" dirty="0"/>
          </a:p>
          <a:p>
            <a:pPr marL="0" lvl="0" indent="0" algn="ctr">
              <a:buNone/>
            </a:pPr>
            <a:r>
              <a:rPr lang="en-CA" b="1" dirty="0"/>
              <a:t>Why might God have chosen to bring His angelic message to them?</a:t>
            </a:r>
          </a:p>
          <a:p>
            <a:pPr marL="0" lvl="0" indent="0" algn="ctr">
              <a:buNone/>
            </a:pPr>
            <a:endParaRPr lang="en-CA" b="1" dirty="0"/>
          </a:p>
          <a:p>
            <a:pPr marL="0" indent="0">
              <a:buNone/>
            </a:pPr>
            <a:r>
              <a:rPr lang="en-CA" dirty="0"/>
              <a:t>After hearing the news, the shepherds hurry to see baby Jesus, then they share this good news with everyone they can (vs. 16-17).     </a:t>
            </a:r>
          </a:p>
          <a:p>
            <a:pPr marL="0" indent="0" algn="ctr">
              <a:buNone/>
            </a:pPr>
            <a:r>
              <a:rPr lang="en-CA" b="1" dirty="0"/>
              <a:t>What does this teach us about </a:t>
            </a:r>
            <a:r>
              <a:rPr lang="en-CA" b="1" i="1" dirty="0" err="1"/>
              <a:t>anawim</a:t>
            </a:r>
            <a:r>
              <a:rPr lang="en-CA" b="1" dirty="0"/>
              <a:t>?</a:t>
            </a:r>
            <a:endParaRPr lang="en-CA" dirty="0"/>
          </a:p>
          <a:p>
            <a:pPr marL="0" lvl="0" indent="0">
              <a:buNone/>
            </a:pP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935181" y="1271443"/>
            <a:ext cx="10515600" cy="4351338"/>
          </a:xfrm>
        </p:spPr>
        <p:txBody>
          <a:bodyPr/>
          <a:lstStyle/>
          <a:p>
            <a:pPr marL="0" indent="0" algn="ctr">
              <a:buNone/>
            </a:pPr>
            <a:r>
              <a:rPr lang="en-CA" b="1" u="sng" dirty="0"/>
              <a:t>EXPERIENCE GOD</a:t>
            </a:r>
            <a:endParaRPr lang="en-CA" dirty="0"/>
          </a:p>
          <a:p>
            <a:pPr marL="0" indent="0">
              <a:buNone/>
            </a:pPr>
            <a:r>
              <a:rPr lang="en-CA" dirty="0"/>
              <a:t> </a:t>
            </a:r>
          </a:p>
          <a:p>
            <a:pPr marL="0" indent="0">
              <a:buNone/>
            </a:pPr>
            <a:r>
              <a:rPr lang="en-CA" dirty="0"/>
              <a:t>In the Gospel accounts of Jesus’ birth, the shepherds give us a powerful example of “</a:t>
            </a:r>
            <a:r>
              <a:rPr lang="en-CA" dirty="0" err="1"/>
              <a:t>anawim</a:t>
            </a:r>
            <a:r>
              <a:rPr lang="en-CA" dirty="0"/>
              <a:t>”.     </a:t>
            </a:r>
          </a:p>
          <a:p>
            <a:pPr marL="0" indent="0">
              <a:buNone/>
            </a:pPr>
            <a:endParaRPr lang="en-CA" b="1" dirty="0"/>
          </a:p>
          <a:p>
            <a:pPr marL="0" indent="0">
              <a:buNone/>
            </a:pPr>
            <a:r>
              <a:rPr lang="en-CA" b="1" dirty="0"/>
              <a:t>Watch this clip and allow it to speak to your heart about your response to the birth of the King.    </a:t>
            </a:r>
          </a:p>
          <a:p>
            <a:pPr marL="0" indent="0">
              <a:buNone/>
            </a:pPr>
            <a:r>
              <a:rPr lang="en-CA" u="sng" dirty="0">
                <a:hlinkClick r:id="rId2"/>
              </a:rPr>
              <a:t>https://www.wingclips.com/movie-clips/the-chosen-christmas-pilot/shepherds-in-awe</a:t>
            </a:r>
            <a:endParaRPr lang="en-CA" dirty="0"/>
          </a:p>
          <a:p>
            <a:pPr marL="0" indent="0">
              <a:buNone/>
            </a:pPr>
            <a:endParaRPr lang="en-US" dirty="0"/>
          </a:p>
        </p:txBody>
      </p:sp>
    </p:spTree>
    <p:extLst>
      <p:ext uri="{BB962C8B-B14F-4D97-AF65-F5344CB8AC3E}">
        <p14:creationId xmlns:p14="http://schemas.microsoft.com/office/powerpoint/2010/main" val="589152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838200" y="457200"/>
            <a:ext cx="10515600" cy="6076335"/>
          </a:xfrm>
        </p:spPr>
        <p:txBody>
          <a:bodyPr>
            <a:normAutofit lnSpcReduction="10000"/>
          </a:bodyPr>
          <a:lstStyle/>
          <a:p>
            <a:pPr marL="0" indent="0">
              <a:buNone/>
            </a:pPr>
            <a:r>
              <a:rPr lang="en-CA" b="1" u="sng" dirty="0"/>
              <a:t>PRAYER</a:t>
            </a:r>
            <a:endParaRPr lang="en-CA" dirty="0"/>
          </a:p>
          <a:p>
            <a:pPr marL="0" indent="0">
              <a:buNone/>
            </a:pPr>
            <a:endParaRPr lang="en-CA" dirty="0"/>
          </a:p>
          <a:p>
            <a:pPr marL="0" indent="0">
              <a:buNone/>
            </a:pPr>
            <a:r>
              <a:rPr lang="en-CA" dirty="0"/>
              <a:t>This week let’s pray for our Kid’s Ministry impact in the upcoming Christmas season.</a:t>
            </a:r>
          </a:p>
          <a:p>
            <a:pPr marL="0" indent="0">
              <a:buNone/>
            </a:pPr>
            <a:endParaRPr lang="en-CA" dirty="0"/>
          </a:p>
          <a:p>
            <a:pPr lvl="0"/>
            <a:r>
              <a:rPr lang="en-CA" dirty="0"/>
              <a:t>Pray for "Christmas for Kids" celebration on Dec 19. During Sunday services, we will share the real meaning of Christmas with all the age groups. We'd love to see kids grasp the truth that we all need  a Saviour. </a:t>
            </a:r>
          </a:p>
          <a:p>
            <a:pPr lvl="0"/>
            <a:r>
              <a:rPr lang="en-CA" dirty="0"/>
              <a:t>We give thanks for the fantastic team we already have. We'd love to serve more families, but our capacity to do this depends on having volunteers available. Pray for God to send more passionate people to minister to kids on Sundays. </a:t>
            </a:r>
          </a:p>
          <a:p>
            <a:pPr lvl="0"/>
            <a:r>
              <a:rPr lang="en-CA" dirty="0"/>
              <a:t>Pray that families make Jesus a priority in their homes whether they attend in-person services on Sundays or not.</a:t>
            </a:r>
          </a:p>
          <a:p>
            <a:pPr marL="0" indent="0">
              <a:buNone/>
            </a:pPr>
            <a:endParaRPr lang="en-US" dirty="0"/>
          </a:p>
        </p:txBody>
      </p:sp>
    </p:spTree>
    <p:extLst>
      <p:ext uri="{BB962C8B-B14F-4D97-AF65-F5344CB8AC3E}">
        <p14:creationId xmlns:p14="http://schemas.microsoft.com/office/powerpoint/2010/main" val="82628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642</Words>
  <Application>Microsoft Macintosh PowerPoint</Application>
  <PresentationFormat>Widescreen</PresentationFormat>
  <Paragraphs>55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THE MAGNIFICAT: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14</cp:revision>
  <dcterms:created xsi:type="dcterms:W3CDTF">2021-11-03T18:52:42Z</dcterms:created>
  <dcterms:modified xsi:type="dcterms:W3CDTF">2021-12-09T15:02:13Z</dcterms:modified>
</cp:coreProperties>
</file>