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7" r:id="rId11"/>
    <p:sldId id="265"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6"/>
  </p:normalViewPr>
  <p:slideViewPr>
    <p:cSldViewPr snapToGrid="0" snapToObjects="1">
      <p:cViewPr varScale="1">
        <p:scale>
          <a:sx n="105" d="100"/>
          <a:sy n="105" d="100"/>
        </p:scale>
        <p:origin x="84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7CE1A-04DE-2441-86B2-6B8B96849F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55A64-0DF3-9543-B9D7-9C135D3915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DA56D0-13CA-9A4E-A359-C69F9C9FDAEE}"/>
              </a:ext>
            </a:extLst>
          </p:cNvPr>
          <p:cNvSpPr>
            <a:spLocks noGrp="1"/>
          </p:cNvSpPr>
          <p:nvPr>
            <p:ph type="dt" sz="half" idx="10"/>
          </p:nvPr>
        </p:nvSpPr>
        <p:spPr/>
        <p:txBody>
          <a:bodyPr/>
          <a:lstStyle/>
          <a:p>
            <a:fld id="{260587C8-9E71-A34D-91E9-075CCB43821C}" type="datetimeFigureOut">
              <a:rPr lang="en-US" smtClean="0"/>
              <a:t>12/2/21</a:t>
            </a:fld>
            <a:endParaRPr lang="en-US"/>
          </a:p>
        </p:txBody>
      </p:sp>
      <p:sp>
        <p:nvSpPr>
          <p:cNvPr id="5" name="Footer Placeholder 4">
            <a:extLst>
              <a:ext uri="{FF2B5EF4-FFF2-40B4-BE49-F238E27FC236}">
                <a16:creationId xmlns:a16="http://schemas.microsoft.com/office/drawing/2014/main" id="{512669DD-2BC8-1C4D-9F8B-84A37C1E93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209CEC-90F1-154D-88DC-F3E6444DA5E4}"/>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880148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241B8-AECD-134D-8235-7B488DF77F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84E8BA3-7196-5643-B221-5F9C7697B3B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F4A57-0908-2C49-B2F6-6BD604F7F0F4}"/>
              </a:ext>
            </a:extLst>
          </p:cNvPr>
          <p:cNvSpPr>
            <a:spLocks noGrp="1"/>
          </p:cNvSpPr>
          <p:nvPr>
            <p:ph type="dt" sz="half" idx="10"/>
          </p:nvPr>
        </p:nvSpPr>
        <p:spPr/>
        <p:txBody>
          <a:bodyPr/>
          <a:lstStyle/>
          <a:p>
            <a:fld id="{260587C8-9E71-A34D-91E9-075CCB43821C}" type="datetimeFigureOut">
              <a:rPr lang="en-US" smtClean="0"/>
              <a:t>12/2/21</a:t>
            </a:fld>
            <a:endParaRPr lang="en-US"/>
          </a:p>
        </p:txBody>
      </p:sp>
      <p:sp>
        <p:nvSpPr>
          <p:cNvPr id="5" name="Footer Placeholder 4">
            <a:extLst>
              <a:ext uri="{FF2B5EF4-FFF2-40B4-BE49-F238E27FC236}">
                <a16:creationId xmlns:a16="http://schemas.microsoft.com/office/drawing/2014/main" id="{BF5A9BFD-884F-A84B-897E-A7C048FB10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71EFD-6870-E54A-96CF-E96968BE96B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4435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286431-95F9-A44A-86AB-93B262010A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1FDF60-4513-3948-9E13-5ECC486D0D9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976C0C-1400-A74B-943B-35D2492707B6}"/>
              </a:ext>
            </a:extLst>
          </p:cNvPr>
          <p:cNvSpPr>
            <a:spLocks noGrp="1"/>
          </p:cNvSpPr>
          <p:nvPr>
            <p:ph type="dt" sz="half" idx="10"/>
          </p:nvPr>
        </p:nvSpPr>
        <p:spPr/>
        <p:txBody>
          <a:bodyPr/>
          <a:lstStyle/>
          <a:p>
            <a:fld id="{260587C8-9E71-A34D-91E9-075CCB43821C}" type="datetimeFigureOut">
              <a:rPr lang="en-US" smtClean="0"/>
              <a:t>12/2/21</a:t>
            </a:fld>
            <a:endParaRPr lang="en-US"/>
          </a:p>
        </p:txBody>
      </p:sp>
      <p:sp>
        <p:nvSpPr>
          <p:cNvPr id="5" name="Footer Placeholder 4">
            <a:extLst>
              <a:ext uri="{FF2B5EF4-FFF2-40B4-BE49-F238E27FC236}">
                <a16:creationId xmlns:a16="http://schemas.microsoft.com/office/drawing/2014/main" id="{F70D8876-BD59-D54C-9C71-9F0FB1CA06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226177-5C0C-9842-B71F-FBD9963770E3}"/>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4225996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86F98-21DA-7446-B470-11E7B1C703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12FAE5-CA0E-4445-86FE-536EDA6371B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0C8C91-1004-CE49-A90A-BB4ECD3A4741}"/>
              </a:ext>
            </a:extLst>
          </p:cNvPr>
          <p:cNvSpPr>
            <a:spLocks noGrp="1"/>
          </p:cNvSpPr>
          <p:nvPr>
            <p:ph type="dt" sz="half" idx="10"/>
          </p:nvPr>
        </p:nvSpPr>
        <p:spPr/>
        <p:txBody>
          <a:bodyPr/>
          <a:lstStyle/>
          <a:p>
            <a:fld id="{260587C8-9E71-A34D-91E9-075CCB43821C}" type="datetimeFigureOut">
              <a:rPr lang="en-US" smtClean="0"/>
              <a:t>12/2/21</a:t>
            </a:fld>
            <a:endParaRPr lang="en-US"/>
          </a:p>
        </p:txBody>
      </p:sp>
      <p:sp>
        <p:nvSpPr>
          <p:cNvPr id="5" name="Footer Placeholder 4">
            <a:extLst>
              <a:ext uri="{FF2B5EF4-FFF2-40B4-BE49-F238E27FC236}">
                <a16:creationId xmlns:a16="http://schemas.microsoft.com/office/drawing/2014/main" id="{3329D6DA-EB08-FC48-A5D7-A0E03B4EB5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F88E9E-365E-C34D-89B3-82639F64901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92638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DB5C3-3AC6-6C40-870C-3889711621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3DD1EC-9C08-154B-843D-78A6ADD766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7B8595-198C-6D40-981E-748DF75A2497}"/>
              </a:ext>
            </a:extLst>
          </p:cNvPr>
          <p:cNvSpPr>
            <a:spLocks noGrp="1"/>
          </p:cNvSpPr>
          <p:nvPr>
            <p:ph type="dt" sz="half" idx="10"/>
          </p:nvPr>
        </p:nvSpPr>
        <p:spPr/>
        <p:txBody>
          <a:bodyPr/>
          <a:lstStyle/>
          <a:p>
            <a:fld id="{260587C8-9E71-A34D-91E9-075CCB43821C}" type="datetimeFigureOut">
              <a:rPr lang="en-US" smtClean="0"/>
              <a:t>12/2/21</a:t>
            </a:fld>
            <a:endParaRPr lang="en-US"/>
          </a:p>
        </p:txBody>
      </p:sp>
      <p:sp>
        <p:nvSpPr>
          <p:cNvPr id="5" name="Footer Placeholder 4">
            <a:extLst>
              <a:ext uri="{FF2B5EF4-FFF2-40B4-BE49-F238E27FC236}">
                <a16:creationId xmlns:a16="http://schemas.microsoft.com/office/drawing/2014/main" id="{40C1747C-38C6-B04D-829F-45C037ACB1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0BA29F-072B-1440-A82A-9FC84C94A360}"/>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699888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7E636-9C76-4A49-946C-F38C5B3D03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B6340B-A3B3-9F49-87A0-3B2011D6C8E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1199C5-2F71-6C44-82E4-DF1B49813F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547AEC-0F0D-1C4C-BFE2-4E8F41B6CCCC}"/>
              </a:ext>
            </a:extLst>
          </p:cNvPr>
          <p:cNvSpPr>
            <a:spLocks noGrp="1"/>
          </p:cNvSpPr>
          <p:nvPr>
            <p:ph type="dt" sz="half" idx="10"/>
          </p:nvPr>
        </p:nvSpPr>
        <p:spPr/>
        <p:txBody>
          <a:bodyPr/>
          <a:lstStyle/>
          <a:p>
            <a:fld id="{260587C8-9E71-A34D-91E9-075CCB43821C}" type="datetimeFigureOut">
              <a:rPr lang="en-US" smtClean="0"/>
              <a:t>12/2/21</a:t>
            </a:fld>
            <a:endParaRPr lang="en-US"/>
          </a:p>
        </p:txBody>
      </p:sp>
      <p:sp>
        <p:nvSpPr>
          <p:cNvPr id="6" name="Footer Placeholder 5">
            <a:extLst>
              <a:ext uri="{FF2B5EF4-FFF2-40B4-BE49-F238E27FC236}">
                <a16:creationId xmlns:a16="http://schemas.microsoft.com/office/drawing/2014/main" id="{431F135A-C51A-E544-B06D-A98708F70B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03D6F5-2EB8-5149-8C9B-CCF22F95AD02}"/>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39564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5BC00-3094-AD46-9B97-D133056F8E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88C028-2A7A-6E4C-9095-4FD335CC5E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98E717B-3AB7-FD49-B562-94B30B1A0C4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65535F-77DF-6442-AB29-934E43B586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651C8A4-C792-9F4E-BE47-90B102C30F2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DBC17B-6D73-314D-82BA-EB6D72B98A36}"/>
              </a:ext>
            </a:extLst>
          </p:cNvPr>
          <p:cNvSpPr>
            <a:spLocks noGrp="1"/>
          </p:cNvSpPr>
          <p:nvPr>
            <p:ph type="dt" sz="half" idx="10"/>
          </p:nvPr>
        </p:nvSpPr>
        <p:spPr/>
        <p:txBody>
          <a:bodyPr/>
          <a:lstStyle/>
          <a:p>
            <a:fld id="{260587C8-9E71-A34D-91E9-075CCB43821C}" type="datetimeFigureOut">
              <a:rPr lang="en-US" smtClean="0"/>
              <a:t>12/2/21</a:t>
            </a:fld>
            <a:endParaRPr lang="en-US"/>
          </a:p>
        </p:txBody>
      </p:sp>
      <p:sp>
        <p:nvSpPr>
          <p:cNvPr id="8" name="Footer Placeholder 7">
            <a:extLst>
              <a:ext uri="{FF2B5EF4-FFF2-40B4-BE49-F238E27FC236}">
                <a16:creationId xmlns:a16="http://schemas.microsoft.com/office/drawing/2014/main" id="{FB196A03-F770-7B40-8637-DE2525B1C6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105A61-B55D-5740-A53D-AD2A7DD8093B}"/>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191744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67AF5-8889-034C-96C8-FC00CD9D02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3FBF7D-33F2-A649-9B3A-2177D113CFA4}"/>
              </a:ext>
            </a:extLst>
          </p:cNvPr>
          <p:cNvSpPr>
            <a:spLocks noGrp="1"/>
          </p:cNvSpPr>
          <p:nvPr>
            <p:ph type="dt" sz="half" idx="10"/>
          </p:nvPr>
        </p:nvSpPr>
        <p:spPr/>
        <p:txBody>
          <a:bodyPr/>
          <a:lstStyle/>
          <a:p>
            <a:fld id="{260587C8-9E71-A34D-91E9-075CCB43821C}" type="datetimeFigureOut">
              <a:rPr lang="en-US" smtClean="0"/>
              <a:t>12/2/21</a:t>
            </a:fld>
            <a:endParaRPr lang="en-US"/>
          </a:p>
        </p:txBody>
      </p:sp>
      <p:sp>
        <p:nvSpPr>
          <p:cNvPr id="4" name="Footer Placeholder 3">
            <a:extLst>
              <a:ext uri="{FF2B5EF4-FFF2-40B4-BE49-F238E27FC236}">
                <a16:creationId xmlns:a16="http://schemas.microsoft.com/office/drawing/2014/main" id="{A8FE54FC-F3F7-594F-9AEA-5FF387A366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7CD3AD-367E-A648-85FB-AF57FC55193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07812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7FE686-BEBF-804F-A01F-F98AF868AAF2}"/>
              </a:ext>
            </a:extLst>
          </p:cNvPr>
          <p:cNvSpPr>
            <a:spLocks noGrp="1"/>
          </p:cNvSpPr>
          <p:nvPr>
            <p:ph type="dt" sz="half" idx="10"/>
          </p:nvPr>
        </p:nvSpPr>
        <p:spPr/>
        <p:txBody>
          <a:bodyPr/>
          <a:lstStyle/>
          <a:p>
            <a:fld id="{260587C8-9E71-A34D-91E9-075CCB43821C}" type="datetimeFigureOut">
              <a:rPr lang="en-US" smtClean="0"/>
              <a:t>12/2/21</a:t>
            </a:fld>
            <a:endParaRPr lang="en-US"/>
          </a:p>
        </p:txBody>
      </p:sp>
      <p:sp>
        <p:nvSpPr>
          <p:cNvPr id="3" name="Footer Placeholder 2">
            <a:extLst>
              <a:ext uri="{FF2B5EF4-FFF2-40B4-BE49-F238E27FC236}">
                <a16:creationId xmlns:a16="http://schemas.microsoft.com/office/drawing/2014/main" id="{9D9C7417-469B-7B40-B465-026631436C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17A366-B386-034B-AC0C-5DBEE23F748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31527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56096-7F28-A24F-BFC5-7CE3F10D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FD3C3C-DA34-6D46-BF4F-B9F5F9F4FC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E95C1AD-EA91-4D48-8FE8-4276199B90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D9460C0-E7EA-2846-89AC-BDCD670C6F25}"/>
              </a:ext>
            </a:extLst>
          </p:cNvPr>
          <p:cNvSpPr>
            <a:spLocks noGrp="1"/>
          </p:cNvSpPr>
          <p:nvPr>
            <p:ph type="dt" sz="half" idx="10"/>
          </p:nvPr>
        </p:nvSpPr>
        <p:spPr/>
        <p:txBody>
          <a:bodyPr/>
          <a:lstStyle/>
          <a:p>
            <a:fld id="{260587C8-9E71-A34D-91E9-075CCB43821C}" type="datetimeFigureOut">
              <a:rPr lang="en-US" smtClean="0"/>
              <a:t>12/2/21</a:t>
            </a:fld>
            <a:endParaRPr lang="en-US"/>
          </a:p>
        </p:txBody>
      </p:sp>
      <p:sp>
        <p:nvSpPr>
          <p:cNvPr id="6" name="Footer Placeholder 5">
            <a:extLst>
              <a:ext uri="{FF2B5EF4-FFF2-40B4-BE49-F238E27FC236}">
                <a16:creationId xmlns:a16="http://schemas.microsoft.com/office/drawing/2014/main" id="{E1D67D24-6096-CA40-8893-96DC65B256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225B8D-C92A-3347-8374-24ABAD126F55}"/>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205876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4C09C-6CD9-3F42-AF53-3BE95E0190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3AAA98A-1973-0B4C-933E-716127F345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B75A03-059D-1942-8185-722820D519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571F762-F146-E243-99F9-F3509C667A47}"/>
              </a:ext>
            </a:extLst>
          </p:cNvPr>
          <p:cNvSpPr>
            <a:spLocks noGrp="1"/>
          </p:cNvSpPr>
          <p:nvPr>
            <p:ph type="dt" sz="half" idx="10"/>
          </p:nvPr>
        </p:nvSpPr>
        <p:spPr/>
        <p:txBody>
          <a:bodyPr/>
          <a:lstStyle/>
          <a:p>
            <a:fld id="{260587C8-9E71-A34D-91E9-075CCB43821C}" type="datetimeFigureOut">
              <a:rPr lang="en-US" smtClean="0"/>
              <a:t>12/2/21</a:t>
            </a:fld>
            <a:endParaRPr lang="en-US"/>
          </a:p>
        </p:txBody>
      </p:sp>
      <p:sp>
        <p:nvSpPr>
          <p:cNvPr id="6" name="Footer Placeholder 5">
            <a:extLst>
              <a:ext uri="{FF2B5EF4-FFF2-40B4-BE49-F238E27FC236}">
                <a16:creationId xmlns:a16="http://schemas.microsoft.com/office/drawing/2014/main" id="{EFD77D72-9C08-DB41-9754-D12F5906E5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B591DA-7B1C-C448-84B3-D3F0828C125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517501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6C8732-9152-FF47-9407-3EBC99821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81A61C-0B0F-0D4B-BCE1-94CE62FFE6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025FE9-8692-814D-A3F3-859C5B4117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0587C8-9E71-A34D-91E9-075CCB43821C}" type="datetimeFigureOut">
              <a:rPr lang="en-US" smtClean="0"/>
              <a:t>12/2/21</a:t>
            </a:fld>
            <a:endParaRPr lang="en-US"/>
          </a:p>
        </p:txBody>
      </p:sp>
      <p:sp>
        <p:nvSpPr>
          <p:cNvPr id="5" name="Footer Placeholder 4">
            <a:extLst>
              <a:ext uri="{FF2B5EF4-FFF2-40B4-BE49-F238E27FC236}">
                <a16:creationId xmlns:a16="http://schemas.microsoft.com/office/drawing/2014/main" id="{DBB93510-DFDF-E34C-B4C3-E2DBBD0707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54E765-8519-BD42-B053-86C435DEEB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16B708-52AC-D54F-AE96-A21DEC01C215}" type="slidenum">
              <a:rPr lang="en-US" smtClean="0"/>
              <a:t>‹#›</a:t>
            </a:fld>
            <a:endParaRPr lang="en-US"/>
          </a:p>
        </p:txBody>
      </p:sp>
    </p:spTree>
    <p:extLst>
      <p:ext uri="{BB962C8B-B14F-4D97-AF65-F5344CB8AC3E}">
        <p14:creationId xmlns:p14="http://schemas.microsoft.com/office/powerpoint/2010/main" val="1750771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UvRcGnMX3jU"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F23A0-5846-CD47-9EC0-4D9F33971571}"/>
              </a:ext>
            </a:extLst>
          </p:cNvPr>
          <p:cNvSpPr>
            <a:spLocks noGrp="1"/>
          </p:cNvSpPr>
          <p:nvPr>
            <p:ph type="ctrTitle"/>
          </p:nvPr>
        </p:nvSpPr>
        <p:spPr/>
        <p:txBody>
          <a:bodyPr>
            <a:normAutofit/>
          </a:bodyPr>
          <a:lstStyle/>
          <a:p>
            <a:r>
              <a:rPr lang="en-US" sz="7200" b="1" dirty="0"/>
              <a:t>THE MAGNIFICAT:</a:t>
            </a:r>
          </a:p>
        </p:txBody>
      </p:sp>
      <p:sp>
        <p:nvSpPr>
          <p:cNvPr id="3" name="Subtitle 2">
            <a:extLst>
              <a:ext uri="{FF2B5EF4-FFF2-40B4-BE49-F238E27FC236}">
                <a16:creationId xmlns:a16="http://schemas.microsoft.com/office/drawing/2014/main" id="{CC703CA9-C3E0-A348-82D3-E78017302864}"/>
              </a:ext>
            </a:extLst>
          </p:cNvPr>
          <p:cNvSpPr>
            <a:spLocks noGrp="1"/>
          </p:cNvSpPr>
          <p:nvPr>
            <p:ph type="subTitle" idx="1"/>
          </p:nvPr>
        </p:nvSpPr>
        <p:spPr/>
        <p:txBody>
          <a:bodyPr>
            <a:normAutofit/>
          </a:bodyPr>
          <a:lstStyle/>
          <a:p>
            <a:r>
              <a:rPr lang="en-US" sz="3600" b="1" dirty="0"/>
              <a:t>OVERCOMING WHAT’S OVERWHELMING</a:t>
            </a:r>
          </a:p>
        </p:txBody>
      </p:sp>
    </p:spTree>
    <p:extLst>
      <p:ext uri="{BB962C8B-B14F-4D97-AF65-F5344CB8AC3E}">
        <p14:creationId xmlns:p14="http://schemas.microsoft.com/office/powerpoint/2010/main" val="2721162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F556D6-0F03-574F-A4CE-C4CCDAF156DE}"/>
              </a:ext>
            </a:extLst>
          </p:cNvPr>
          <p:cNvSpPr>
            <a:spLocks noGrp="1"/>
          </p:cNvSpPr>
          <p:nvPr>
            <p:ph idx="1"/>
          </p:nvPr>
        </p:nvSpPr>
        <p:spPr/>
        <p:txBody>
          <a:bodyPr/>
          <a:lstStyle/>
          <a:p>
            <a:pPr marL="0" indent="0">
              <a:buNone/>
            </a:pPr>
            <a:endParaRPr lang="en-CA" dirty="0"/>
          </a:p>
          <a:p>
            <a:pPr marL="0" indent="0">
              <a:buNone/>
            </a:pPr>
            <a:r>
              <a:rPr lang="en-CA" dirty="0"/>
              <a:t>GLORIFYING HIM. . . . This is the point.  When we glorify God we are proclaiming accurately who he is and what he has done.  He is the ultimate one.  We were made to glorify God.  All creation was made for that purpose.</a:t>
            </a:r>
          </a:p>
          <a:p>
            <a:pPr marL="0" indent="0">
              <a:buNone/>
            </a:pPr>
            <a:endParaRPr lang="en-US" dirty="0"/>
          </a:p>
          <a:p>
            <a:pPr marL="0" indent="0" algn="ctr">
              <a:buNone/>
            </a:pPr>
            <a:r>
              <a:rPr lang="en-US" b="1" dirty="0"/>
              <a:t>What is a key takeaway for you from today’s study?</a:t>
            </a:r>
          </a:p>
        </p:txBody>
      </p:sp>
    </p:spTree>
    <p:extLst>
      <p:ext uri="{BB962C8B-B14F-4D97-AF65-F5344CB8AC3E}">
        <p14:creationId xmlns:p14="http://schemas.microsoft.com/office/powerpoint/2010/main" val="3553501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30F97-0DA4-EE45-85BD-70B495C74613}"/>
              </a:ext>
            </a:extLst>
          </p:cNvPr>
          <p:cNvSpPr>
            <a:spLocks noGrp="1"/>
          </p:cNvSpPr>
          <p:nvPr>
            <p:ph type="title"/>
          </p:nvPr>
        </p:nvSpPr>
        <p:spPr/>
        <p:txBody>
          <a:bodyPr/>
          <a:lstStyle/>
          <a:p>
            <a:pPr algn="ctr"/>
            <a:r>
              <a:rPr lang="en-CA" sz="3600" b="1" u="sng" dirty="0"/>
              <a:t>EXPERIENCING GOD:  The Magnificat</a:t>
            </a:r>
            <a:br>
              <a:rPr lang="en-CA" dirty="0"/>
            </a:br>
            <a:endParaRPr lang="en-US" dirty="0"/>
          </a:p>
        </p:txBody>
      </p:sp>
      <p:sp>
        <p:nvSpPr>
          <p:cNvPr id="3" name="Content Placeholder 2">
            <a:extLst>
              <a:ext uri="{FF2B5EF4-FFF2-40B4-BE49-F238E27FC236}">
                <a16:creationId xmlns:a16="http://schemas.microsoft.com/office/drawing/2014/main" id="{0FEE7931-37B8-A34F-8F3C-C29AB9F07B60}"/>
              </a:ext>
            </a:extLst>
          </p:cNvPr>
          <p:cNvSpPr>
            <a:spLocks noGrp="1"/>
          </p:cNvSpPr>
          <p:nvPr>
            <p:ph idx="1"/>
          </p:nvPr>
        </p:nvSpPr>
        <p:spPr/>
        <p:txBody>
          <a:bodyPr/>
          <a:lstStyle/>
          <a:p>
            <a:pPr marL="0" indent="0" algn="ctr">
              <a:buNone/>
            </a:pPr>
            <a:endParaRPr lang="en-CA" dirty="0"/>
          </a:p>
          <a:p>
            <a:pPr marL="0" indent="0" algn="ctr">
              <a:buNone/>
            </a:pPr>
            <a:r>
              <a:rPr lang="en-CA" dirty="0"/>
              <a:t>Watch or Listen to “Magnificat:   A Virgin Mary Hymn </a:t>
            </a:r>
            <a:r>
              <a:rPr lang="en-CA" u="sng" dirty="0">
                <a:hlinkClick r:id="rId2"/>
              </a:rPr>
              <a:t>https://www.youtube.com/watch?v=UvRcGnMX3jU</a:t>
            </a:r>
            <a:r>
              <a:rPr lang="en-CA" dirty="0"/>
              <a:t>   </a:t>
            </a:r>
          </a:p>
          <a:p>
            <a:pPr marL="0" indent="0" algn="ctr">
              <a:buNone/>
            </a:pPr>
            <a:r>
              <a:rPr lang="en-CA" dirty="0"/>
              <a:t> </a:t>
            </a:r>
          </a:p>
          <a:p>
            <a:pPr marL="0" indent="0" algn="ctr">
              <a:buNone/>
            </a:pPr>
            <a:r>
              <a:rPr lang="en-CA" dirty="0"/>
              <a:t>Allow this song/video to speak to your heart </a:t>
            </a:r>
          </a:p>
          <a:p>
            <a:pPr marL="0" indent="0" algn="ctr">
              <a:buNone/>
            </a:pPr>
            <a:r>
              <a:rPr lang="en-CA" dirty="0"/>
              <a:t>as you magnify God this Christmas.</a:t>
            </a:r>
          </a:p>
          <a:p>
            <a:pPr marL="0" indent="0">
              <a:buNone/>
            </a:pPr>
            <a:endParaRPr lang="en-US" dirty="0"/>
          </a:p>
        </p:txBody>
      </p:sp>
    </p:spTree>
    <p:extLst>
      <p:ext uri="{BB962C8B-B14F-4D97-AF65-F5344CB8AC3E}">
        <p14:creationId xmlns:p14="http://schemas.microsoft.com/office/powerpoint/2010/main" val="3767700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9ABA01-CB86-A049-927E-CB8BA03D6ABB}"/>
              </a:ext>
            </a:extLst>
          </p:cNvPr>
          <p:cNvSpPr>
            <a:spLocks noGrp="1"/>
          </p:cNvSpPr>
          <p:nvPr>
            <p:ph idx="1"/>
          </p:nvPr>
        </p:nvSpPr>
        <p:spPr>
          <a:xfrm>
            <a:off x="838200" y="457200"/>
            <a:ext cx="10515600" cy="6076335"/>
          </a:xfrm>
        </p:spPr>
        <p:txBody>
          <a:bodyPr>
            <a:normAutofit/>
          </a:bodyPr>
          <a:lstStyle/>
          <a:p>
            <a:pPr marL="0" indent="0">
              <a:buNone/>
            </a:pPr>
            <a:r>
              <a:rPr lang="en-CA" b="1" u="sng" dirty="0"/>
              <a:t>PRAYER</a:t>
            </a:r>
            <a:endParaRPr lang="en-CA" dirty="0"/>
          </a:p>
          <a:p>
            <a:pPr marL="0" indent="0">
              <a:buNone/>
            </a:pPr>
            <a:r>
              <a:rPr lang="en-CA" dirty="0"/>
              <a:t>This week, let’s pray for the upcoming Christmas season at Creekside. </a:t>
            </a:r>
          </a:p>
          <a:p>
            <a:pPr marL="0" indent="0">
              <a:buNone/>
            </a:pPr>
            <a:endParaRPr lang="en-CA" dirty="0"/>
          </a:p>
          <a:p>
            <a:pPr lvl="0"/>
            <a:r>
              <a:rPr lang="en-CA" dirty="0"/>
              <a:t>Pray for the Christmas Eve services, that God would use these services to draw many people to Him, to point people to Jesus.</a:t>
            </a:r>
          </a:p>
          <a:p>
            <a:pPr lvl="0"/>
            <a:r>
              <a:rPr lang="en-CA" dirty="0"/>
              <a:t>Ask for God’s blessing and provision for all those involved in the services (tech, worship, teaching, </a:t>
            </a:r>
            <a:r>
              <a:rPr lang="en-CA" dirty="0" err="1"/>
              <a:t>etc</a:t>
            </a:r>
            <a:r>
              <a:rPr lang="en-CA" dirty="0"/>
              <a:t>).     Ask that God would be glorified through our teams this Christmas.</a:t>
            </a:r>
          </a:p>
          <a:p>
            <a:pPr lvl="0"/>
            <a:r>
              <a:rPr lang="en-CA" dirty="0"/>
              <a:t>Pray that God would draw seekers to check out our services this Christmas.    Ask for boldness for Creekside people to invite friends and family who are seekers.</a:t>
            </a:r>
          </a:p>
          <a:p>
            <a:pPr marL="0" indent="0">
              <a:buNone/>
            </a:pPr>
            <a:endParaRPr lang="en-US" dirty="0"/>
          </a:p>
        </p:txBody>
      </p:sp>
    </p:spTree>
    <p:extLst>
      <p:ext uri="{BB962C8B-B14F-4D97-AF65-F5344CB8AC3E}">
        <p14:creationId xmlns:p14="http://schemas.microsoft.com/office/powerpoint/2010/main" val="82628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B387E3-3B04-0640-9B83-86BBB8770032}"/>
              </a:ext>
            </a:extLst>
          </p:cNvPr>
          <p:cNvSpPr>
            <a:spLocks noGrp="1"/>
          </p:cNvSpPr>
          <p:nvPr>
            <p:ph idx="1"/>
          </p:nvPr>
        </p:nvSpPr>
        <p:spPr>
          <a:xfrm>
            <a:off x="911942" y="1265187"/>
            <a:ext cx="10515600" cy="4351338"/>
          </a:xfrm>
        </p:spPr>
        <p:txBody>
          <a:bodyPr>
            <a:normAutofit/>
          </a:bodyPr>
          <a:lstStyle/>
          <a:p>
            <a:pPr marL="0" indent="0" algn="ctr">
              <a:buNone/>
            </a:pPr>
            <a:r>
              <a:rPr lang="en-CA" sz="3600" b="1" u="sng" dirty="0"/>
              <a:t>I ALWAYS DO </a:t>
            </a:r>
            <a:r>
              <a:rPr lang="en-CA" sz="3600" b="1" i="1" u="sng" dirty="0"/>
              <a:t>THIS</a:t>
            </a:r>
            <a:r>
              <a:rPr lang="en-CA" sz="3600" b="1" u="sng" dirty="0"/>
              <a:t> AT CHRISTMAS</a:t>
            </a:r>
          </a:p>
          <a:p>
            <a:pPr marL="0" indent="0">
              <a:buNone/>
            </a:pPr>
            <a:endParaRPr lang="en-CA" dirty="0"/>
          </a:p>
          <a:p>
            <a:pPr marL="0" indent="0">
              <a:buNone/>
            </a:pPr>
            <a:r>
              <a:rPr lang="en-CA" dirty="0"/>
              <a:t>What tradition or experience or practice is something you always do at Christmas?    Maybe for you it’s a certain cookie you make or buy, or</a:t>
            </a:r>
          </a:p>
          <a:p>
            <a:pPr marL="0" indent="0">
              <a:buNone/>
            </a:pPr>
            <a:r>
              <a:rPr lang="en-CA" dirty="0"/>
              <a:t>the way you decorate your tree, or a spiritual habit like reading about the birth of Jesus on your own or with others.      </a:t>
            </a:r>
          </a:p>
          <a:p>
            <a:pPr marL="0" indent="0" algn="ctr">
              <a:buNone/>
            </a:pPr>
            <a:endParaRPr lang="en-CA" b="1" dirty="0"/>
          </a:p>
          <a:p>
            <a:pPr marL="0" indent="0" algn="ctr">
              <a:buNone/>
            </a:pPr>
            <a:r>
              <a:rPr lang="en-CA" b="1" dirty="0"/>
              <a:t>Share a favourite Christmas tradition with your group. </a:t>
            </a:r>
          </a:p>
          <a:p>
            <a:pPr marL="0" indent="0">
              <a:buNone/>
            </a:pPr>
            <a:endParaRPr lang="en-US" dirty="0"/>
          </a:p>
        </p:txBody>
      </p:sp>
    </p:spTree>
    <p:extLst>
      <p:ext uri="{BB962C8B-B14F-4D97-AF65-F5344CB8AC3E}">
        <p14:creationId xmlns:p14="http://schemas.microsoft.com/office/powerpoint/2010/main" val="1344351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8F903D-2DA6-544C-8770-A9D3BCD7AE18}"/>
              </a:ext>
            </a:extLst>
          </p:cNvPr>
          <p:cNvSpPr>
            <a:spLocks noGrp="1"/>
          </p:cNvSpPr>
          <p:nvPr>
            <p:ph idx="1"/>
          </p:nvPr>
        </p:nvSpPr>
        <p:spPr>
          <a:xfrm>
            <a:off x="867697" y="1279935"/>
            <a:ext cx="10515600" cy="4351338"/>
          </a:xfrm>
        </p:spPr>
        <p:txBody>
          <a:bodyPr/>
          <a:lstStyle/>
          <a:p>
            <a:pPr marL="0" indent="0" algn="ctr">
              <a:buNone/>
            </a:pPr>
            <a:endParaRPr lang="en-CA" dirty="0"/>
          </a:p>
          <a:p>
            <a:pPr marL="0" indent="0" algn="ctr">
              <a:buNone/>
            </a:pPr>
            <a:endParaRPr lang="en-CA" dirty="0"/>
          </a:p>
          <a:p>
            <a:pPr marL="0" indent="0" algn="ctr">
              <a:buNone/>
            </a:pPr>
            <a:r>
              <a:rPr lang="en-CA" dirty="0"/>
              <a:t>On Sunday, Ken talked about how worship is a </a:t>
            </a:r>
          </a:p>
          <a:p>
            <a:pPr marL="0" indent="0" algn="ctr">
              <a:buNone/>
            </a:pPr>
            <a:r>
              <a:rPr lang="en-CA" dirty="0"/>
              <a:t>way for us to respond to the tough circumstances in our lives.    </a:t>
            </a:r>
          </a:p>
          <a:p>
            <a:pPr marL="0" indent="0" algn="ctr">
              <a:buNone/>
            </a:pPr>
            <a:endParaRPr lang="en-CA" b="1" dirty="0"/>
          </a:p>
          <a:p>
            <a:pPr marL="0" indent="0" algn="ctr">
              <a:buNone/>
            </a:pPr>
            <a:r>
              <a:rPr lang="en-CA" b="1" dirty="0"/>
              <a:t>What was a highlight for you from Ken’s teaching?</a:t>
            </a:r>
            <a:r>
              <a:rPr lang="en-CA" dirty="0"/>
              <a:t> </a:t>
            </a:r>
            <a:endParaRPr lang="en-US" dirty="0"/>
          </a:p>
        </p:txBody>
      </p:sp>
    </p:spTree>
    <p:extLst>
      <p:ext uri="{BB962C8B-B14F-4D97-AF65-F5344CB8AC3E}">
        <p14:creationId xmlns:p14="http://schemas.microsoft.com/office/powerpoint/2010/main" val="2848395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74EE33-CC04-DD46-9CA5-1072FD445530}"/>
              </a:ext>
            </a:extLst>
          </p:cNvPr>
          <p:cNvSpPr>
            <a:spLocks noGrp="1"/>
          </p:cNvSpPr>
          <p:nvPr>
            <p:ph idx="1"/>
          </p:nvPr>
        </p:nvSpPr>
        <p:spPr>
          <a:xfrm>
            <a:off x="907473" y="1534679"/>
            <a:ext cx="10515600" cy="4351338"/>
          </a:xfrm>
        </p:spPr>
        <p:txBody>
          <a:bodyPr/>
          <a:lstStyle/>
          <a:p>
            <a:pPr marL="0" indent="0" algn="ctr">
              <a:buNone/>
            </a:pPr>
            <a:endParaRPr lang="en-CA" dirty="0"/>
          </a:p>
          <a:p>
            <a:pPr marL="0" lvl="0" indent="0" algn="ctr">
              <a:buNone/>
            </a:pPr>
            <a:r>
              <a:rPr lang="en-CA" dirty="0"/>
              <a:t>READ:  Luke 1:26-38</a:t>
            </a:r>
          </a:p>
          <a:p>
            <a:pPr marL="0" indent="0" algn="ctr">
              <a:buNone/>
            </a:pPr>
            <a:endParaRPr lang="en-CA" dirty="0"/>
          </a:p>
          <a:p>
            <a:pPr marL="0" indent="0" algn="ctr">
              <a:buNone/>
            </a:pPr>
            <a:r>
              <a:rPr lang="en-CA" dirty="0"/>
              <a:t>In this passage, the angel, Gabriel, brings Mary the news that she would be the mother of Jesus, the Messiah.     </a:t>
            </a:r>
          </a:p>
          <a:p>
            <a:pPr marL="0" indent="0" algn="ctr">
              <a:buNone/>
            </a:pPr>
            <a:r>
              <a:rPr lang="en-CA" dirty="0"/>
              <a:t> </a:t>
            </a:r>
          </a:p>
          <a:p>
            <a:pPr marL="0" lvl="0" indent="0" algn="ctr">
              <a:buNone/>
            </a:pPr>
            <a:r>
              <a:rPr lang="en-CA" b="1" dirty="0"/>
              <a:t>What do you notice about Mary’s response in vs. 38?</a:t>
            </a:r>
            <a:endParaRPr lang="en-CA" dirty="0"/>
          </a:p>
          <a:p>
            <a:pPr marL="0" indent="0" algn="ctr">
              <a:buNone/>
            </a:pPr>
            <a:endParaRPr lang="en-US" dirty="0"/>
          </a:p>
        </p:txBody>
      </p:sp>
    </p:spTree>
    <p:extLst>
      <p:ext uri="{BB962C8B-B14F-4D97-AF65-F5344CB8AC3E}">
        <p14:creationId xmlns:p14="http://schemas.microsoft.com/office/powerpoint/2010/main" val="2635285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BA030D-0557-8E46-A30F-5785C1F6C731}"/>
              </a:ext>
            </a:extLst>
          </p:cNvPr>
          <p:cNvSpPr>
            <a:spLocks noGrp="1"/>
          </p:cNvSpPr>
          <p:nvPr>
            <p:ph idx="1"/>
          </p:nvPr>
        </p:nvSpPr>
        <p:spPr>
          <a:xfrm>
            <a:off x="911942" y="1191443"/>
            <a:ext cx="10515600" cy="4890701"/>
          </a:xfrm>
        </p:spPr>
        <p:txBody>
          <a:bodyPr>
            <a:normAutofit/>
          </a:bodyPr>
          <a:lstStyle/>
          <a:p>
            <a:pPr marL="0" lvl="0" indent="0" algn="ctr">
              <a:buNone/>
            </a:pPr>
            <a:r>
              <a:rPr lang="en-CA" dirty="0"/>
              <a:t>READ:   Luke 1:39-45 </a:t>
            </a:r>
          </a:p>
          <a:p>
            <a:pPr marL="0" indent="0">
              <a:buNone/>
            </a:pPr>
            <a:endParaRPr lang="en-CA" dirty="0"/>
          </a:p>
          <a:p>
            <a:pPr marL="0" indent="0">
              <a:buNone/>
            </a:pPr>
            <a:r>
              <a:rPr lang="en-CA" dirty="0"/>
              <a:t>In this section we read Elizabeth’s joyful response to Mary’s visit. </a:t>
            </a:r>
            <a:r>
              <a:rPr lang="en-CA" b="1" i="1" dirty="0"/>
              <a:t>“God has blessed you above all women, and your child is blessed.    Why am I so honoured that the mother of my Lord should visit me?”</a:t>
            </a:r>
            <a:r>
              <a:rPr lang="en-CA" i="1" dirty="0"/>
              <a:t> </a:t>
            </a:r>
            <a:r>
              <a:rPr lang="en-CA" dirty="0"/>
              <a:t> </a:t>
            </a:r>
            <a:r>
              <a:rPr lang="en-CA" sz="1600" dirty="0"/>
              <a:t>vs. 43.  NLT </a:t>
            </a:r>
            <a:r>
              <a:rPr lang="en-CA" sz="1600" b="1" dirty="0"/>
              <a:t> </a:t>
            </a:r>
            <a:r>
              <a:rPr lang="en-CA" sz="1600" dirty="0"/>
              <a:t> </a:t>
            </a:r>
          </a:p>
          <a:p>
            <a:pPr marL="0" indent="0" algn="ctr">
              <a:buNone/>
            </a:pPr>
            <a:r>
              <a:rPr lang="en-CA" b="1" dirty="0"/>
              <a:t> </a:t>
            </a:r>
            <a:endParaRPr lang="en-CA" dirty="0"/>
          </a:p>
          <a:p>
            <a:pPr marL="0" lvl="0" indent="0" algn="ctr">
              <a:buNone/>
            </a:pPr>
            <a:r>
              <a:rPr lang="en-CA" b="1" dirty="0"/>
              <a:t>What does Elizabeth’s response to Mary suggest might be an approach we might take with helping believers who are overwhelmed with their circumstances?</a:t>
            </a:r>
            <a:endParaRPr lang="en-CA" dirty="0"/>
          </a:p>
          <a:p>
            <a:pPr marL="0" lvl="0" indent="0">
              <a:buNone/>
            </a:pPr>
            <a:endParaRPr lang="en-US" dirty="0"/>
          </a:p>
        </p:txBody>
      </p:sp>
    </p:spTree>
    <p:extLst>
      <p:ext uri="{BB962C8B-B14F-4D97-AF65-F5344CB8AC3E}">
        <p14:creationId xmlns:p14="http://schemas.microsoft.com/office/powerpoint/2010/main" val="1369908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F0A1DB-4814-6A42-9954-B9C7DA8FD840}"/>
              </a:ext>
            </a:extLst>
          </p:cNvPr>
          <p:cNvSpPr>
            <a:spLocks noGrp="1"/>
          </p:cNvSpPr>
          <p:nvPr>
            <p:ph idx="1"/>
          </p:nvPr>
        </p:nvSpPr>
        <p:spPr>
          <a:xfrm>
            <a:off x="926690" y="1353677"/>
            <a:ext cx="10515600" cy="4351338"/>
          </a:xfrm>
        </p:spPr>
        <p:txBody>
          <a:bodyPr>
            <a:normAutofit/>
          </a:bodyPr>
          <a:lstStyle/>
          <a:p>
            <a:pPr marL="0" lvl="0" indent="0" algn="ctr">
              <a:buNone/>
            </a:pPr>
            <a:endParaRPr lang="en-CA" dirty="0"/>
          </a:p>
          <a:p>
            <a:pPr marL="0" lvl="0" indent="0" algn="ctr">
              <a:buNone/>
            </a:pPr>
            <a:r>
              <a:rPr lang="en-CA" dirty="0"/>
              <a:t>READ:  Luke 1:46-49</a:t>
            </a:r>
          </a:p>
          <a:p>
            <a:pPr marL="0" indent="0">
              <a:buNone/>
            </a:pPr>
            <a:endParaRPr lang="en-US" dirty="0"/>
          </a:p>
          <a:p>
            <a:pPr marL="0" lvl="0" indent="0" algn="ctr">
              <a:buNone/>
            </a:pPr>
            <a:r>
              <a:rPr lang="en-CA" b="1" dirty="0"/>
              <a:t>What are some key words or phrases </a:t>
            </a:r>
          </a:p>
          <a:p>
            <a:pPr marL="0" lvl="0" indent="0" algn="ctr">
              <a:buNone/>
            </a:pPr>
            <a:r>
              <a:rPr lang="en-CA" b="1" dirty="0"/>
              <a:t>Mary uses in these verses to magnify God?</a:t>
            </a:r>
            <a:endParaRPr lang="en-CA" dirty="0"/>
          </a:p>
          <a:p>
            <a:pPr marL="0" indent="0" algn="ctr">
              <a:buNone/>
            </a:pPr>
            <a:r>
              <a:rPr lang="en-CA" dirty="0"/>
              <a:t>  </a:t>
            </a:r>
          </a:p>
          <a:p>
            <a:pPr marL="0" lvl="0" indent="0" algn="ctr">
              <a:buNone/>
            </a:pPr>
            <a:r>
              <a:rPr lang="en-CA" b="1" dirty="0"/>
              <a:t>How does the </a:t>
            </a:r>
            <a:r>
              <a:rPr lang="en-CA" b="1" dirty="0" err="1"/>
              <a:t>Magnficat</a:t>
            </a:r>
            <a:r>
              <a:rPr lang="en-CA" b="1" dirty="0"/>
              <a:t> help you see </a:t>
            </a:r>
          </a:p>
          <a:p>
            <a:pPr marL="0" lvl="0" indent="0" algn="ctr">
              <a:buNone/>
            </a:pPr>
            <a:r>
              <a:rPr lang="en-CA" b="1" dirty="0"/>
              <a:t>what worship might look like for you?</a:t>
            </a:r>
            <a:endParaRPr lang="en-CA" dirty="0"/>
          </a:p>
          <a:p>
            <a:pPr marL="0" indent="0">
              <a:buNone/>
            </a:pPr>
            <a:endParaRPr lang="en-US" dirty="0"/>
          </a:p>
        </p:txBody>
      </p:sp>
    </p:spTree>
    <p:extLst>
      <p:ext uri="{BB962C8B-B14F-4D97-AF65-F5344CB8AC3E}">
        <p14:creationId xmlns:p14="http://schemas.microsoft.com/office/powerpoint/2010/main" val="872036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2F9DE1-525F-C04A-AB52-83B8244409DC}"/>
              </a:ext>
            </a:extLst>
          </p:cNvPr>
          <p:cNvSpPr>
            <a:spLocks noGrp="1"/>
          </p:cNvSpPr>
          <p:nvPr>
            <p:ph idx="1"/>
          </p:nvPr>
        </p:nvSpPr>
        <p:spPr>
          <a:xfrm>
            <a:off x="897193" y="1206193"/>
            <a:ext cx="10515600" cy="4351338"/>
          </a:xfrm>
        </p:spPr>
        <p:txBody>
          <a:bodyPr>
            <a:normAutofit fontScale="85000" lnSpcReduction="20000"/>
          </a:bodyPr>
          <a:lstStyle/>
          <a:p>
            <a:pPr marL="0" indent="0" algn="ctr">
              <a:buNone/>
            </a:pPr>
            <a:r>
              <a:rPr lang="en-CA" sz="3300" dirty="0"/>
              <a:t>TRUE WORSHIP HAPPENS WHEN GOD </a:t>
            </a:r>
          </a:p>
          <a:p>
            <a:pPr marL="0" indent="0" algn="ctr">
              <a:buNone/>
            </a:pPr>
            <a:r>
              <a:rPr lang="en-CA" sz="3300" dirty="0"/>
              <a:t>EXPERIENCES US GLORIFYING HIM.  </a:t>
            </a:r>
          </a:p>
          <a:p>
            <a:pPr marL="0" indent="0">
              <a:buNone/>
            </a:pPr>
            <a:endParaRPr lang="en-US" dirty="0"/>
          </a:p>
          <a:p>
            <a:pPr marL="0" indent="0" algn="ctr">
              <a:buNone/>
            </a:pPr>
            <a:r>
              <a:rPr lang="en-CA" dirty="0"/>
              <a:t>TRUE WORSHIP . .. If there is true worship then there is also </a:t>
            </a:r>
            <a:r>
              <a:rPr lang="en-CA" i="1" dirty="0"/>
              <a:t>false</a:t>
            </a:r>
            <a:r>
              <a:rPr lang="en-CA" dirty="0"/>
              <a:t> worship.  </a:t>
            </a:r>
          </a:p>
          <a:p>
            <a:pPr marL="0" indent="0">
              <a:buNone/>
            </a:pPr>
            <a:endParaRPr lang="en-US" dirty="0"/>
          </a:p>
          <a:p>
            <a:pPr marL="0" indent="0">
              <a:buNone/>
            </a:pPr>
            <a:endParaRPr lang="en-US" dirty="0"/>
          </a:p>
          <a:p>
            <a:pPr marL="0" lvl="0" indent="0" algn="ctr">
              <a:buNone/>
            </a:pPr>
            <a:r>
              <a:rPr lang="en-CA" b="1" dirty="0"/>
              <a:t>Can you define false worship?</a:t>
            </a:r>
          </a:p>
          <a:p>
            <a:pPr marL="0" lvl="0" indent="0" algn="ctr">
              <a:buNone/>
            </a:pPr>
            <a:endParaRPr lang="en-CA" b="1" dirty="0"/>
          </a:p>
          <a:p>
            <a:pPr marL="0" lvl="0" indent="0" algn="ctr">
              <a:buNone/>
            </a:pPr>
            <a:r>
              <a:rPr lang="en-CA" b="1" dirty="0"/>
              <a:t>Can you name some ways we engage in false worship?  </a:t>
            </a:r>
          </a:p>
          <a:p>
            <a:pPr marL="0" indent="0" algn="ctr">
              <a:buNone/>
            </a:pPr>
            <a:r>
              <a:rPr lang="en-CA" b="1" dirty="0"/>
              <a:t> </a:t>
            </a:r>
            <a:endParaRPr lang="en-CA" dirty="0"/>
          </a:p>
          <a:p>
            <a:pPr marL="0" indent="0" algn="ctr">
              <a:buNone/>
            </a:pPr>
            <a:r>
              <a:rPr lang="en-CA" b="1" dirty="0"/>
              <a:t>Why is worship such a normal part of the life of a human?</a:t>
            </a:r>
            <a:endParaRPr lang="en-CA" dirty="0"/>
          </a:p>
          <a:p>
            <a:pPr marL="0" indent="0">
              <a:buNone/>
            </a:pPr>
            <a:endParaRPr lang="en-US" dirty="0"/>
          </a:p>
        </p:txBody>
      </p:sp>
    </p:spTree>
    <p:extLst>
      <p:ext uri="{BB962C8B-B14F-4D97-AF65-F5344CB8AC3E}">
        <p14:creationId xmlns:p14="http://schemas.microsoft.com/office/powerpoint/2010/main" val="4226020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79838D-7E16-1640-AA3B-7BC5FEF9B7C4}"/>
              </a:ext>
            </a:extLst>
          </p:cNvPr>
          <p:cNvSpPr>
            <a:spLocks noGrp="1"/>
          </p:cNvSpPr>
          <p:nvPr>
            <p:ph idx="1"/>
          </p:nvPr>
        </p:nvSpPr>
        <p:spPr/>
        <p:txBody>
          <a:bodyPr/>
          <a:lstStyle/>
          <a:p>
            <a:pPr marL="0" lvl="0" indent="0" algn="ctr">
              <a:buNone/>
            </a:pPr>
            <a:r>
              <a:rPr lang="en-CA" dirty="0"/>
              <a:t>HAPPENS . . . worship is a verb.  </a:t>
            </a:r>
          </a:p>
          <a:p>
            <a:pPr marL="0" lvl="0" indent="0" algn="ctr">
              <a:buNone/>
            </a:pPr>
            <a:endParaRPr lang="en-CA" dirty="0"/>
          </a:p>
          <a:p>
            <a:pPr marL="0" lvl="0" indent="0" algn="ctr">
              <a:buNone/>
            </a:pPr>
            <a:r>
              <a:rPr lang="en-CA" dirty="0"/>
              <a:t>Worship is more than gathering on Sundays and actively singing to God.  </a:t>
            </a:r>
          </a:p>
          <a:p>
            <a:pPr marL="0" indent="0">
              <a:buNone/>
            </a:pPr>
            <a:r>
              <a:rPr lang="en-CA" dirty="0"/>
              <a:t> </a:t>
            </a:r>
          </a:p>
          <a:p>
            <a:pPr marL="0" lvl="0" indent="0" algn="ctr">
              <a:buNone/>
            </a:pPr>
            <a:r>
              <a:rPr lang="en-CA" b="1" dirty="0"/>
              <a:t>Where else does worship show up?  </a:t>
            </a:r>
            <a:endParaRPr lang="en-CA" dirty="0"/>
          </a:p>
          <a:p>
            <a:pPr marL="0" lvl="0" indent="0" algn="ctr">
              <a:buNone/>
            </a:pPr>
            <a:endParaRPr lang="en-CA" b="1" dirty="0"/>
          </a:p>
          <a:p>
            <a:pPr marL="0" lvl="0" indent="0" algn="ctr">
              <a:buNone/>
            </a:pPr>
            <a:r>
              <a:rPr lang="en-CA" b="1" dirty="0"/>
              <a:t>Why is it important for us to think of it as a verb?</a:t>
            </a:r>
            <a:endParaRPr lang="en-CA" dirty="0"/>
          </a:p>
          <a:p>
            <a:pPr marL="0" indent="0">
              <a:buNone/>
            </a:pPr>
            <a:endParaRPr lang="en-US" dirty="0"/>
          </a:p>
        </p:txBody>
      </p:sp>
    </p:spTree>
    <p:extLst>
      <p:ext uri="{BB962C8B-B14F-4D97-AF65-F5344CB8AC3E}">
        <p14:creationId xmlns:p14="http://schemas.microsoft.com/office/powerpoint/2010/main" val="589152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D58FC3-1E71-E144-9005-4C5FA475C331}"/>
              </a:ext>
            </a:extLst>
          </p:cNvPr>
          <p:cNvSpPr>
            <a:spLocks noGrp="1"/>
          </p:cNvSpPr>
          <p:nvPr>
            <p:ph idx="1"/>
          </p:nvPr>
        </p:nvSpPr>
        <p:spPr/>
        <p:txBody>
          <a:bodyPr/>
          <a:lstStyle/>
          <a:p>
            <a:pPr marL="0" indent="0" algn="ctr">
              <a:buNone/>
            </a:pPr>
            <a:r>
              <a:rPr lang="en-CA" dirty="0"/>
              <a:t>WHEN GOD EXPERIENCES US . . .  </a:t>
            </a:r>
          </a:p>
          <a:p>
            <a:pPr marL="0" indent="0">
              <a:buNone/>
            </a:pPr>
            <a:endParaRPr lang="en-CA" dirty="0"/>
          </a:p>
          <a:p>
            <a:pPr marL="0" indent="0">
              <a:buNone/>
            </a:pPr>
            <a:r>
              <a:rPr lang="en-CA" dirty="0"/>
              <a:t>It is easy for worship to be about us.  But God is the audience.  Ken mentioned that there is an “echo” that happens in worship whereby we the worshipper experiences strength and alignment and joy in the act of worship.  But this must not be our primary motivation in worship.  </a:t>
            </a:r>
          </a:p>
          <a:p>
            <a:pPr marL="0" indent="0" algn="ctr">
              <a:buNone/>
            </a:pPr>
            <a:r>
              <a:rPr lang="en-CA" b="1" dirty="0"/>
              <a:t>Why not?</a:t>
            </a:r>
            <a:endParaRPr lang="en-CA" dirty="0"/>
          </a:p>
          <a:p>
            <a:pPr marL="0" indent="0">
              <a:buNone/>
            </a:pPr>
            <a:endParaRPr lang="en-US" dirty="0"/>
          </a:p>
        </p:txBody>
      </p:sp>
    </p:spTree>
    <p:extLst>
      <p:ext uri="{BB962C8B-B14F-4D97-AF65-F5344CB8AC3E}">
        <p14:creationId xmlns:p14="http://schemas.microsoft.com/office/powerpoint/2010/main" val="26990569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641</Words>
  <Application>Microsoft Macintosh PowerPoint</Application>
  <PresentationFormat>Widescreen</PresentationFormat>
  <Paragraphs>71</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THE MAGNIFICAT: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EXPERIENCING GOD:  The Magnificat </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dc:title>
  <dc:creator>Jeff Austen</dc:creator>
  <cp:lastModifiedBy>Cheryl Schade</cp:lastModifiedBy>
  <cp:revision>10</cp:revision>
  <dcterms:created xsi:type="dcterms:W3CDTF">2021-11-03T18:52:42Z</dcterms:created>
  <dcterms:modified xsi:type="dcterms:W3CDTF">2021-12-02T17:50:21Z</dcterms:modified>
</cp:coreProperties>
</file>