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2"/>
  </p:normalViewPr>
  <p:slideViewPr>
    <p:cSldViewPr snapToGrid="0" snapToObjects="1">
      <p:cViewPr varScale="1">
        <p:scale>
          <a:sx n="99" d="100"/>
          <a:sy n="99" d="100"/>
        </p:scale>
        <p:origin x="1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58745-F2A0-4F45-94EC-E383AC57F4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79AE19-BC4E-F840-AC78-FFE478BB7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48C46B-76CF-4441-97B7-4E265455410B}"/>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DE5C796F-EF2B-1048-A4AB-F1C363773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7AA04-8F3E-C947-B87C-D39F7696DB5C}"/>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115488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06508-F13E-6345-9EC9-21858884E1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9D6902-E038-1042-86E0-4EDEBD3F3A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3BA890-AE6A-7D4E-AAA5-0802FF7BCCE5}"/>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A20BCCF2-2E6F-0745-BA2B-1696A60D59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0D90B-AE4B-CC47-B94D-8405A12FD93B}"/>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1476411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D6693A-84CA-D048-9E7F-D7A1501B79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BA5DC7-6FD5-8847-B2C2-5026745714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4A018C-9D9E-D74F-BEB2-3F94FB4D0828}"/>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FAD910F3-F7F6-1F40-BDCC-C02D78743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277BA5-08A3-C24D-885E-A59920E7DA58}"/>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171130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3C94C-A1C9-8949-B014-3C61F4EBEF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706821-E3B8-5141-9D1D-0996D157B6D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6C0448-1AA1-AE40-B46B-52E8D93D9F10}"/>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8B359FAD-2725-084C-BB55-88D636D04B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35DC37-692E-0F4D-A2ED-0535A26BB1A9}"/>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1197014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DB8C6-7C05-4046-8D10-699A8AC89D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E0109E-BD2C-A245-9DF7-EB7471120E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79D262-6783-AE41-8342-0D075DE97C81}"/>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34A4FB99-BFB2-2347-B644-C5A46BD5F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69940-C0AB-5547-867D-C12BEE4F7A3F}"/>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258097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A3C09-886D-A944-9339-1345095BF3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03BDA7-7630-4E4C-A60F-112DD189AF3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39B0AA-F4A2-0E44-A39F-2E3F47366A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22955D-AFAE-6F4E-8856-BCE8211DC7F0}"/>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6" name="Footer Placeholder 5">
            <a:extLst>
              <a:ext uri="{FF2B5EF4-FFF2-40B4-BE49-F238E27FC236}">
                <a16:creationId xmlns:a16="http://schemas.microsoft.com/office/drawing/2014/main" id="{A907095F-1865-2F4E-BB26-07DCB91FDA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7B819A-C27A-034A-8D49-7C42FBB3B49B}"/>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307976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1C32C-5C32-B34E-831D-9D2C803CE9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FF2F57-30F9-E344-AE08-6426559666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C420C0D-D794-F646-B671-59DE0C8282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07B50F-071A-C542-92D3-CCF28A8487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3AA66F-CA4B-2F45-A486-D0693557B4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8EED09-EE53-4041-82F6-24C7082300BA}"/>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8" name="Footer Placeholder 7">
            <a:extLst>
              <a:ext uri="{FF2B5EF4-FFF2-40B4-BE49-F238E27FC236}">
                <a16:creationId xmlns:a16="http://schemas.microsoft.com/office/drawing/2014/main" id="{125AB62D-8933-2A46-8D39-6B26FAF33B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C9070D-5428-E64B-B7F5-1F62A7F9E401}"/>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27758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F50F-0421-554F-A985-BE9396E9A7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56FD19-0816-634E-9E55-3BB98CEB0CFA}"/>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4" name="Footer Placeholder 3">
            <a:extLst>
              <a:ext uri="{FF2B5EF4-FFF2-40B4-BE49-F238E27FC236}">
                <a16:creationId xmlns:a16="http://schemas.microsoft.com/office/drawing/2014/main" id="{934E9F4A-5EE7-7A47-BADD-B3415963C1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E8D29C-8ECE-CC46-B807-10BF3BDB8E9F}"/>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413534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271DC7-771D-E848-8A1C-8CCADFA4E31C}"/>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3" name="Footer Placeholder 2">
            <a:extLst>
              <a:ext uri="{FF2B5EF4-FFF2-40B4-BE49-F238E27FC236}">
                <a16:creationId xmlns:a16="http://schemas.microsoft.com/office/drawing/2014/main" id="{8936EF46-E946-C748-B59A-D7E61BA26A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FA8119-03D6-E74F-A449-2ACE7F6AE0B7}"/>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3714327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ACF7-B3F7-344E-BFC3-465354130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E95081-30C7-2B45-B048-76D318FE5A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144636-70E8-8A42-98E7-9405BD147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56CBB8D-9E11-934D-B368-D0BB0101B95C}"/>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6" name="Footer Placeholder 5">
            <a:extLst>
              <a:ext uri="{FF2B5EF4-FFF2-40B4-BE49-F238E27FC236}">
                <a16:creationId xmlns:a16="http://schemas.microsoft.com/office/drawing/2014/main" id="{E3382E84-6279-014E-8C2D-22B309B36B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F78E8F-08B9-9549-9604-F35517DCE229}"/>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289452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5670E-9455-5543-B539-6B30DBF81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3E2DE7-5258-A14D-9C30-33215029F7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0283F4-AA94-AC46-8027-F04694CBA0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270434-ACA3-424A-A4EB-BFE6B107F207}"/>
              </a:ext>
            </a:extLst>
          </p:cNvPr>
          <p:cNvSpPr>
            <a:spLocks noGrp="1"/>
          </p:cNvSpPr>
          <p:nvPr>
            <p:ph type="dt" sz="half" idx="10"/>
          </p:nvPr>
        </p:nvSpPr>
        <p:spPr/>
        <p:txBody>
          <a:bodyPr/>
          <a:lstStyle/>
          <a:p>
            <a:fld id="{19E5C7B7-579F-D04A-8953-E3D3DB737D99}" type="datetimeFigureOut">
              <a:rPr lang="en-US" smtClean="0"/>
              <a:t>11/19/21</a:t>
            </a:fld>
            <a:endParaRPr lang="en-US"/>
          </a:p>
        </p:txBody>
      </p:sp>
      <p:sp>
        <p:nvSpPr>
          <p:cNvPr id="6" name="Footer Placeholder 5">
            <a:extLst>
              <a:ext uri="{FF2B5EF4-FFF2-40B4-BE49-F238E27FC236}">
                <a16:creationId xmlns:a16="http://schemas.microsoft.com/office/drawing/2014/main" id="{26140617-3901-014B-AD6D-07D5556C2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C3D9A1-2D91-8D49-A2C2-C3F8D687EDA2}"/>
              </a:ext>
            </a:extLst>
          </p:cNvPr>
          <p:cNvSpPr>
            <a:spLocks noGrp="1"/>
          </p:cNvSpPr>
          <p:nvPr>
            <p:ph type="sldNum" sz="quarter" idx="12"/>
          </p:nvPr>
        </p:nvSpPr>
        <p:spPr/>
        <p:txBody>
          <a:bodyPr/>
          <a:lstStyle/>
          <a:p>
            <a:fld id="{AAB1ECB8-1F30-6042-BC86-9470CAF4F5E2}" type="slidenum">
              <a:rPr lang="en-US" smtClean="0"/>
              <a:t>‹#›</a:t>
            </a:fld>
            <a:endParaRPr lang="en-US"/>
          </a:p>
        </p:txBody>
      </p:sp>
    </p:spTree>
    <p:extLst>
      <p:ext uri="{BB962C8B-B14F-4D97-AF65-F5344CB8AC3E}">
        <p14:creationId xmlns:p14="http://schemas.microsoft.com/office/powerpoint/2010/main" val="78361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5E6EA-5322-5346-837A-C39ABF694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F6B122-5542-DA4E-8D71-0469C63881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9367F5-6A1C-CF4C-8B3A-29C7D3FC0B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5C7B7-579F-D04A-8953-E3D3DB737D99}" type="datetimeFigureOut">
              <a:rPr lang="en-US" smtClean="0"/>
              <a:t>11/19/21</a:t>
            </a:fld>
            <a:endParaRPr lang="en-US"/>
          </a:p>
        </p:txBody>
      </p:sp>
      <p:sp>
        <p:nvSpPr>
          <p:cNvPr id="5" name="Footer Placeholder 4">
            <a:extLst>
              <a:ext uri="{FF2B5EF4-FFF2-40B4-BE49-F238E27FC236}">
                <a16:creationId xmlns:a16="http://schemas.microsoft.com/office/drawing/2014/main" id="{86BC4A31-AEE7-4948-9C62-A17962617E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277577-99C5-FB47-AB56-18781C978A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1ECB8-1F30-6042-BC86-9470CAF4F5E2}" type="slidenum">
              <a:rPr lang="en-US" smtClean="0"/>
              <a:t>‹#›</a:t>
            </a:fld>
            <a:endParaRPr lang="en-US"/>
          </a:p>
        </p:txBody>
      </p:sp>
    </p:spTree>
    <p:extLst>
      <p:ext uri="{BB962C8B-B14F-4D97-AF65-F5344CB8AC3E}">
        <p14:creationId xmlns:p14="http://schemas.microsoft.com/office/powerpoint/2010/main" val="3049662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F355A-472D-A94C-ADE8-102B4754A7C9}"/>
              </a:ext>
            </a:extLst>
          </p:cNvPr>
          <p:cNvSpPr>
            <a:spLocks noGrp="1"/>
          </p:cNvSpPr>
          <p:nvPr>
            <p:ph type="ctrTitle"/>
          </p:nvPr>
        </p:nvSpPr>
        <p:spPr/>
        <p:txBody>
          <a:bodyPr/>
          <a:lstStyle/>
          <a:p>
            <a:r>
              <a:rPr lang="en-US" dirty="0" err="1"/>
              <a:t>LifeGroup</a:t>
            </a:r>
            <a:r>
              <a:rPr lang="en-US" dirty="0"/>
              <a:t> Study</a:t>
            </a:r>
          </a:p>
        </p:txBody>
      </p:sp>
      <p:sp>
        <p:nvSpPr>
          <p:cNvPr id="3" name="Subtitle 2">
            <a:extLst>
              <a:ext uri="{FF2B5EF4-FFF2-40B4-BE49-F238E27FC236}">
                <a16:creationId xmlns:a16="http://schemas.microsoft.com/office/drawing/2014/main" id="{E256827A-B888-2B42-AE7C-48EE010A3EF4}"/>
              </a:ext>
            </a:extLst>
          </p:cNvPr>
          <p:cNvSpPr>
            <a:spLocks noGrp="1"/>
          </p:cNvSpPr>
          <p:nvPr>
            <p:ph type="subTitle" idx="1"/>
          </p:nvPr>
        </p:nvSpPr>
        <p:spPr/>
        <p:txBody>
          <a:bodyPr/>
          <a:lstStyle/>
          <a:p>
            <a:r>
              <a:rPr lang="en-CA" sz="3600" b="1" dirty="0"/>
              <a:t>WITH: GREATER THAN THE TEMPLE</a:t>
            </a:r>
            <a:endParaRPr lang="en-CA" sz="3600" dirty="0"/>
          </a:p>
          <a:p>
            <a:r>
              <a:rPr lang="en-CA" sz="3600" b="1" dirty="0"/>
              <a:t>2021-11-21</a:t>
            </a:r>
            <a:endParaRPr lang="en-CA" sz="3600" dirty="0"/>
          </a:p>
          <a:p>
            <a:endParaRPr lang="en-US" dirty="0"/>
          </a:p>
        </p:txBody>
      </p:sp>
    </p:spTree>
    <p:extLst>
      <p:ext uri="{BB962C8B-B14F-4D97-AF65-F5344CB8AC3E}">
        <p14:creationId xmlns:p14="http://schemas.microsoft.com/office/powerpoint/2010/main" val="1308725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26C16-2C8B-1F40-B7E8-43EBE154067A}"/>
              </a:ext>
            </a:extLst>
          </p:cNvPr>
          <p:cNvSpPr>
            <a:spLocks noGrp="1"/>
          </p:cNvSpPr>
          <p:nvPr>
            <p:ph type="title"/>
          </p:nvPr>
        </p:nvSpPr>
        <p:spPr/>
        <p:txBody>
          <a:bodyPr/>
          <a:lstStyle/>
          <a:p>
            <a:pPr algn="ctr"/>
            <a:r>
              <a:rPr lang="en-CA" b="1" u="sng" dirty="0"/>
              <a:t>Hebrews 4:14-16</a:t>
            </a:r>
            <a:br>
              <a:rPr lang="en-CA" dirty="0"/>
            </a:br>
            <a:endParaRPr lang="en-US" dirty="0"/>
          </a:p>
        </p:txBody>
      </p:sp>
      <p:sp>
        <p:nvSpPr>
          <p:cNvPr id="3" name="Content Placeholder 2">
            <a:extLst>
              <a:ext uri="{FF2B5EF4-FFF2-40B4-BE49-F238E27FC236}">
                <a16:creationId xmlns:a16="http://schemas.microsoft.com/office/drawing/2014/main" id="{6F54813B-62AC-694D-87CF-E7E0D49E4275}"/>
              </a:ext>
            </a:extLst>
          </p:cNvPr>
          <p:cNvSpPr>
            <a:spLocks noGrp="1"/>
          </p:cNvSpPr>
          <p:nvPr>
            <p:ph idx="1"/>
          </p:nvPr>
        </p:nvSpPr>
        <p:spPr/>
        <p:txBody>
          <a:bodyPr/>
          <a:lstStyle/>
          <a:p>
            <a:pPr lvl="0"/>
            <a:r>
              <a:rPr lang="en-CA" dirty="0"/>
              <a:t>Read Hebrews 4:14-16</a:t>
            </a:r>
          </a:p>
          <a:p>
            <a:pPr marL="0" lvl="0" indent="0">
              <a:buNone/>
            </a:pPr>
            <a:r>
              <a:rPr lang="en-CA" dirty="0"/>
              <a:t> </a:t>
            </a:r>
          </a:p>
          <a:p>
            <a:r>
              <a:rPr lang="en-CA" dirty="0"/>
              <a:t>What do think of the idea of coming boldly before God?  Is this natural to you or is it hard to believe that you can come boldly before God?</a:t>
            </a:r>
          </a:p>
          <a:p>
            <a:pPr marL="0" indent="0">
              <a:buNone/>
            </a:pPr>
            <a:r>
              <a:rPr lang="en-CA" dirty="0"/>
              <a:t> </a:t>
            </a:r>
          </a:p>
          <a:p>
            <a:r>
              <a:rPr lang="en-CA" dirty="0"/>
              <a:t>Think about people who are not followers of Jesus.  How do you think they perceive their access to God?</a:t>
            </a:r>
          </a:p>
          <a:p>
            <a:endParaRPr lang="en-US" dirty="0"/>
          </a:p>
        </p:txBody>
      </p:sp>
    </p:spTree>
    <p:extLst>
      <p:ext uri="{BB962C8B-B14F-4D97-AF65-F5344CB8AC3E}">
        <p14:creationId xmlns:p14="http://schemas.microsoft.com/office/powerpoint/2010/main" val="1778810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0B417-77AD-624B-B3BA-193A168972EB}"/>
              </a:ext>
            </a:extLst>
          </p:cNvPr>
          <p:cNvSpPr>
            <a:spLocks noGrp="1"/>
          </p:cNvSpPr>
          <p:nvPr>
            <p:ph type="title"/>
          </p:nvPr>
        </p:nvSpPr>
        <p:spPr/>
        <p:txBody>
          <a:bodyPr/>
          <a:lstStyle/>
          <a:p>
            <a:pPr algn="ctr"/>
            <a:r>
              <a:rPr lang="en-CA" b="1" u="sng" dirty="0"/>
              <a:t>EXPERIENCING GOD</a:t>
            </a:r>
            <a:br>
              <a:rPr lang="en-CA" dirty="0"/>
            </a:br>
            <a:endParaRPr lang="en-US" dirty="0"/>
          </a:p>
        </p:txBody>
      </p:sp>
      <p:sp>
        <p:nvSpPr>
          <p:cNvPr id="3" name="Content Placeholder 2">
            <a:extLst>
              <a:ext uri="{FF2B5EF4-FFF2-40B4-BE49-F238E27FC236}">
                <a16:creationId xmlns:a16="http://schemas.microsoft.com/office/drawing/2014/main" id="{73115827-E514-B546-A445-D7E8C24960FB}"/>
              </a:ext>
            </a:extLst>
          </p:cNvPr>
          <p:cNvSpPr>
            <a:spLocks noGrp="1"/>
          </p:cNvSpPr>
          <p:nvPr>
            <p:ph idx="1"/>
          </p:nvPr>
        </p:nvSpPr>
        <p:spPr/>
        <p:txBody>
          <a:bodyPr/>
          <a:lstStyle/>
          <a:p>
            <a:r>
              <a:rPr lang="en-CA" dirty="0"/>
              <a:t>Read Mark 15:37-38</a:t>
            </a:r>
          </a:p>
          <a:p>
            <a:pPr marL="0" indent="0">
              <a:buNone/>
            </a:pPr>
            <a:r>
              <a:rPr lang="en-CA" dirty="0"/>
              <a:t> </a:t>
            </a:r>
          </a:p>
          <a:p>
            <a:r>
              <a:rPr lang="en-CA" dirty="0"/>
              <a:t>When Jesus died upon the cross, the heavy curtain which separated the holy of holies from the holy place in the temple was torn in two from the top down. It was the symbolic demonstration that the presence of God was no longer limited to one place, but was now, in Christ, made available to the whole world.</a:t>
            </a:r>
          </a:p>
          <a:p>
            <a:endParaRPr lang="en-US" dirty="0"/>
          </a:p>
        </p:txBody>
      </p:sp>
    </p:spTree>
    <p:extLst>
      <p:ext uri="{BB962C8B-B14F-4D97-AF65-F5344CB8AC3E}">
        <p14:creationId xmlns:p14="http://schemas.microsoft.com/office/powerpoint/2010/main" val="358301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7117-FB52-D844-B3DD-17D80815E9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E32700-A7D7-DB4B-8C74-148FC1D55218}"/>
              </a:ext>
            </a:extLst>
          </p:cNvPr>
          <p:cNvSpPr>
            <a:spLocks noGrp="1"/>
          </p:cNvSpPr>
          <p:nvPr>
            <p:ph idx="1"/>
          </p:nvPr>
        </p:nvSpPr>
        <p:spPr/>
        <p:txBody>
          <a:bodyPr/>
          <a:lstStyle/>
          <a:p>
            <a:r>
              <a:rPr lang="en-CA" dirty="0"/>
              <a:t>As a group take some time to reflect on this truth.</a:t>
            </a:r>
          </a:p>
          <a:p>
            <a:r>
              <a:rPr lang="en-CA" dirty="0"/>
              <a:t>Thank God for where he has been present with you this week.</a:t>
            </a:r>
          </a:p>
          <a:p>
            <a:r>
              <a:rPr lang="en-CA" dirty="0"/>
              <a:t>And ask God to make you aware of his presence more this coming week.</a:t>
            </a:r>
          </a:p>
          <a:p>
            <a:endParaRPr lang="en-US" dirty="0"/>
          </a:p>
        </p:txBody>
      </p:sp>
    </p:spTree>
    <p:extLst>
      <p:ext uri="{BB962C8B-B14F-4D97-AF65-F5344CB8AC3E}">
        <p14:creationId xmlns:p14="http://schemas.microsoft.com/office/powerpoint/2010/main" val="2636997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DD3C-53B9-A746-BBCA-F4127D27E775}"/>
              </a:ext>
            </a:extLst>
          </p:cNvPr>
          <p:cNvSpPr>
            <a:spLocks noGrp="1"/>
          </p:cNvSpPr>
          <p:nvPr>
            <p:ph type="title"/>
          </p:nvPr>
        </p:nvSpPr>
        <p:spPr/>
        <p:txBody>
          <a:bodyPr/>
          <a:lstStyle/>
          <a:p>
            <a:pPr algn="ctr"/>
            <a:r>
              <a:rPr lang="en-US" b="1" u="sng" dirty="0"/>
              <a:t>Prayer: Missions Uganda</a:t>
            </a:r>
          </a:p>
        </p:txBody>
      </p:sp>
      <p:sp>
        <p:nvSpPr>
          <p:cNvPr id="3" name="Content Placeholder 2">
            <a:extLst>
              <a:ext uri="{FF2B5EF4-FFF2-40B4-BE49-F238E27FC236}">
                <a16:creationId xmlns:a16="http://schemas.microsoft.com/office/drawing/2014/main" id="{21151847-6E09-0540-A888-E6FDD41C8E14}"/>
              </a:ext>
            </a:extLst>
          </p:cNvPr>
          <p:cNvSpPr>
            <a:spLocks noGrp="1"/>
          </p:cNvSpPr>
          <p:nvPr>
            <p:ph idx="1"/>
          </p:nvPr>
        </p:nvSpPr>
        <p:spPr/>
        <p:txBody>
          <a:bodyPr/>
          <a:lstStyle/>
          <a:p>
            <a:r>
              <a:rPr lang="en-CA" dirty="0"/>
              <a:t>Pray for our Partner Church in </a:t>
            </a:r>
            <a:r>
              <a:rPr lang="en-CA" dirty="0" err="1"/>
              <a:t>Kitigoma</a:t>
            </a:r>
            <a:r>
              <a:rPr lang="en-CA" dirty="0"/>
              <a:t> Uganda as they conduct outreaches this month for kids, youth and the elderly.  The impact of these events has huge potential to reach people with the love of Christ, and the church's profile as a caring community is always elevated.</a:t>
            </a:r>
          </a:p>
          <a:p>
            <a:pPr marL="0" indent="0">
              <a:buNone/>
            </a:pPr>
            <a:endParaRPr lang="en-CA" dirty="0"/>
          </a:p>
          <a:p>
            <a:r>
              <a:rPr lang="en-CA" dirty="0"/>
              <a:t>Pray for Pastor Robert and Justine, for Shadrach and Elizabeth, who lead and direct the ministry, and for their children.</a:t>
            </a:r>
          </a:p>
          <a:p>
            <a:endParaRPr lang="en-US" dirty="0"/>
          </a:p>
        </p:txBody>
      </p:sp>
    </p:spTree>
    <p:extLst>
      <p:ext uri="{BB962C8B-B14F-4D97-AF65-F5344CB8AC3E}">
        <p14:creationId xmlns:p14="http://schemas.microsoft.com/office/powerpoint/2010/main" val="981814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71708-3A66-594A-A116-363484AE62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B3B586-A303-AE49-B7E5-3321692F69EB}"/>
              </a:ext>
            </a:extLst>
          </p:cNvPr>
          <p:cNvSpPr>
            <a:spLocks noGrp="1"/>
          </p:cNvSpPr>
          <p:nvPr>
            <p:ph idx="1"/>
          </p:nvPr>
        </p:nvSpPr>
        <p:spPr/>
        <p:txBody>
          <a:bodyPr/>
          <a:lstStyle/>
          <a:p>
            <a:pPr marL="0" indent="0">
              <a:buNone/>
            </a:pPr>
            <a:r>
              <a:rPr lang="en-CA" dirty="0"/>
              <a:t>This week we’re going to look at how the temple structure and system in the Old Testament are actually a foreshadowing of Jesus who would be “greater than the temple.”  In this study we hope that you’ll come to see that the whole sacrificial system and priestly class were meant to point us to Jesus.  </a:t>
            </a:r>
          </a:p>
          <a:p>
            <a:endParaRPr lang="en-US" dirty="0"/>
          </a:p>
        </p:txBody>
      </p:sp>
    </p:spTree>
    <p:extLst>
      <p:ext uri="{BB962C8B-B14F-4D97-AF65-F5344CB8AC3E}">
        <p14:creationId xmlns:p14="http://schemas.microsoft.com/office/powerpoint/2010/main" val="16661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59B4F-B24B-314B-B49C-7B81CECBD94D}"/>
              </a:ext>
            </a:extLst>
          </p:cNvPr>
          <p:cNvSpPr>
            <a:spLocks noGrp="1"/>
          </p:cNvSpPr>
          <p:nvPr>
            <p:ph type="title"/>
          </p:nvPr>
        </p:nvSpPr>
        <p:spPr/>
        <p:txBody>
          <a:bodyPr/>
          <a:lstStyle/>
          <a:p>
            <a:pPr algn="ctr"/>
            <a:r>
              <a:rPr lang="en-CA" b="1" u="sng" dirty="0"/>
              <a:t>ICEBREAKER</a:t>
            </a:r>
            <a:br>
              <a:rPr lang="en-CA" dirty="0"/>
            </a:br>
            <a:endParaRPr lang="en-US" dirty="0"/>
          </a:p>
        </p:txBody>
      </p:sp>
      <p:sp>
        <p:nvSpPr>
          <p:cNvPr id="3" name="Content Placeholder 2">
            <a:extLst>
              <a:ext uri="{FF2B5EF4-FFF2-40B4-BE49-F238E27FC236}">
                <a16:creationId xmlns:a16="http://schemas.microsoft.com/office/drawing/2014/main" id="{C9AF6EF7-A314-B046-B535-A8521B6552E8}"/>
              </a:ext>
            </a:extLst>
          </p:cNvPr>
          <p:cNvSpPr>
            <a:spLocks noGrp="1"/>
          </p:cNvSpPr>
          <p:nvPr>
            <p:ph idx="1"/>
          </p:nvPr>
        </p:nvSpPr>
        <p:spPr/>
        <p:txBody>
          <a:bodyPr/>
          <a:lstStyle/>
          <a:p>
            <a:pPr marL="0" indent="0">
              <a:buNone/>
            </a:pPr>
            <a:r>
              <a:rPr lang="en-CA" dirty="0"/>
              <a:t>What places or moments in your life would you describe as awe inducing?</a:t>
            </a:r>
          </a:p>
          <a:p>
            <a:endParaRPr lang="en-US" dirty="0"/>
          </a:p>
        </p:txBody>
      </p:sp>
    </p:spTree>
    <p:extLst>
      <p:ext uri="{BB962C8B-B14F-4D97-AF65-F5344CB8AC3E}">
        <p14:creationId xmlns:p14="http://schemas.microsoft.com/office/powerpoint/2010/main" val="3875823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93FC-BFA7-8345-96B8-7B68D1BACDA4}"/>
              </a:ext>
            </a:extLst>
          </p:cNvPr>
          <p:cNvSpPr>
            <a:spLocks noGrp="1"/>
          </p:cNvSpPr>
          <p:nvPr>
            <p:ph type="title"/>
          </p:nvPr>
        </p:nvSpPr>
        <p:spPr/>
        <p:txBody>
          <a:bodyPr/>
          <a:lstStyle/>
          <a:p>
            <a:pPr algn="ctr"/>
            <a:r>
              <a:rPr lang="en-CA" b="1" u="sng" dirty="0"/>
              <a:t>STUDY</a:t>
            </a:r>
            <a:br>
              <a:rPr lang="en-CA" dirty="0"/>
            </a:br>
            <a:endParaRPr lang="en-US" dirty="0"/>
          </a:p>
        </p:txBody>
      </p:sp>
      <p:sp>
        <p:nvSpPr>
          <p:cNvPr id="3" name="Content Placeholder 2">
            <a:extLst>
              <a:ext uri="{FF2B5EF4-FFF2-40B4-BE49-F238E27FC236}">
                <a16:creationId xmlns:a16="http://schemas.microsoft.com/office/drawing/2014/main" id="{C3218847-0226-2342-8D41-ADC34BD33935}"/>
              </a:ext>
            </a:extLst>
          </p:cNvPr>
          <p:cNvSpPr>
            <a:spLocks noGrp="1"/>
          </p:cNvSpPr>
          <p:nvPr>
            <p:ph idx="1"/>
          </p:nvPr>
        </p:nvSpPr>
        <p:spPr/>
        <p:txBody>
          <a:bodyPr/>
          <a:lstStyle/>
          <a:p>
            <a:r>
              <a:rPr lang="en-CA" dirty="0"/>
              <a:t>What do you remember from the sermon on Sunday?  Was there anything that was particularly meaningful to you or that you had questions about?</a:t>
            </a:r>
          </a:p>
          <a:p>
            <a:pPr marL="0" indent="0">
              <a:buNone/>
            </a:pPr>
            <a:endParaRPr lang="en-CA" dirty="0"/>
          </a:p>
          <a:p>
            <a:r>
              <a:rPr lang="en-CA" dirty="0"/>
              <a:t>The temple system was a reminder that our sin separates us from a holy God.  Have you ever felt separated from God or like God was far from you?  What caused this and what did it feel like?  </a:t>
            </a:r>
          </a:p>
          <a:p>
            <a:pPr marL="0" indent="0">
              <a:buNone/>
            </a:pPr>
            <a:endParaRPr lang="en-US" dirty="0"/>
          </a:p>
        </p:txBody>
      </p:sp>
    </p:spTree>
    <p:extLst>
      <p:ext uri="{BB962C8B-B14F-4D97-AF65-F5344CB8AC3E}">
        <p14:creationId xmlns:p14="http://schemas.microsoft.com/office/powerpoint/2010/main" val="406636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B0AD7-44B7-7C4B-B8BB-45B02D76957D}"/>
              </a:ext>
            </a:extLst>
          </p:cNvPr>
          <p:cNvSpPr>
            <a:spLocks noGrp="1"/>
          </p:cNvSpPr>
          <p:nvPr>
            <p:ph type="title"/>
          </p:nvPr>
        </p:nvSpPr>
        <p:spPr/>
        <p:txBody>
          <a:bodyPr>
            <a:normAutofit fontScale="90000"/>
          </a:bodyPr>
          <a:lstStyle/>
          <a:p>
            <a:pPr lvl="0" algn="ctr"/>
            <a:br>
              <a:rPr lang="en-CA" b="1" dirty="0"/>
            </a:br>
            <a:r>
              <a:rPr lang="en-CA" b="1" u="sng" dirty="0"/>
              <a:t>GENESIS 28:10-16</a:t>
            </a:r>
            <a:br>
              <a:rPr lang="en-CA" dirty="0"/>
            </a:br>
            <a:r>
              <a:rPr lang="en-CA" dirty="0"/>
              <a:t> </a:t>
            </a:r>
            <a:br>
              <a:rPr lang="en-CA" dirty="0"/>
            </a:br>
            <a:endParaRPr lang="en-US" dirty="0"/>
          </a:p>
        </p:txBody>
      </p:sp>
      <p:sp>
        <p:nvSpPr>
          <p:cNvPr id="3" name="Content Placeholder 2">
            <a:extLst>
              <a:ext uri="{FF2B5EF4-FFF2-40B4-BE49-F238E27FC236}">
                <a16:creationId xmlns:a16="http://schemas.microsoft.com/office/drawing/2014/main" id="{06DA3186-52FA-E74F-8466-6F8AD8C09A73}"/>
              </a:ext>
            </a:extLst>
          </p:cNvPr>
          <p:cNvSpPr>
            <a:spLocks noGrp="1"/>
          </p:cNvSpPr>
          <p:nvPr>
            <p:ph idx="1"/>
          </p:nvPr>
        </p:nvSpPr>
        <p:spPr/>
        <p:txBody>
          <a:bodyPr/>
          <a:lstStyle/>
          <a:p>
            <a:endParaRPr lang="en-CA" dirty="0"/>
          </a:p>
          <a:p>
            <a:r>
              <a:rPr lang="en-CA" dirty="0"/>
              <a:t>A simple definition of a temple is a place where God’s space and human space overlap.  It’s where heaven and earth are united.  In Genesis chapter 28 verses 10-16 Jacob gets a glimpse of heaven and earth being united.  </a:t>
            </a:r>
            <a:r>
              <a:rPr lang="en-CA" b="1" dirty="0"/>
              <a:t>Read Genesis 28:10-16 together and talk about what you notice about the passage.</a:t>
            </a:r>
            <a:endParaRPr lang="en-CA" dirty="0"/>
          </a:p>
          <a:p>
            <a:pPr marL="0" indent="0">
              <a:buNone/>
            </a:pPr>
            <a:endParaRPr lang="en-US" dirty="0"/>
          </a:p>
        </p:txBody>
      </p:sp>
    </p:spTree>
    <p:extLst>
      <p:ext uri="{BB962C8B-B14F-4D97-AF65-F5344CB8AC3E}">
        <p14:creationId xmlns:p14="http://schemas.microsoft.com/office/powerpoint/2010/main" val="268542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7B13-5F9A-AE47-B118-D0DED55AF738}"/>
              </a:ext>
            </a:extLst>
          </p:cNvPr>
          <p:cNvSpPr>
            <a:spLocks noGrp="1"/>
          </p:cNvSpPr>
          <p:nvPr>
            <p:ph type="title"/>
          </p:nvPr>
        </p:nvSpPr>
        <p:spPr/>
        <p:txBody>
          <a:bodyPr/>
          <a:lstStyle/>
          <a:p>
            <a:pPr algn="ctr"/>
            <a:r>
              <a:rPr lang="en-US" b="1" u="sng" dirty="0"/>
              <a:t>JOHN 1</a:t>
            </a:r>
          </a:p>
        </p:txBody>
      </p:sp>
      <p:sp>
        <p:nvSpPr>
          <p:cNvPr id="3" name="Content Placeholder 2">
            <a:extLst>
              <a:ext uri="{FF2B5EF4-FFF2-40B4-BE49-F238E27FC236}">
                <a16:creationId xmlns:a16="http://schemas.microsoft.com/office/drawing/2014/main" id="{DC8D8BDF-525D-E34D-9DAD-9266F01E0ECB}"/>
              </a:ext>
            </a:extLst>
          </p:cNvPr>
          <p:cNvSpPr>
            <a:spLocks noGrp="1"/>
          </p:cNvSpPr>
          <p:nvPr>
            <p:ph idx="1"/>
          </p:nvPr>
        </p:nvSpPr>
        <p:spPr/>
        <p:txBody>
          <a:bodyPr/>
          <a:lstStyle/>
          <a:p>
            <a:r>
              <a:rPr lang="en-CA" dirty="0"/>
              <a:t>In John chapter 1 Jesus meets a man named Nathanael and tells him something rather peculiar.  Read John 1:43-50.  </a:t>
            </a:r>
            <a:r>
              <a:rPr lang="en-CA" b="1" dirty="0"/>
              <a:t>What connections can you make between what Jesus is saying here and the story from Genesis 28 that we just looked at?</a:t>
            </a:r>
            <a:endParaRPr lang="en-CA" dirty="0"/>
          </a:p>
          <a:p>
            <a:pPr marL="0" indent="0">
              <a:buNone/>
            </a:pPr>
            <a:r>
              <a:rPr lang="en-CA" dirty="0"/>
              <a:t> </a:t>
            </a:r>
          </a:p>
          <a:p>
            <a:r>
              <a:rPr lang="en-CA" b="1" dirty="0"/>
              <a:t>What is Jesus getting at by making this connection?  What is he saying to Nathanael?</a:t>
            </a:r>
            <a:endParaRPr lang="en-CA" dirty="0"/>
          </a:p>
          <a:p>
            <a:endParaRPr lang="en-US" dirty="0"/>
          </a:p>
        </p:txBody>
      </p:sp>
    </p:spTree>
    <p:extLst>
      <p:ext uri="{BB962C8B-B14F-4D97-AF65-F5344CB8AC3E}">
        <p14:creationId xmlns:p14="http://schemas.microsoft.com/office/powerpoint/2010/main" val="3143262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CF2F-369E-7D4E-8C7A-F2E274B1AE2D}"/>
              </a:ext>
            </a:extLst>
          </p:cNvPr>
          <p:cNvSpPr>
            <a:spLocks noGrp="1"/>
          </p:cNvSpPr>
          <p:nvPr>
            <p:ph type="title"/>
          </p:nvPr>
        </p:nvSpPr>
        <p:spPr/>
        <p:txBody>
          <a:bodyPr/>
          <a:lstStyle/>
          <a:p>
            <a:pPr algn="ctr"/>
            <a:r>
              <a:rPr lang="en-CA" b="1" u="sng" dirty="0"/>
              <a:t>JOHN 1 &amp; MARK 2</a:t>
            </a:r>
            <a:br>
              <a:rPr lang="en-CA" u="sng" dirty="0"/>
            </a:br>
            <a:endParaRPr lang="en-US" u="sng" dirty="0"/>
          </a:p>
        </p:txBody>
      </p:sp>
      <p:sp>
        <p:nvSpPr>
          <p:cNvPr id="3" name="Content Placeholder 2">
            <a:extLst>
              <a:ext uri="{FF2B5EF4-FFF2-40B4-BE49-F238E27FC236}">
                <a16:creationId xmlns:a16="http://schemas.microsoft.com/office/drawing/2014/main" id="{D955FF75-C22B-ED4E-B9FE-5E0A3030E52E}"/>
              </a:ext>
            </a:extLst>
          </p:cNvPr>
          <p:cNvSpPr>
            <a:spLocks noGrp="1"/>
          </p:cNvSpPr>
          <p:nvPr>
            <p:ph idx="1"/>
          </p:nvPr>
        </p:nvSpPr>
        <p:spPr/>
        <p:txBody>
          <a:bodyPr>
            <a:normAutofit fontScale="85000" lnSpcReduction="20000"/>
          </a:bodyPr>
          <a:lstStyle/>
          <a:p>
            <a:pPr marL="0" indent="0">
              <a:buNone/>
            </a:pPr>
            <a:r>
              <a:rPr lang="en-CA" dirty="0"/>
              <a:t>Read John 1:1-14</a:t>
            </a:r>
          </a:p>
          <a:p>
            <a:endParaRPr lang="en-CA" dirty="0"/>
          </a:p>
          <a:p>
            <a:r>
              <a:rPr lang="en-CA" dirty="0"/>
              <a:t>In John 1:14, John tells us that Jesus came to dwell or “tabernacle” among us.  This is hugely significant as John is saying that the presence of God was on the move.  It’s like the temple was now walking around. </a:t>
            </a:r>
          </a:p>
          <a:p>
            <a:pPr marL="0" indent="0">
              <a:buNone/>
            </a:pPr>
            <a:r>
              <a:rPr lang="en-CA" dirty="0"/>
              <a:t>  </a:t>
            </a:r>
          </a:p>
          <a:p>
            <a:r>
              <a:rPr lang="en-CA" dirty="0"/>
              <a:t>Read Mark 2:1-12.</a:t>
            </a:r>
          </a:p>
          <a:p>
            <a:r>
              <a:rPr lang="en-CA" dirty="0"/>
              <a:t>In Mark 2:1-12, Jesus says that he has the authority to forgive.  Prior to this, forgiveness was always connected to the temple sacrificial system and to the priests.  And yet here, Jesus takes on the role of temple (God’s presence) and priest (intermediary between humans and God).  </a:t>
            </a:r>
          </a:p>
          <a:p>
            <a:pPr marL="0" indent="0">
              <a:buNone/>
            </a:pPr>
            <a:r>
              <a:rPr lang="en-CA" dirty="0"/>
              <a:t> </a:t>
            </a:r>
          </a:p>
          <a:p>
            <a:endParaRPr lang="en-US" dirty="0"/>
          </a:p>
        </p:txBody>
      </p:sp>
    </p:spTree>
    <p:extLst>
      <p:ext uri="{BB962C8B-B14F-4D97-AF65-F5344CB8AC3E}">
        <p14:creationId xmlns:p14="http://schemas.microsoft.com/office/powerpoint/2010/main" val="278965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76B21-7AA7-3449-B52C-DA5F1D31E6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002E6E-E65A-EE49-A054-B57C4E7667FB}"/>
              </a:ext>
            </a:extLst>
          </p:cNvPr>
          <p:cNvSpPr>
            <a:spLocks noGrp="1"/>
          </p:cNvSpPr>
          <p:nvPr>
            <p:ph idx="1"/>
          </p:nvPr>
        </p:nvSpPr>
        <p:spPr/>
        <p:txBody>
          <a:bodyPr/>
          <a:lstStyle/>
          <a:p>
            <a:r>
              <a:rPr lang="en-CA" dirty="0"/>
              <a:t>Putting these two passages together, explain in your own words why what Jesus was doing and saying was so unique.  </a:t>
            </a:r>
          </a:p>
          <a:p>
            <a:pPr marL="0" indent="0">
              <a:buNone/>
            </a:pPr>
            <a:r>
              <a:rPr lang="en-CA" dirty="0"/>
              <a:t> </a:t>
            </a:r>
          </a:p>
          <a:p>
            <a:r>
              <a:rPr lang="en-CA" dirty="0"/>
              <a:t>What do you think it would have been like to be in the house when Jesus forgave the man’s sins and healed him?  </a:t>
            </a:r>
          </a:p>
          <a:p>
            <a:pPr marL="0" indent="0">
              <a:buNone/>
            </a:pPr>
            <a:endParaRPr lang="en-US" dirty="0"/>
          </a:p>
        </p:txBody>
      </p:sp>
    </p:spTree>
    <p:extLst>
      <p:ext uri="{BB962C8B-B14F-4D97-AF65-F5344CB8AC3E}">
        <p14:creationId xmlns:p14="http://schemas.microsoft.com/office/powerpoint/2010/main" val="165475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FA9FE-A817-AC4A-ABDF-14DF96938EB7}"/>
              </a:ext>
            </a:extLst>
          </p:cNvPr>
          <p:cNvSpPr>
            <a:spLocks noGrp="1"/>
          </p:cNvSpPr>
          <p:nvPr>
            <p:ph type="title"/>
          </p:nvPr>
        </p:nvSpPr>
        <p:spPr/>
        <p:txBody>
          <a:bodyPr/>
          <a:lstStyle/>
          <a:p>
            <a:pPr algn="ctr"/>
            <a:r>
              <a:rPr lang="en-US" b="1" u="sng" dirty="0"/>
              <a:t>Hebrews 10:11-18</a:t>
            </a:r>
          </a:p>
        </p:txBody>
      </p:sp>
      <p:sp>
        <p:nvSpPr>
          <p:cNvPr id="3" name="Content Placeholder 2">
            <a:extLst>
              <a:ext uri="{FF2B5EF4-FFF2-40B4-BE49-F238E27FC236}">
                <a16:creationId xmlns:a16="http://schemas.microsoft.com/office/drawing/2014/main" id="{6430329F-731F-E349-B16E-8D90FEB846F6}"/>
              </a:ext>
            </a:extLst>
          </p:cNvPr>
          <p:cNvSpPr>
            <a:spLocks noGrp="1"/>
          </p:cNvSpPr>
          <p:nvPr>
            <p:ph idx="1"/>
          </p:nvPr>
        </p:nvSpPr>
        <p:spPr/>
        <p:txBody>
          <a:bodyPr>
            <a:normAutofit/>
          </a:bodyPr>
          <a:lstStyle/>
          <a:p>
            <a:pPr lvl="0"/>
            <a:r>
              <a:rPr lang="en-CA" dirty="0"/>
              <a:t>Read Hebrews 10:11-18.  In the Old Testament there was an elaborate sacrificial system (vs 11).  In this passage of Hebrews, what is the reason given that we no longer need to make animal sacrifices?</a:t>
            </a:r>
          </a:p>
          <a:p>
            <a:pPr marL="0" lvl="0" indent="0">
              <a:buNone/>
            </a:pPr>
            <a:r>
              <a:rPr lang="en-CA" i="1" dirty="0"/>
              <a:t> </a:t>
            </a:r>
            <a:endParaRPr lang="en-CA" dirty="0"/>
          </a:p>
          <a:p>
            <a:r>
              <a:rPr lang="en-CA" dirty="0"/>
              <a:t>Do you find it easy or difficult to trust that Jesus’ sacrifice is enough to cover your sins?</a:t>
            </a:r>
          </a:p>
          <a:p>
            <a:pPr marL="0" indent="0">
              <a:buNone/>
            </a:pPr>
            <a:endParaRPr lang="en-CA" dirty="0"/>
          </a:p>
          <a:p>
            <a:r>
              <a:rPr lang="en-CA" dirty="0"/>
              <a:t>Are you ever tempted to think that you need to do something extra to earn God’s love?</a:t>
            </a:r>
          </a:p>
          <a:p>
            <a:endParaRPr lang="en-US" dirty="0"/>
          </a:p>
        </p:txBody>
      </p:sp>
    </p:spTree>
    <p:extLst>
      <p:ext uri="{BB962C8B-B14F-4D97-AF65-F5344CB8AC3E}">
        <p14:creationId xmlns:p14="http://schemas.microsoft.com/office/powerpoint/2010/main" val="2616922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773</Words>
  <Application>Microsoft Macintosh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LifeGroup Study</vt:lpstr>
      <vt:lpstr>PowerPoint Presentation</vt:lpstr>
      <vt:lpstr>ICEBREAKER </vt:lpstr>
      <vt:lpstr>STUDY </vt:lpstr>
      <vt:lpstr> GENESIS 28:10-16   </vt:lpstr>
      <vt:lpstr>JOHN 1</vt:lpstr>
      <vt:lpstr>JOHN 1 &amp; MARK 2 </vt:lpstr>
      <vt:lpstr>PowerPoint Presentation</vt:lpstr>
      <vt:lpstr>Hebrews 10:11-18</vt:lpstr>
      <vt:lpstr>Hebrews 4:14-16 </vt:lpstr>
      <vt:lpstr>EXPERIENCING GOD </vt:lpstr>
      <vt:lpstr>PowerPoint Presentation</vt:lpstr>
      <vt:lpstr>Prayer: Missions Uganda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LifeGroup Study</dc:title>
  <dc:creator>Cheryl Schade</dc:creator>
  <cp:lastModifiedBy>Cheryl Schade</cp:lastModifiedBy>
  <cp:revision>2</cp:revision>
  <cp:lastPrinted>2021-11-20T00:29:04Z</cp:lastPrinted>
  <dcterms:created xsi:type="dcterms:W3CDTF">2021-11-20T00:12:57Z</dcterms:created>
  <dcterms:modified xsi:type="dcterms:W3CDTF">2021-11-20T00:29:48Z</dcterms:modified>
</cp:coreProperties>
</file>