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2" r:id="rId7"/>
    <p:sldId id="263" r:id="rId8"/>
    <p:sldId id="265" r:id="rId9"/>
    <p:sldId id="268" r:id="rId10"/>
    <p:sldId id="269" r:id="rId11"/>
    <p:sldId id="270" r:id="rId12"/>
    <p:sldId id="271"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2"/>
  </p:normalViewPr>
  <p:slideViewPr>
    <p:cSldViewPr snapToGrid="0" snapToObjects="1">
      <p:cViewPr varScale="1">
        <p:scale>
          <a:sx n="99" d="100"/>
          <a:sy n="99" d="100"/>
        </p:scale>
        <p:origin x="10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EC5C5-4191-E448-8B61-F6940E6834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3E7CD0-5917-AE48-A725-D08641ECB3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B216A2-9428-E645-A5E5-6B96F8C6A0CF}"/>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5" name="Footer Placeholder 4">
            <a:extLst>
              <a:ext uri="{FF2B5EF4-FFF2-40B4-BE49-F238E27FC236}">
                <a16:creationId xmlns:a16="http://schemas.microsoft.com/office/drawing/2014/main" id="{95902BC3-45F6-B345-90A1-E32AB6CB84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BA12ED-AF68-D642-B0CD-1CFBB103EDA9}"/>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115260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72092-23D5-1E4E-A077-3E04F89F1A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276D6A-A2F2-854F-B17B-92ADF637E1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FEE0F0-9A84-E44B-B98C-E8425EB7D2B4}"/>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5" name="Footer Placeholder 4">
            <a:extLst>
              <a:ext uri="{FF2B5EF4-FFF2-40B4-BE49-F238E27FC236}">
                <a16:creationId xmlns:a16="http://schemas.microsoft.com/office/drawing/2014/main" id="{2B712C25-A0B8-9C47-B881-EB1F8040D9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6BB7B2-9C45-C44F-AC9B-434DC1F1BE6B}"/>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1705348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A46DEF-C99D-AF4D-978E-E1E180E1B2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D1E3E3-0B26-2B45-9000-5D412CD56C2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C09177-1BB0-1D46-85DB-E381ACEB37A4}"/>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5" name="Footer Placeholder 4">
            <a:extLst>
              <a:ext uri="{FF2B5EF4-FFF2-40B4-BE49-F238E27FC236}">
                <a16:creationId xmlns:a16="http://schemas.microsoft.com/office/drawing/2014/main" id="{A70294D8-2B6B-164C-B68A-BF57823CF6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3AFEA0-A177-594F-8B75-50656D339375}"/>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4294685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7C86A-1D3F-9342-B3E3-5A38A8B0D8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C99643-00D5-FA4E-9C66-94386DC1DC4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67174-55D1-8146-8211-4561D95A43FE}"/>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5" name="Footer Placeholder 4">
            <a:extLst>
              <a:ext uri="{FF2B5EF4-FFF2-40B4-BE49-F238E27FC236}">
                <a16:creationId xmlns:a16="http://schemas.microsoft.com/office/drawing/2014/main" id="{DA663089-213F-FE4E-9B7F-D1B1F2D8F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4DEEA2-5E7F-F447-BF37-5C47B1B64B67}"/>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3808068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9DBC5-8B8B-BB46-9599-3503187114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15B7F4-AD07-E343-AD09-67ACC0A03D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AB6A-956B-C743-9108-7C84FD6C57C0}"/>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5" name="Footer Placeholder 4">
            <a:extLst>
              <a:ext uri="{FF2B5EF4-FFF2-40B4-BE49-F238E27FC236}">
                <a16:creationId xmlns:a16="http://schemas.microsoft.com/office/drawing/2014/main" id="{654138AF-7508-B840-ABCE-291FE595A0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F8031A-860B-E244-8880-FD1CD29948B5}"/>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1531141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F1AC6-01DB-294C-BD62-48C5DDCEA0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C6106-2B00-4F4D-8640-CF55FFD1B24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0D7BE4-8C3B-B046-8365-E4906071B78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CF3039-83BB-9743-B811-8ACA84D3F8BC}"/>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6" name="Footer Placeholder 5">
            <a:extLst>
              <a:ext uri="{FF2B5EF4-FFF2-40B4-BE49-F238E27FC236}">
                <a16:creationId xmlns:a16="http://schemas.microsoft.com/office/drawing/2014/main" id="{90087EA8-B28A-3046-B1B6-3740F3B46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FE388D-45E0-FE4F-B70D-2589A69074AE}"/>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2684980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BC678-376D-4C4A-A0E2-EED862B4A8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890003-BD5D-2146-AB1B-FD9E29A188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D24C876-87BF-2B45-BFE7-25B3E46F530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EC338E-CD4A-3D47-8FFE-BFE19EDA7E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DF0857B-FD70-9D40-AD70-5F38F495870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E36BCE-5434-DC40-8310-04807185F776}"/>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8" name="Footer Placeholder 7">
            <a:extLst>
              <a:ext uri="{FF2B5EF4-FFF2-40B4-BE49-F238E27FC236}">
                <a16:creationId xmlns:a16="http://schemas.microsoft.com/office/drawing/2014/main" id="{5B5A328F-C593-A443-A952-C13B22009A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6325C8-C7B4-4C4E-8EB3-5C8250A679EF}"/>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7478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5482E-3DF5-414F-A04F-90AE34838A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B98F45-1761-2E45-925D-044D052B3EC6}"/>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4" name="Footer Placeholder 3">
            <a:extLst>
              <a:ext uri="{FF2B5EF4-FFF2-40B4-BE49-F238E27FC236}">
                <a16:creationId xmlns:a16="http://schemas.microsoft.com/office/drawing/2014/main" id="{916AFB40-904C-254F-AFC2-21891896E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8E344E-26E9-424C-A408-D647DA0C5898}"/>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2933932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DD4733-9E5E-7842-925A-BA60E38C8568}"/>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3" name="Footer Placeholder 2">
            <a:extLst>
              <a:ext uri="{FF2B5EF4-FFF2-40B4-BE49-F238E27FC236}">
                <a16:creationId xmlns:a16="http://schemas.microsoft.com/office/drawing/2014/main" id="{0064878D-7FA2-BE45-B7C1-E1F82453CD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78835E-292A-EB45-ADB7-576AB3860F4E}"/>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273658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656D2-FCED-1743-A37F-0693B256D8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B2B56A-A3CE-A443-8C38-9C2BBA09BF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C86E82-3DFF-6C43-B593-40784E8D86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D0DBE7-D1BD-EB4B-88A5-B42E78E596AD}"/>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6" name="Footer Placeholder 5">
            <a:extLst>
              <a:ext uri="{FF2B5EF4-FFF2-40B4-BE49-F238E27FC236}">
                <a16:creationId xmlns:a16="http://schemas.microsoft.com/office/drawing/2014/main" id="{A9A26291-7D85-034A-B768-F41A44EFB0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B45BA6-3022-BC4E-84C6-382F6AC7DD6A}"/>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512389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10FF3-38F3-EB48-B159-9D48A0B5A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8FD914-8943-BE4F-85FC-F35109B47B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7CA4B9-9D49-4240-BAC3-392F82827E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75D469-089F-3B47-A8D3-9F3996433166}"/>
              </a:ext>
            </a:extLst>
          </p:cNvPr>
          <p:cNvSpPr>
            <a:spLocks noGrp="1"/>
          </p:cNvSpPr>
          <p:nvPr>
            <p:ph type="dt" sz="half" idx="10"/>
          </p:nvPr>
        </p:nvSpPr>
        <p:spPr/>
        <p:txBody>
          <a:bodyPr/>
          <a:lstStyle/>
          <a:p>
            <a:fld id="{ECE23DF6-1B82-BC41-BC2D-8E50022D48DC}" type="datetimeFigureOut">
              <a:rPr lang="en-US" smtClean="0"/>
              <a:t>11/11/21</a:t>
            </a:fld>
            <a:endParaRPr lang="en-US"/>
          </a:p>
        </p:txBody>
      </p:sp>
      <p:sp>
        <p:nvSpPr>
          <p:cNvPr id="6" name="Footer Placeholder 5">
            <a:extLst>
              <a:ext uri="{FF2B5EF4-FFF2-40B4-BE49-F238E27FC236}">
                <a16:creationId xmlns:a16="http://schemas.microsoft.com/office/drawing/2014/main" id="{B683CB32-941E-AE4C-B940-F0CDA2C9C2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6840D7-0D42-B841-B259-13401C7A34C8}"/>
              </a:ext>
            </a:extLst>
          </p:cNvPr>
          <p:cNvSpPr>
            <a:spLocks noGrp="1"/>
          </p:cNvSpPr>
          <p:nvPr>
            <p:ph type="sldNum" sz="quarter" idx="12"/>
          </p:nvPr>
        </p:nvSpPr>
        <p:spPr/>
        <p:txBody>
          <a:bodyPr/>
          <a:lstStyle/>
          <a:p>
            <a:fld id="{1676E4D2-F0E0-024B-83BD-C17D70EACA11}" type="slidenum">
              <a:rPr lang="en-US" smtClean="0"/>
              <a:t>‹#›</a:t>
            </a:fld>
            <a:endParaRPr lang="en-US"/>
          </a:p>
        </p:txBody>
      </p:sp>
    </p:spTree>
    <p:extLst>
      <p:ext uri="{BB962C8B-B14F-4D97-AF65-F5344CB8AC3E}">
        <p14:creationId xmlns:p14="http://schemas.microsoft.com/office/powerpoint/2010/main" val="94015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6F9A4E-E95B-0A48-B9B5-0A3ACADF34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EC38F0-A312-0346-B3A9-3B4EA831B9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65D8BC-A3F2-6C49-B587-53E2FBC6E8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E23DF6-1B82-BC41-BC2D-8E50022D48DC}" type="datetimeFigureOut">
              <a:rPr lang="en-US" smtClean="0"/>
              <a:t>11/11/21</a:t>
            </a:fld>
            <a:endParaRPr lang="en-US"/>
          </a:p>
        </p:txBody>
      </p:sp>
      <p:sp>
        <p:nvSpPr>
          <p:cNvPr id="5" name="Footer Placeholder 4">
            <a:extLst>
              <a:ext uri="{FF2B5EF4-FFF2-40B4-BE49-F238E27FC236}">
                <a16:creationId xmlns:a16="http://schemas.microsoft.com/office/drawing/2014/main" id="{C273817F-B8A5-0848-9F2B-53919D2F1A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268D242-8770-6748-B33C-620FC19EF9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76E4D2-F0E0-024B-83BD-C17D70EACA11}" type="slidenum">
              <a:rPr lang="en-US" smtClean="0"/>
              <a:t>‹#›</a:t>
            </a:fld>
            <a:endParaRPr lang="en-US"/>
          </a:p>
        </p:txBody>
      </p:sp>
    </p:spTree>
    <p:extLst>
      <p:ext uri="{BB962C8B-B14F-4D97-AF65-F5344CB8AC3E}">
        <p14:creationId xmlns:p14="http://schemas.microsoft.com/office/powerpoint/2010/main" val="613180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5CDDF-4D8C-9045-B02D-DBC8E41581F7}"/>
              </a:ext>
            </a:extLst>
          </p:cNvPr>
          <p:cNvSpPr>
            <a:spLocks noGrp="1"/>
          </p:cNvSpPr>
          <p:nvPr>
            <p:ph type="ctrTitle"/>
          </p:nvPr>
        </p:nvSpPr>
        <p:spPr/>
        <p:txBody>
          <a:bodyPr/>
          <a:lstStyle/>
          <a:p>
            <a:r>
              <a:rPr lang="en-US" dirty="0"/>
              <a:t>WITH</a:t>
            </a:r>
          </a:p>
        </p:txBody>
      </p:sp>
      <p:sp>
        <p:nvSpPr>
          <p:cNvPr id="3" name="Subtitle 2">
            <a:extLst>
              <a:ext uri="{FF2B5EF4-FFF2-40B4-BE49-F238E27FC236}">
                <a16:creationId xmlns:a16="http://schemas.microsoft.com/office/drawing/2014/main" id="{74ECC594-87BD-954D-A2CD-401AF43E1147}"/>
              </a:ext>
            </a:extLst>
          </p:cNvPr>
          <p:cNvSpPr>
            <a:spLocks noGrp="1"/>
          </p:cNvSpPr>
          <p:nvPr>
            <p:ph type="subTitle" idx="1"/>
          </p:nvPr>
        </p:nvSpPr>
        <p:spPr/>
        <p:txBody>
          <a:bodyPr>
            <a:normAutofit/>
          </a:bodyPr>
          <a:lstStyle/>
          <a:p>
            <a:r>
              <a:rPr lang="en-US" sz="4800" dirty="0"/>
              <a:t>East of Eden</a:t>
            </a:r>
          </a:p>
        </p:txBody>
      </p:sp>
    </p:spTree>
    <p:extLst>
      <p:ext uri="{BB962C8B-B14F-4D97-AF65-F5344CB8AC3E}">
        <p14:creationId xmlns:p14="http://schemas.microsoft.com/office/powerpoint/2010/main" val="4177793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B895F-0F90-9F4F-A200-026C7A6A02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2C6081-88BA-F947-9F6B-83D1626AD509}"/>
              </a:ext>
            </a:extLst>
          </p:cNvPr>
          <p:cNvSpPr>
            <a:spLocks noGrp="1"/>
          </p:cNvSpPr>
          <p:nvPr>
            <p:ph idx="1"/>
          </p:nvPr>
        </p:nvSpPr>
        <p:spPr/>
        <p:txBody>
          <a:bodyPr>
            <a:normAutofit lnSpcReduction="10000"/>
          </a:bodyPr>
          <a:lstStyle/>
          <a:p>
            <a:pPr marL="0" indent="0">
              <a:buNone/>
            </a:pPr>
            <a:r>
              <a:rPr lang="en-CA" b="1" dirty="0"/>
              <a:t>THE THIRD TEMPLE: Herod’s Temple </a:t>
            </a:r>
            <a:endParaRPr lang="en-CA" dirty="0"/>
          </a:p>
          <a:p>
            <a:pPr marL="0" indent="0">
              <a:buNone/>
            </a:pPr>
            <a:r>
              <a:rPr lang="en-CA" dirty="0"/>
              <a:t>READ: Ezra 6:14 </a:t>
            </a:r>
          </a:p>
          <a:p>
            <a:pPr marL="0" indent="0">
              <a:buNone/>
            </a:pPr>
            <a:r>
              <a:rPr lang="en-CA" dirty="0"/>
              <a:t>Herod attempted to pacify his Jewish subjects by building a bigger and better Temple for them.</a:t>
            </a:r>
            <a:br>
              <a:rPr lang="en-CA" dirty="0"/>
            </a:br>
            <a:r>
              <a:rPr lang="en-CA" dirty="0"/>
              <a:t>the Temple to which Jesus was brought after his birth and where his parents “found” him sitting with the teachers when he was 12. This was also the Temple where Jesus taught and drove out the money changers. Herod’s Temple was destroyed by Rome in A.D. 70, after which the Jews could no longer offer animal sacrifices. </a:t>
            </a:r>
          </a:p>
          <a:p>
            <a:r>
              <a:rPr lang="en-CA" b="1" dirty="0"/>
              <a:t>What do you think it would have been like for the Jews to see Herod’s Temple? </a:t>
            </a:r>
            <a:endParaRPr lang="en-CA" dirty="0"/>
          </a:p>
          <a:p>
            <a:endParaRPr lang="en-US" dirty="0"/>
          </a:p>
        </p:txBody>
      </p:sp>
    </p:spTree>
    <p:extLst>
      <p:ext uri="{BB962C8B-B14F-4D97-AF65-F5344CB8AC3E}">
        <p14:creationId xmlns:p14="http://schemas.microsoft.com/office/powerpoint/2010/main" val="2482274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8A511-6FF1-1649-ABB4-B1F6125EC11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D15492-F243-7A48-A3CF-C192B043431A}"/>
              </a:ext>
            </a:extLst>
          </p:cNvPr>
          <p:cNvSpPr>
            <a:spLocks noGrp="1"/>
          </p:cNvSpPr>
          <p:nvPr>
            <p:ph idx="1"/>
          </p:nvPr>
        </p:nvSpPr>
        <p:spPr/>
        <p:txBody>
          <a:bodyPr/>
          <a:lstStyle/>
          <a:p>
            <a:pPr marL="0" indent="0">
              <a:buNone/>
            </a:pPr>
            <a:r>
              <a:rPr lang="en-CA" dirty="0"/>
              <a:t>The purpose of this study has been to heighten our awareness of the significance of the Tabernacle/Temple system – to see how these structures were designed to draw people into God’s presence and to remind us of His holiness and our sin. </a:t>
            </a:r>
          </a:p>
          <a:p>
            <a:r>
              <a:rPr lang="en-CA" b="1" dirty="0"/>
              <a:t>How has this study helped you see God’s desire to be WITH His people. </a:t>
            </a:r>
            <a:endParaRPr lang="en-CA" dirty="0"/>
          </a:p>
          <a:p>
            <a:endParaRPr lang="en-US" dirty="0"/>
          </a:p>
        </p:txBody>
      </p:sp>
    </p:spTree>
    <p:extLst>
      <p:ext uri="{BB962C8B-B14F-4D97-AF65-F5344CB8AC3E}">
        <p14:creationId xmlns:p14="http://schemas.microsoft.com/office/powerpoint/2010/main" val="244386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4FBF7-5972-1849-AC36-CA69247A6ACC}"/>
              </a:ext>
            </a:extLst>
          </p:cNvPr>
          <p:cNvSpPr>
            <a:spLocks noGrp="1"/>
          </p:cNvSpPr>
          <p:nvPr>
            <p:ph type="title"/>
          </p:nvPr>
        </p:nvSpPr>
        <p:spPr/>
        <p:txBody>
          <a:bodyPr/>
          <a:lstStyle/>
          <a:p>
            <a:r>
              <a:rPr lang="en-CA" b="1" dirty="0"/>
              <a:t>EXPERIENCING GOD: </a:t>
            </a:r>
            <a:br>
              <a:rPr lang="en-CA" dirty="0"/>
            </a:br>
            <a:endParaRPr lang="en-US" dirty="0"/>
          </a:p>
        </p:txBody>
      </p:sp>
      <p:sp>
        <p:nvSpPr>
          <p:cNvPr id="3" name="Content Placeholder 2">
            <a:extLst>
              <a:ext uri="{FF2B5EF4-FFF2-40B4-BE49-F238E27FC236}">
                <a16:creationId xmlns:a16="http://schemas.microsoft.com/office/drawing/2014/main" id="{D9C8F77B-A4A8-F748-A51F-CDDC671F8592}"/>
              </a:ext>
            </a:extLst>
          </p:cNvPr>
          <p:cNvSpPr>
            <a:spLocks noGrp="1"/>
          </p:cNvSpPr>
          <p:nvPr>
            <p:ph idx="1"/>
          </p:nvPr>
        </p:nvSpPr>
        <p:spPr/>
        <p:txBody>
          <a:bodyPr/>
          <a:lstStyle/>
          <a:p>
            <a:pPr marL="0" indent="0">
              <a:buNone/>
            </a:pPr>
            <a:r>
              <a:rPr lang="en-CA" dirty="0"/>
              <a:t>Psalm 84 may very well have been sung by the Israelites as they made their pilgrimage to the Temple, the holy place in Jerusalem. As a </a:t>
            </a:r>
            <a:r>
              <a:rPr lang="en-CA" dirty="0" err="1"/>
              <a:t>LifeGroup</a:t>
            </a:r>
            <a:r>
              <a:rPr lang="en-CA" dirty="0"/>
              <a:t>, or on your own, read through this Psalm 3 times. Notice the ways God’s dwelling place, the Temple, is described. Feel the emotions in this Psalm, the longing the Psalmist expresses to be with God (vs. 2). </a:t>
            </a:r>
            <a:endParaRPr lang="en-CA" dirty="0">
              <a:effectLst/>
            </a:endParaRPr>
          </a:p>
          <a:p>
            <a:r>
              <a:rPr lang="en-CA" b="1" dirty="0"/>
              <a:t>As you read and meditate on this Psalm, allow God to use this experience to bring you into His presence. Take time to worship Him and enjoy being with Him. </a:t>
            </a:r>
            <a:endParaRPr lang="en-CA" b="1" dirty="0">
              <a:effectLst/>
            </a:endParaRPr>
          </a:p>
          <a:p>
            <a:pPr marL="0" indent="0">
              <a:buNone/>
            </a:pPr>
            <a:endParaRPr lang="en-US" dirty="0"/>
          </a:p>
        </p:txBody>
      </p:sp>
    </p:spTree>
    <p:extLst>
      <p:ext uri="{BB962C8B-B14F-4D97-AF65-F5344CB8AC3E}">
        <p14:creationId xmlns:p14="http://schemas.microsoft.com/office/powerpoint/2010/main" val="782242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2A56A-B505-5F42-8F3F-8528516B42F6}"/>
              </a:ext>
            </a:extLst>
          </p:cNvPr>
          <p:cNvSpPr>
            <a:spLocks noGrp="1"/>
          </p:cNvSpPr>
          <p:nvPr>
            <p:ph type="title"/>
          </p:nvPr>
        </p:nvSpPr>
        <p:spPr/>
        <p:txBody>
          <a:bodyPr/>
          <a:lstStyle/>
          <a:p>
            <a:r>
              <a:rPr lang="en-CA" b="1" dirty="0"/>
              <a:t>PRAYER</a:t>
            </a:r>
            <a:endParaRPr lang="en-US" dirty="0"/>
          </a:p>
        </p:txBody>
      </p:sp>
      <p:sp>
        <p:nvSpPr>
          <p:cNvPr id="3" name="Content Placeholder 2">
            <a:extLst>
              <a:ext uri="{FF2B5EF4-FFF2-40B4-BE49-F238E27FC236}">
                <a16:creationId xmlns:a16="http://schemas.microsoft.com/office/drawing/2014/main" id="{08E8CA76-1093-B647-AF7B-1C4341E18557}"/>
              </a:ext>
            </a:extLst>
          </p:cNvPr>
          <p:cNvSpPr>
            <a:spLocks noGrp="1"/>
          </p:cNvSpPr>
          <p:nvPr>
            <p:ph idx="1"/>
          </p:nvPr>
        </p:nvSpPr>
        <p:spPr/>
        <p:txBody>
          <a:bodyPr/>
          <a:lstStyle/>
          <a:p>
            <a:pPr marL="0" indent="0">
              <a:buNone/>
            </a:pPr>
            <a:r>
              <a:rPr lang="en-CA" b="1" dirty="0"/>
              <a:t> </a:t>
            </a:r>
            <a:endParaRPr lang="en-CA" dirty="0">
              <a:effectLst/>
            </a:endParaRPr>
          </a:p>
          <a:p>
            <a:pPr marL="0" indent="0">
              <a:buNone/>
            </a:pPr>
            <a:r>
              <a:rPr lang="en-CA" dirty="0"/>
              <a:t>This week let’s focus in on our Creekside Youth Ministry. Brennan and Emily will be leading, a series all about "BIG QUESTIONS". As a </a:t>
            </a:r>
            <a:r>
              <a:rPr lang="en-CA" dirty="0" err="1"/>
              <a:t>LifeGroup</a:t>
            </a:r>
            <a:r>
              <a:rPr lang="en-CA" dirty="0"/>
              <a:t>, or on your own, let’s pray that our students would grapple with questions of faith that they have and that our Youth Pastors and group leaders would handle the questions well. Our Youth Ministry is also in need of 2 more female leaders and 2 more male leaders to join the team. Please pray that God places this need on the hearts of those who are considering serving, and that He brings the right people to lead our youth to the team. </a:t>
            </a:r>
            <a:endParaRPr lang="en-CA" dirty="0">
              <a:effectLst/>
            </a:endParaRPr>
          </a:p>
          <a:p>
            <a:endParaRPr lang="en-US" dirty="0"/>
          </a:p>
        </p:txBody>
      </p:sp>
    </p:spTree>
    <p:extLst>
      <p:ext uri="{BB962C8B-B14F-4D97-AF65-F5344CB8AC3E}">
        <p14:creationId xmlns:p14="http://schemas.microsoft.com/office/powerpoint/2010/main" val="211630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CCBBD-71A8-DC48-8026-D2BFE6897C1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7FB5F23-DDA7-3C44-8250-9F3C3DE98DC7}"/>
              </a:ext>
            </a:extLst>
          </p:cNvPr>
          <p:cNvSpPr>
            <a:spLocks noGrp="1"/>
          </p:cNvSpPr>
          <p:nvPr>
            <p:ph idx="1"/>
          </p:nvPr>
        </p:nvSpPr>
        <p:spPr/>
        <p:txBody>
          <a:bodyPr/>
          <a:lstStyle/>
          <a:p>
            <a:pPr marL="0" indent="0">
              <a:buNone/>
            </a:pPr>
            <a:r>
              <a:rPr lang="en-CA" dirty="0"/>
              <a:t>Welcome back to our </a:t>
            </a:r>
            <a:r>
              <a:rPr lang="en-CA" dirty="0" err="1"/>
              <a:t>LifeGroup</a:t>
            </a:r>
            <a:r>
              <a:rPr lang="en-CA" dirty="0"/>
              <a:t> study – WITH. The Tabernacle and Temple were designed to point back to the garden of Eden and to create a space where God’s presence could dwell among his people even in a fallen world. They are both a reminder of God's holiness and of his desire to dwell among his people. </a:t>
            </a:r>
          </a:p>
          <a:p>
            <a:pPr marL="0" indent="0">
              <a:buNone/>
            </a:pPr>
            <a:endParaRPr lang="en-CA" dirty="0"/>
          </a:p>
          <a:p>
            <a:pPr marL="0" indent="0">
              <a:buNone/>
            </a:pPr>
            <a:r>
              <a:rPr lang="en-CA" dirty="0"/>
              <a:t>The goal of today’s study is that we would grow a better awareness of just how central the Temple was in the minds of the biblical authors and the people they were writing for. </a:t>
            </a:r>
          </a:p>
          <a:p>
            <a:pPr marL="0" indent="0">
              <a:buNone/>
            </a:pPr>
            <a:endParaRPr lang="en-CA" dirty="0"/>
          </a:p>
          <a:p>
            <a:endParaRPr lang="en-US" dirty="0"/>
          </a:p>
        </p:txBody>
      </p:sp>
    </p:spTree>
    <p:extLst>
      <p:ext uri="{BB962C8B-B14F-4D97-AF65-F5344CB8AC3E}">
        <p14:creationId xmlns:p14="http://schemas.microsoft.com/office/powerpoint/2010/main" val="905840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54497-378C-7947-B633-D69A0B13AD6A}"/>
              </a:ext>
            </a:extLst>
          </p:cNvPr>
          <p:cNvSpPr>
            <a:spLocks noGrp="1"/>
          </p:cNvSpPr>
          <p:nvPr>
            <p:ph type="title"/>
          </p:nvPr>
        </p:nvSpPr>
        <p:spPr/>
        <p:txBody>
          <a:bodyPr/>
          <a:lstStyle/>
          <a:p>
            <a:r>
              <a:rPr lang="en-CA" b="1" dirty="0"/>
              <a:t>ICEBREAKER </a:t>
            </a:r>
            <a:r>
              <a:rPr lang="en-CA" dirty="0"/>
              <a:t>A Sacred Place </a:t>
            </a:r>
            <a:br>
              <a:rPr lang="en-CA" dirty="0"/>
            </a:br>
            <a:endParaRPr lang="en-US" dirty="0"/>
          </a:p>
        </p:txBody>
      </p:sp>
      <p:sp>
        <p:nvSpPr>
          <p:cNvPr id="3" name="Content Placeholder 2">
            <a:extLst>
              <a:ext uri="{FF2B5EF4-FFF2-40B4-BE49-F238E27FC236}">
                <a16:creationId xmlns:a16="http://schemas.microsoft.com/office/drawing/2014/main" id="{FF7475A0-BE68-6449-B900-1F551585B6A6}"/>
              </a:ext>
            </a:extLst>
          </p:cNvPr>
          <p:cNvSpPr>
            <a:spLocks noGrp="1"/>
          </p:cNvSpPr>
          <p:nvPr>
            <p:ph idx="1"/>
          </p:nvPr>
        </p:nvSpPr>
        <p:spPr/>
        <p:txBody>
          <a:bodyPr/>
          <a:lstStyle/>
          <a:p>
            <a:pPr marL="0" indent="0">
              <a:buNone/>
            </a:pPr>
            <a:r>
              <a:rPr lang="en-CA" dirty="0"/>
              <a:t>Have you ever experienced a sacred place, a moment where you found yourself saying – “Wow, I’m in a sacred place.”? </a:t>
            </a:r>
          </a:p>
          <a:p>
            <a:pPr marL="0" indent="0">
              <a:buNone/>
            </a:pPr>
            <a:endParaRPr lang="en-CA" dirty="0"/>
          </a:p>
          <a:p>
            <a:pPr marL="0" indent="0">
              <a:buNone/>
            </a:pPr>
            <a:r>
              <a:rPr lang="en-CA" b="1" dirty="0"/>
              <a:t>Share your “sacred place” experience with your group. </a:t>
            </a:r>
            <a:endParaRPr lang="en-CA" dirty="0"/>
          </a:p>
          <a:p>
            <a:pPr marL="0" indent="0">
              <a:buNone/>
            </a:pPr>
            <a:endParaRPr lang="en-CA" dirty="0"/>
          </a:p>
        </p:txBody>
      </p:sp>
    </p:spTree>
    <p:extLst>
      <p:ext uri="{BB962C8B-B14F-4D97-AF65-F5344CB8AC3E}">
        <p14:creationId xmlns:p14="http://schemas.microsoft.com/office/powerpoint/2010/main" val="333514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D8295-3749-3E40-9617-DFB7374470C2}"/>
              </a:ext>
            </a:extLst>
          </p:cNvPr>
          <p:cNvSpPr>
            <a:spLocks noGrp="1"/>
          </p:cNvSpPr>
          <p:nvPr>
            <p:ph type="title"/>
          </p:nvPr>
        </p:nvSpPr>
        <p:spPr/>
        <p:txBody>
          <a:bodyPr/>
          <a:lstStyle/>
          <a:p>
            <a:r>
              <a:rPr lang="en-CA" b="1" dirty="0"/>
              <a:t>FROM THE SERMON </a:t>
            </a:r>
            <a:br>
              <a:rPr lang="en-CA" dirty="0"/>
            </a:br>
            <a:endParaRPr lang="en-US" dirty="0"/>
          </a:p>
        </p:txBody>
      </p:sp>
      <p:sp>
        <p:nvSpPr>
          <p:cNvPr id="3" name="Content Placeholder 2">
            <a:extLst>
              <a:ext uri="{FF2B5EF4-FFF2-40B4-BE49-F238E27FC236}">
                <a16:creationId xmlns:a16="http://schemas.microsoft.com/office/drawing/2014/main" id="{6A340546-4354-4045-8392-A4D885752652}"/>
              </a:ext>
            </a:extLst>
          </p:cNvPr>
          <p:cNvSpPr>
            <a:spLocks noGrp="1"/>
          </p:cNvSpPr>
          <p:nvPr>
            <p:ph idx="1"/>
          </p:nvPr>
        </p:nvSpPr>
        <p:spPr/>
        <p:txBody>
          <a:bodyPr/>
          <a:lstStyle/>
          <a:p>
            <a:pPr marL="0" indent="0">
              <a:buNone/>
            </a:pPr>
            <a:r>
              <a:rPr lang="en-CA" dirty="0"/>
              <a:t>On Sunday, Pete talked about the Tabernacle and the Temple in the Old Testament. </a:t>
            </a:r>
          </a:p>
          <a:p>
            <a:pPr marL="0" indent="0">
              <a:buNone/>
            </a:pPr>
            <a:endParaRPr lang="en-CA" b="1" dirty="0"/>
          </a:p>
          <a:p>
            <a:pPr marL="0" indent="0">
              <a:buNone/>
            </a:pPr>
            <a:r>
              <a:rPr lang="en-CA" b="1" dirty="0"/>
              <a:t>What was a highlight or key insight for you from Pete’s sermon? </a:t>
            </a:r>
          </a:p>
          <a:p>
            <a:endParaRPr lang="en-US" dirty="0"/>
          </a:p>
        </p:txBody>
      </p:sp>
    </p:spTree>
    <p:extLst>
      <p:ext uri="{BB962C8B-B14F-4D97-AF65-F5344CB8AC3E}">
        <p14:creationId xmlns:p14="http://schemas.microsoft.com/office/powerpoint/2010/main" val="3958298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5C50A-A128-8E4A-86E6-9DD49039CE7A}"/>
              </a:ext>
            </a:extLst>
          </p:cNvPr>
          <p:cNvSpPr>
            <a:spLocks noGrp="1"/>
          </p:cNvSpPr>
          <p:nvPr>
            <p:ph type="title"/>
          </p:nvPr>
        </p:nvSpPr>
        <p:spPr/>
        <p:txBody>
          <a:bodyPr/>
          <a:lstStyle/>
          <a:p>
            <a:r>
              <a:rPr lang="en-CA" b="1" dirty="0"/>
              <a:t>STUDY </a:t>
            </a:r>
            <a:br>
              <a:rPr lang="en-CA" dirty="0"/>
            </a:br>
            <a:endParaRPr lang="en-US" dirty="0"/>
          </a:p>
        </p:txBody>
      </p:sp>
      <p:sp>
        <p:nvSpPr>
          <p:cNvPr id="3" name="Content Placeholder 2">
            <a:extLst>
              <a:ext uri="{FF2B5EF4-FFF2-40B4-BE49-F238E27FC236}">
                <a16:creationId xmlns:a16="http://schemas.microsoft.com/office/drawing/2014/main" id="{44AD99B3-8273-A941-A2B2-C3D52ACD1436}"/>
              </a:ext>
            </a:extLst>
          </p:cNvPr>
          <p:cNvSpPr>
            <a:spLocks noGrp="1"/>
          </p:cNvSpPr>
          <p:nvPr>
            <p:ph idx="1"/>
          </p:nvPr>
        </p:nvSpPr>
        <p:spPr/>
        <p:txBody>
          <a:bodyPr/>
          <a:lstStyle/>
          <a:p>
            <a:pPr marL="0" indent="0">
              <a:buNone/>
            </a:pPr>
            <a:r>
              <a:rPr lang="en-CA" dirty="0"/>
              <a:t>For our study we’ll explore the accounts of the Tabernacle and the three Temples in the OT. These structures were designed to remind the people of God’s holiness, presence and desire to dwell WITH them. </a:t>
            </a:r>
          </a:p>
          <a:p>
            <a:endParaRPr lang="en-US" dirty="0"/>
          </a:p>
        </p:txBody>
      </p:sp>
    </p:spTree>
    <p:extLst>
      <p:ext uri="{BB962C8B-B14F-4D97-AF65-F5344CB8AC3E}">
        <p14:creationId xmlns:p14="http://schemas.microsoft.com/office/powerpoint/2010/main" val="3246748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44459-83A7-3644-B4A2-3B660F3FD9DE}"/>
              </a:ext>
            </a:extLst>
          </p:cNvPr>
          <p:cNvSpPr>
            <a:spLocks noGrp="1"/>
          </p:cNvSpPr>
          <p:nvPr>
            <p:ph type="title"/>
          </p:nvPr>
        </p:nvSpPr>
        <p:spPr/>
        <p:txBody>
          <a:bodyPr/>
          <a:lstStyle/>
          <a:p>
            <a:r>
              <a:rPr lang="en-CA" b="1" dirty="0"/>
              <a:t>THE TABERNACLE </a:t>
            </a:r>
            <a:br>
              <a:rPr lang="en-CA" dirty="0"/>
            </a:br>
            <a:endParaRPr lang="en-US" dirty="0"/>
          </a:p>
        </p:txBody>
      </p:sp>
      <p:sp>
        <p:nvSpPr>
          <p:cNvPr id="3" name="Content Placeholder 2">
            <a:extLst>
              <a:ext uri="{FF2B5EF4-FFF2-40B4-BE49-F238E27FC236}">
                <a16:creationId xmlns:a16="http://schemas.microsoft.com/office/drawing/2014/main" id="{1AD10936-23EF-784E-B857-A82B69E9C939}"/>
              </a:ext>
            </a:extLst>
          </p:cNvPr>
          <p:cNvSpPr>
            <a:spLocks noGrp="1"/>
          </p:cNvSpPr>
          <p:nvPr>
            <p:ph idx="1"/>
          </p:nvPr>
        </p:nvSpPr>
        <p:spPr/>
        <p:txBody>
          <a:bodyPr/>
          <a:lstStyle/>
          <a:p>
            <a:pPr marL="0" indent="0">
              <a:buNone/>
            </a:pPr>
            <a:r>
              <a:rPr lang="en-CA" dirty="0"/>
              <a:t>From the very beginning of creation, God’s plan was to be WITH his people and they WITH Him. When Adam and Eve sinned, this interrupted the fellowship we had with a holy God. (Gen. 3). The Tabernacle was a temporary means by which the people could once again fellowship with God without being destroyed by His holiness. </a:t>
            </a:r>
          </a:p>
          <a:p>
            <a:endParaRPr lang="en-US" dirty="0"/>
          </a:p>
        </p:txBody>
      </p:sp>
    </p:spTree>
    <p:extLst>
      <p:ext uri="{BB962C8B-B14F-4D97-AF65-F5344CB8AC3E}">
        <p14:creationId xmlns:p14="http://schemas.microsoft.com/office/powerpoint/2010/main" val="446206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61F09-F948-FA45-A404-427CEB62495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F5A30D1-F5D4-A544-9FFE-2CED6A26CF66}"/>
              </a:ext>
            </a:extLst>
          </p:cNvPr>
          <p:cNvSpPr>
            <a:spLocks noGrp="1"/>
          </p:cNvSpPr>
          <p:nvPr>
            <p:ph idx="1"/>
          </p:nvPr>
        </p:nvSpPr>
        <p:spPr/>
        <p:txBody>
          <a:bodyPr/>
          <a:lstStyle/>
          <a:p>
            <a:pPr marL="0" indent="0">
              <a:buNone/>
            </a:pPr>
            <a:r>
              <a:rPr lang="en-CA" dirty="0"/>
              <a:t>READ Exodus 25:8 – The Purpose of the Tabernacle </a:t>
            </a:r>
          </a:p>
          <a:p>
            <a:r>
              <a:rPr lang="en-CA" dirty="0"/>
              <a:t> </a:t>
            </a:r>
            <a:r>
              <a:rPr lang="en-CA" b="1" dirty="0"/>
              <a:t>Why was the Tabernacle necessary at this point in history? </a:t>
            </a:r>
            <a:endParaRPr lang="en-CA" dirty="0">
              <a:effectLst/>
            </a:endParaRPr>
          </a:p>
          <a:p>
            <a:r>
              <a:rPr lang="en-CA" b="1" dirty="0"/>
              <a:t>What does the Tabernacle teach us about our relationship with God today? </a:t>
            </a:r>
          </a:p>
          <a:p>
            <a:pPr marL="0" indent="0">
              <a:buNone/>
            </a:pPr>
            <a:r>
              <a:rPr lang="en-CA" dirty="0"/>
              <a:t>READ Exodus 40:34-35 - God’s Holiness and our Sin </a:t>
            </a:r>
          </a:p>
          <a:p>
            <a:r>
              <a:rPr lang="en-CA" b="1" dirty="0"/>
              <a:t>Why was Moses not able to enter the Tabernacle when God’s glory filled it? </a:t>
            </a:r>
            <a:endParaRPr lang="en-CA" dirty="0">
              <a:effectLst/>
            </a:endParaRPr>
          </a:p>
          <a:p>
            <a:r>
              <a:rPr lang="en-CA" b="1" dirty="0"/>
              <a:t>How is this significant to our understanding that sin separates us from a holy God? </a:t>
            </a:r>
            <a:endParaRPr lang="en-CA" dirty="0">
              <a:effectLst/>
            </a:endParaRPr>
          </a:p>
          <a:p>
            <a:endParaRPr lang="en-CA" b="1" dirty="0"/>
          </a:p>
          <a:p>
            <a:endParaRPr lang="en-CA" dirty="0">
              <a:effectLst/>
            </a:endParaRPr>
          </a:p>
          <a:p>
            <a:endParaRPr lang="en-US" dirty="0"/>
          </a:p>
        </p:txBody>
      </p:sp>
    </p:spTree>
    <p:extLst>
      <p:ext uri="{BB962C8B-B14F-4D97-AF65-F5344CB8AC3E}">
        <p14:creationId xmlns:p14="http://schemas.microsoft.com/office/powerpoint/2010/main" val="4134779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4408F-E947-D04F-9208-2244956F5E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A6B1BC3-83FE-484E-9D5A-E2B49C654956}"/>
              </a:ext>
            </a:extLst>
          </p:cNvPr>
          <p:cNvSpPr>
            <a:spLocks noGrp="1"/>
          </p:cNvSpPr>
          <p:nvPr>
            <p:ph idx="1"/>
          </p:nvPr>
        </p:nvSpPr>
        <p:spPr/>
        <p:txBody>
          <a:bodyPr>
            <a:normAutofit fontScale="92500" lnSpcReduction="10000"/>
          </a:bodyPr>
          <a:lstStyle/>
          <a:p>
            <a:pPr marL="0" indent="0">
              <a:buNone/>
            </a:pPr>
            <a:r>
              <a:rPr lang="en-CA" b="1" dirty="0"/>
              <a:t>THE FIRST TEMPLE: Solomon’s Temple </a:t>
            </a:r>
            <a:endParaRPr lang="en-CA" dirty="0">
              <a:effectLst/>
            </a:endParaRPr>
          </a:p>
          <a:p>
            <a:pPr marL="0" indent="0">
              <a:buNone/>
            </a:pPr>
            <a:r>
              <a:rPr lang="en-CA" dirty="0"/>
              <a:t>Solomon’s Temple was the permanent structure built in Jerusalem by King Solomon to replace the portable Tabernacle. The Temple was the centre of worship and animal sacrifice for the entire nation of Israel. Three times a year, all Jewish men were required to travel to Jerusalem for a religious festival. This first Temple was destroyed by Babylon (586 BC) when the Israelites were exiled as punishment by God for their sin. </a:t>
            </a:r>
            <a:endParaRPr lang="en-CA" dirty="0">
              <a:effectLst/>
            </a:endParaRPr>
          </a:p>
          <a:p>
            <a:pPr marL="0" indent="0">
              <a:buNone/>
            </a:pPr>
            <a:endParaRPr lang="en-CA" dirty="0"/>
          </a:p>
          <a:p>
            <a:pPr marL="0" indent="0">
              <a:buNone/>
            </a:pPr>
            <a:r>
              <a:rPr lang="en-CA" dirty="0"/>
              <a:t>READ: Habakkuk 2:20</a:t>
            </a:r>
            <a:br>
              <a:rPr lang="en-CA" dirty="0"/>
            </a:br>
            <a:r>
              <a:rPr lang="en-CA" dirty="0"/>
              <a:t>“The LORD is in his holy Temple. Let all the earth be silent before him.”</a:t>
            </a:r>
            <a:endParaRPr lang="en-CA" dirty="0">
              <a:effectLst/>
            </a:endParaRPr>
          </a:p>
          <a:p>
            <a:r>
              <a:rPr lang="en-CA" b="1" dirty="0"/>
              <a:t>What does this verse tell us about the significance of the Temple? </a:t>
            </a:r>
            <a:endParaRPr lang="en-CA" dirty="0">
              <a:effectLst/>
            </a:endParaRPr>
          </a:p>
          <a:p>
            <a:endParaRPr lang="en-US" dirty="0"/>
          </a:p>
        </p:txBody>
      </p:sp>
    </p:spTree>
    <p:extLst>
      <p:ext uri="{BB962C8B-B14F-4D97-AF65-F5344CB8AC3E}">
        <p14:creationId xmlns:p14="http://schemas.microsoft.com/office/powerpoint/2010/main" val="2671989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4A20D-7A49-B343-9636-FC4DA1485AC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EA3CA2B-8D66-B14A-B7CA-7DAC5834110E}"/>
              </a:ext>
            </a:extLst>
          </p:cNvPr>
          <p:cNvSpPr>
            <a:spLocks noGrp="1"/>
          </p:cNvSpPr>
          <p:nvPr>
            <p:ph idx="1"/>
          </p:nvPr>
        </p:nvSpPr>
        <p:spPr/>
        <p:txBody>
          <a:bodyPr>
            <a:normAutofit/>
          </a:bodyPr>
          <a:lstStyle/>
          <a:p>
            <a:pPr marL="0" indent="0">
              <a:buNone/>
            </a:pPr>
            <a:r>
              <a:rPr lang="en-CA" dirty="0"/>
              <a:t>READ: Ezra 1:1-5</a:t>
            </a:r>
            <a:br>
              <a:rPr lang="en-CA" dirty="0"/>
            </a:br>
            <a:r>
              <a:rPr lang="en-CA" b="1" dirty="0"/>
              <a:t>What do you notice about God’s role in the rebuilding of the Temple? </a:t>
            </a:r>
          </a:p>
          <a:p>
            <a:pPr marL="0" indent="0">
              <a:buNone/>
            </a:pPr>
            <a:endParaRPr lang="en-CA" dirty="0"/>
          </a:p>
          <a:p>
            <a:pPr marL="0" indent="0">
              <a:buNone/>
            </a:pPr>
            <a:r>
              <a:rPr lang="en-CA" dirty="0"/>
              <a:t>READ: Ezra 6:14</a:t>
            </a:r>
          </a:p>
          <a:p>
            <a:r>
              <a:rPr lang="en-CA" dirty="0"/>
              <a:t>After significant opposition, the Israelites persevered and the Temple was completed. </a:t>
            </a:r>
          </a:p>
          <a:p>
            <a:r>
              <a:rPr lang="en-CA" b="1" dirty="0"/>
              <a:t>What does this account tell you about God’s desire to be WITH His people? </a:t>
            </a:r>
            <a:endParaRPr lang="en-CA" dirty="0"/>
          </a:p>
          <a:p>
            <a:pPr marL="0" indent="0">
              <a:buNone/>
            </a:pPr>
            <a:endParaRPr lang="en-CA" dirty="0"/>
          </a:p>
          <a:p>
            <a:endParaRPr lang="en-US" dirty="0"/>
          </a:p>
        </p:txBody>
      </p:sp>
    </p:spTree>
    <p:extLst>
      <p:ext uri="{BB962C8B-B14F-4D97-AF65-F5344CB8AC3E}">
        <p14:creationId xmlns:p14="http://schemas.microsoft.com/office/powerpoint/2010/main" val="1748690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929</Words>
  <Application>Microsoft Macintosh PowerPoint</Application>
  <PresentationFormat>Widescreen</PresentationFormat>
  <Paragraphs>46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WITH</vt:lpstr>
      <vt:lpstr>PowerPoint Presentation</vt:lpstr>
      <vt:lpstr>ICEBREAKER A Sacred Place  </vt:lpstr>
      <vt:lpstr>FROM THE SERMON  </vt:lpstr>
      <vt:lpstr>STUDY  </vt:lpstr>
      <vt:lpstr>THE TABERNACLE  </vt:lpstr>
      <vt:lpstr>PowerPoint Presentation</vt:lpstr>
      <vt:lpstr>PowerPoint Presentation</vt:lpstr>
      <vt:lpstr>PowerPoint Presentation</vt:lpstr>
      <vt:lpstr>PowerPoint Presentation</vt:lpstr>
      <vt:lpstr>PowerPoint Presentation</vt:lpstr>
      <vt:lpstr>EXPERIENCING GOD:  </vt:lpstr>
      <vt:lpstr>PRAYER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Cheryl Schade</dc:creator>
  <cp:lastModifiedBy>Cheryl Schade</cp:lastModifiedBy>
  <cp:revision>3</cp:revision>
  <dcterms:created xsi:type="dcterms:W3CDTF">2021-11-11T18:16:24Z</dcterms:created>
  <dcterms:modified xsi:type="dcterms:W3CDTF">2021-11-11T20:33:25Z</dcterms:modified>
</cp:coreProperties>
</file>