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9" r:id="rId8"/>
    <p:sldId id="270" r:id="rId9"/>
    <p:sldId id="265" r:id="rId10"/>
    <p:sldId id="268"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3D2D3-103F-DC40-9F56-4A8D6FB0EF2D}"/>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5" name="Footer Placeholder 4">
            <a:extLst>
              <a:ext uri="{FF2B5EF4-FFF2-40B4-BE49-F238E27FC236}">
                <a16:creationId xmlns:a16="http://schemas.microsoft.com/office/drawing/2014/main"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EFDAB-0C2B-FA49-AE60-540448AF00B5}"/>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5" name="Footer Placeholder 4">
            <a:extLst>
              <a:ext uri="{FF2B5EF4-FFF2-40B4-BE49-F238E27FC236}">
                <a16:creationId xmlns:a16="http://schemas.microsoft.com/office/drawing/2014/main"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5999C-AD76-4242-B01C-19EB95E95265}"/>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5" name="Footer Placeholder 4">
            <a:extLst>
              <a:ext uri="{FF2B5EF4-FFF2-40B4-BE49-F238E27FC236}">
                <a16:creationId xmlns:a16="http://schemas.microsoft.com/office/drawing/2014/main"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46FDF-DB8F-EC45-9CF9-0640942DDFE1}"/>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5" name="Footer Placeholder 4">
            <a:extLst>
              <a:ext uri="{FF2B5EF4-FFF2-40B4-BE49-F238E27FC236}">
                <a16:creationId xmlns:a16="http://schemas.microsoft.com/office/drawing/2014/main"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487D44-4690-E243-BCA8-3049F4E89341}"/>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5" name="Footer Placeholder 4">
            <a:extLst>
              <a:ext uri="{FF2B5EF4-FFF2-40B4-BE49-F238E27FC236}">
                <a16:creationId xmlns:a16="http://schemas.microsoft.com/office/drawing/2014/main"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C8EE47-CBA7-9444-BA8F-141E23EA172E}"/>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6" name="Footer Placeholder 5">
            <a:extLst>
              <a:ext uri="{FF2B5EF4-FFF2-40B4-BE49-F238E27FC236}">
                <a16:creationId xmlns:a16="http://schemas.microsoft.com/office/drawing/2014/main"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37393A-2D31-704A-ADF7-F00D12E5A6EA}"/>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8" name="Footer Placeholder 7">
            <a:extLst>
              <a:ext uri="{FF2B5EF4-FFF2-40B4-BE49-F238E27FC236}">
                <a16:creationId xmlns:a16="http://schemas.microsoft.com/office/drawing/2014/main"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E70395-F12A-CE4C-8999-7F50F98A9B78}"/>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4" name="Footer Placeholder 3">
            <a:extLst>
              <a:ext uri="{FF2B5EF4-FFF2-40B4-BE49-F238E27FC236}">
                <a16:creationId xmlns:a16="http://schemas.microsoft.com/office/drawing/2014/main"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D1400-ADB6-2840-8D9A-50E52BBF6BEB}"/>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3" name="Footer Placeholder 2">
            <a:extLst>
              <a:ext uri="{FF2B5EF4-FFF2-40B4-BE49-F238E27FC236}">
                <a16:creationId xmlns:a16="http://schemas.microsoft.com/office/drawing/2014/main"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7B60B0-470A-C944-BAB7-505C61C6B8F8}"/>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6" name="Footer Placeholder 5">
            <a:extLst>
              <a:ext uri="{FF2B5EF4-FFF2-40B4-BE49-F238E27FC236}">
                <a16:creationId xmlns:a16="http://schemas.microsoft.com/office/drawing/2014/main"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44301E-7573-E445-98BB-C1E6D5470B53}"/>
              </a:ext>
            </a:extLst>
          </p:cNvPr>
          <p:cNvSpPr>
            <a:spLocks noGrp="1"/>
          </p:cNvSpPr>
          <p:nvPr>
            <p:ph type="dt" sz="half" idx="10"/>
          </p:nvPr>
        </p:nvSpPr>
        <p:spPr/>
        <p:txBody>
          <a:bodyPr/>
          <a:lstStyle/>
          <a:p>
            <a:fld id="{67B8BC6D-0E40-AA41-8C16-948E97AFF5AC}" type="datetimeFigureOut">
              <a:rPr lang="en-US" smtClean="0"/>
              <a:t>10/21/21</a:t>
            </a:fld>
            <a:endParaRPr lang="en-US"/>
          </a:p>
        </p:txBody>
      </p:sp>
      <p:sp>
        <p:nvSpPr>
          <p:cNvPr id="6" name="Footer Placeholder 5">
            <a:extLst>
              <a:ext uri="{FF2B5EF4-FFF2-40B4-BE49-F238E27FC236}">
                <a16:creationId xmlns:a16="http://schemas.microsoft.com/office/drawing/2014/main"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10/21/21</a:t>
            </a:fld>
            <a:endParaRPr lang="en-US"/>
          </a:p>
        </p:txBody>
      </p:sp>
      <p:sp>
        <p:nvSpPr>
          <p:cNvPr id="5" name="Footer Placeholder 4">
            <a:extLst>
              <a:ext uri="{FF2B5EF4-FFF2-40B4-BE49-F238E27FC236}">
                <a16:creationId xmlns:a16="http://schemas.microsoft.com/office/drawing/2014/main"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33-9BE1-BB4E-86CB-723B7F8B4BB9}"/>
              </a:ext>
            </a:extLst>
          </p:cNvPr>
          <p:cNvSpPr>
            <a:spLocks noGrp="1"/>
          </p:cNvSpPr>
          <p:nvPr>
            <p:ph type="ctrTitle"/>
          </p:nvPr>
        </p:nvSpPr>
        <p:spPr/>
        <p:txBody>
          <a:bodyPr>
            <a:normAutofit/>
          </a:bodyPr>
          <a:lstStyle/>
          <a:p>
            <a:r>
              <a:rPr lang="en-US" sz="8000" b="1" dirty="0"/>
              <a:t>HOW TO TRAIN </a:t>
            </a:r>
            <a:br>
              <a:rPr lang="en-US" sz="8000" b="1" dirty="0"/>
            </a:br>
            <a:r>
              <a:rPr lang="en-US" sz="8000" b="1" dirty="0"/>
              <a:t>YOUR BRAIN</a:t>
            </a:r>
          </a:p>
        </p:txBody>
      </p:sp>
      <p:sp>
        <p:nvSpPr>
          <p:cNvPr id="3" name="Subtitle 2">
            <a:extLst>
              <a:ext uri="{FF2B5EF4-FFF2-40B4-BE49-F238E27FC236}">
                <a16:creationId xmlns:a16="http://schemas.microsoft.com/office/drawing/2014/main" id="{3E6836A0-76C3-F345-A10E-C803CEA3A44C}"/>
              </a:ext>
            </a:extLst>
          </p:cNvPr>
          <p:cNvSpPr>
            <a:spLocks noGrp="1"/>
          </p:cNvSpPr>
          <p:nvPr>
            <p:ph type="subTitle" idx="1"/>
          </p:nvPr>
        </p:nvSpPr>
        <p:spPr>
          <a:xfrm>
            <a:off x="1271488" y="3777232"/>
            <a:ext cx="9144000" cy="1655762"/>
          </a:xfrm>
        </p:spPr>
        <p:txBody>
          <a:bodyPr>
            <a:normAutofit/>
          </a:bodyPr>
          <a:lstStyle/>
          <a:p>
            <a:endParaRPr lang="en-US" sz="3600" b="1" dirty="0"/>
          </a:p>
          <a:p>
            <a:r>
              <a:rPr lang="en-US" sz="3600" b="1" dirty="0"/>
              <a:t>	</a:t>
            </a:r>
            <a:r>
              <a:rPr lang="en-US" sz="4400" b="1" dirty="0"/>
              <a:t>PART 2</a:t>
            </a:r>
          </a:p>
        </p:txBody>
      </p:sp>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DB789-4F8D-034E-913D-025CFBD1238B}"/>
              </a:ext>
            </a:extLst>
          </p:cNvPr>
          <p:cNvSpPr>
            <a:spLocks noGrp="1"/>
          </p:cNvSpPr>
          <p:nvPr>
            <p:ph type="title"/>
          </p:nvPr>
        </p:nvSpPr>
        <p:spPr/>
        <p:txBody>
          <a:bodyPr/>
          <a:lstStyle/>
          <a:p>
            <a:pPr algn="ctr"/>
            <a:r>
              <a:rPr lang="en-US" b="1" dirty="0"/>
              <a:t>HALLOWEEN HYGEINE DRIVE </a:t>
            </a:r>
            <a:br>
              <a:rPr lang="en-US" b="1" dirty="0"/>
            </a:br>
            <a:r>
              <a:rPr lang="en-US" b="1" dirty="0"/>
              <a:t>FOR RAY OF HOPE!</a:t>
            </a:r>
          </a:p>
        </p:txBody>
      </p:sp>
      <p:sp>
        <p:nvSpPr>
          <p:cNvPr id="3" name="Content Placeholder 2">
            <a:extLst>
              <a:ext uri="{FF2B5EF4-FFF2-40B4-BE49-F238E27FC236}">
                <a16:creationId xmlns:a16="http://schemas.microsoft.com/office/drawing/2014/main" id="{2C69AA3D-5DB8-7747-A4CE-C1F8EDFF96D1}"/>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A </a:t>
            </a:r>
            <a:r>
              <a:rPr lang="en-US" dirty="0" err="1"/>
              <a:t>LifeGroup</a:t>
            </a:r>
            <a:r>
              <a:rPr lang="en-US" dirty="0"/>
              <a:t> fun challenge to collect as much as you can for the Marketplace at Ray of Hope – between now and Oct. 31</a:t>
            </a:r>
            <a:r>
              <a:rPr lang="en-US" baseline="30000" dirty="0"/>
              <a:t>st</a:t>
            </a:r>
            <a:r>
              <a:rPr lang="en-US" dirty="0"/>
              <a:t>  </a:t>
            </a:r>
          </a:p>
          <a:p>
            <a:pPr marL="0" indent="0" algn="ctr">
              <a:buNone/>
            </a:pPr>
            <a:endParaRPr lang="en-US" dirty="0"/>
          </a:p>
          <a:p>
            <a:pPr marL="0" indent="0" algn="ctr">
              <a:buNone/>
            </a:pPr>
            <a:r>
              <a:rPr lang="en-US" dirty="0"/>
              <a:t>Check it out here!</a:t>
            </a:r>
          </a:p>
          <a:p>
            <a:pPr marL="0" indent="0" algn="ctr">
              <a:buNone/>
            </a:pPr>
            <a:r>
              <a:rPr lang="en-US" dirty="0"/>
              <a:t>https://</a:t>
            </a:r>
            <a:r>
              <a:rPr lang="en-US" dirty="0" err="1"/>
              <a:t>www.creeksidechurch.ca</a:t>
            </a:r>
            <a:r>
              <a:rPr lang="en-US" dirty="0"/>
              <a:t>/fall-drive/</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461673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870F6-B1BF-A04D-ADA4-B810B93356EE}"/>
              </a:ext>
            </a:extLst>
          </p:cNvPr>
          <p:cNvSpPr>
            <a:spLocks noGrp="1"/>
          </p:cNvSpPr>
          <p:nvPr>
            <p:ph idx="1"/>
          </p:nvPr>
        </p:nvSpPr>
        <p:spPr>
          <a:xfrm>
            <a:off x="893618" y="1257589"/>
            <a:ext cx="10515600" cy="4351338"/>
          </a:xfrm>
        </p:spPr>
        <p:txBody>
          <a:bodyPr>
            <a:normAutofit/>
          </a:bodyPr>
          <a:lstStyle/>
          <a:p>
            <a:pPr marL="0" indent="0" algn="ctr">
              <a:buNone/>
            </a:pPr>
            <a:r>
              <a:rPr lang="en-CA" b="1" dirty="0"/>
              <a:t>That Was Some Good Training!</a:t>
            </a:r>
          </a:p>
          <a:p>
            <a:pPr marL="0" indent="0">
              <a:buNone/>
            </a:pPr>
            <a:endParaRPr lang="en-CA" dirty="0"/>
          </a:p>
          <a:p>
            <a:pPr marL="0" indent="0">
              <a:buNone/>
            </a:pPr>
            <a:r>
              <a:rPr lang="en-CA" dirty="0"/>
              <a:t>What training have you done that you look back on and say – “Wow, that was really good!”    Maybe you trained yourself to play guitar.   Or maybe you experienced a really great training day at work.    </a:t>
            </a:r>
          </a:p>
          <a:p>
            <a:pPr marL="0" indent="0">
              <a:buNone/>
            </a:pPr>
            <a:endParaRPr lang="en-CA" dirty="0"/>
          </a:p>
          <a:p>
            <a:pPr marL="0" indent="0" algn="ctr">
              <a:buNone/>
            </a:pPr>
            <a:r>
              <a:rPr lang="en-CA" b="1" dirty="0"/>
              <a:t>What was it about that training that impacted you?  </a:t>
            </a:r>
          </a:p>
          <a:p>
            <a:pPr marL="0" indent="0" algn="ctr">
              <a:buNone/>
            </a:pPr>
            <a:endParaRPr lang="en-CA" b="1" dirty="0"/>
          </a:p>
          <a:p>
            <a:pPr marL="0" indent="0" algn="ctr">
              <a:buNone/>
            </a:pPr>
            <a:r>
              <a:rPr lang="en-CA" b="1" dirty="0"/>
              <a:t> Share your story with the group!</a:t>
            </a:r>
          </a:p>
          <a:p>
            <a:pPr marL="0" indent="0" algn="ctr">
              <a:buNone/>
            </a:pPr>
            <a:endParaRPr lang="en-CA" b="1" dirty="0"/>
          </a:p>
          <a:p>
            <a:pPr marL="0" indent="0" algn="ctr">
              <a:buNone/>
            </a:pPr>
            <a:endParaRPr lang="en-CA" b="1" dirty="0"/>
          </a:p>
          <a:p>
            <a:pPr marL="0" indent="0" algn="ctr">
              <a:buNone/>
            </a:pP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DA22F4-EC21-C748-A5DE-55117C591699}"/>
              </a:ext>
            </a:extLst>
          </p:cNvPr>
          <p:cNvSpPr>
            <a:spLocks noGrp="1"/>
          </p:cNvSpPr>
          <p:nvPr>
            <p:ph idx="1"/>
          </p:nvPr>
        </p:nvSpPr>
        <p:spPr>
          <a:xfrm>
            <a:off x="823452" y="886690"/>
            <a:ext cx="10515600" cy="5624945"/>
          </a:xfrm>
        </p:spPr>
        <p:txBody>
          <a:bodyPr>
            <a:normAutofit/>
          </a:bodyPr>
          <a:lstStyle/>
          <a:p>
            <a:pPr marL="0" indent="0" algn="ctr">
              <a:buNone/>
            </a:pPr>
            <a:endParaRPr lang="en-CA" dirty="0"/>
          </a:p>
          <a:p>
            <a:pPr marL="0" indent="0">
              <a:buNone/>
            </a:pPr>
            <a:r>
              <a:rPr lang="en-CA" dirty="0"/>
              <a:t>"And now, dear brothers and sisters, one final thing. Fix your thoughts on what is true, and honorable, and right, and pure, and lovely, and admirable. Think about things that are excellent and worthy of praise.  Keep putting into practice all you learned and received from me—everything you heard from me and saw me doing. Then the God of peace will be with you."  Philippians 4:8-9</a:t>
            </a:r>
          </a:p>
          <a:p>
            <a:pPr marL="0" indent="0">
              <a:buNone/>
            </a:pPr>
            <a:endParaRPr lang="en-CA" dirty="0"/>
          </a:p>
          <a:p>
            <a:pPr marL="0" indent="0">
              <a:buNone/>
            </a:pPr>
            <a:r>
              <a:rPr lang="en-CA" dirty="0"/>
              <a:t>On Sunday, Ken said  that the THINKING we need to have and the ACTIONS we need to take can lead to the EXPERIENCE of God’s peace.    </a:t>
            </a:r>
          </a:p>
          <a:p>
            <a:pPr marL="0" indent="0" algn="ctr">
              <a:buNone/>
            </a:pPr>
            <a:r>
              <a:rPr lang="en-CA" b="1" dirty="0"/>
              <a:t>What do you think of this idea?</a:t>
            </a:r>
            <a:r>
              <a:rPr lang="en-CA" dirty="0"/>
              <a:t> </a:t>
            </a:r>
          </a:p>
          <a:p>
            <a:pPr marL="0" indent="0">
              <a:buNone/>
            </a:pPr>
            <a:endParaRPr lang="en-CA" dirty="0"/>
          </a:p>
          <a:p>
            <a:pPr marL="0" indent="0">
              <a:buNone/>
            </a:pP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22117-F6AA-2A4A-A2BB-14D0254BED1D}"/>
              </a:ext>
            </a:extLst>
          </p:cNvPr>
          <p:cNvSpPr>
            <a:spLocks noGrp="1"/>
          </p:cNvSpPr>
          <p:nvPr>
            <p:ph idx="1"/>
          </p:nvPr>
        </p:nvSpPr>
        <p:spPr>
          <a:xfrm>
            <a:off x="637310" y="343188"/>
            <a:ext cx="11360727" cy="6099176"/>
          </a:xfrm>
        </p:spPr>
        <p:txBody>
          <a:bodyPr>
            <a:normAutofit/>
          </a:bodyPr>
          <a:lstStyle/>
          <a:p>
            <a:pPr marL="0" indent="0">
              <a:buNone/>
            </a:pPr>
            <a:endParaRPr lang="en-CA" dirty="0"/>
          </a:p>
          <a:p>
            <a:pPr marL="0" indent="0">
              <a:buNone/>
            </a:pPr>
            <a:r>
              <a:rPr lang="en-CA" baseline="30000" dirty="0"/>
              <a:t>4 </a:t>
            </a:r>
            <a:r>
              <a:rPr lang="en-CA" dirty="0"/>
              <a:t>The weapons we fight with are not the weapons of the world. On the contrary, they have divine power to demolish strongholds. </a:t>
            </a:r>
            <a:r>
              <a:rPr lang="en-CA" baseline="30000" dirty="0"/>
              <a:t>5 </a:t>
            </a:r>
            <a:r>
              <a:rPr lang="en-CA" dirty="0"/>
              <a:t>We demolish arguments and every pretension that sets itself up against the knowledge of God, and we take captive every thought to make it obedient to Christ.</a:t>
            </a:r>
          </a:p>
          <a:p>
            <a:pPr marL="0" indent="0">
              <a:buNone/>
            </a:pPr>
            <a:r>
              <a:rPr lang="en-CA" dirty="0"/>
              <a:t>									2 Corinthians 10:4-5</a:t>
            </a:r>
          </a:p>
          <a:p>
            <a:pPr marL="0" indent="0">
              <a:buNone/>
            </a:pPr>
            <a:endParaRPr lang="en-CA" dirty="0"/>
          </a:p>
          <a:p>
            <a:pPr marL="0" indent="0" algn="ctr">
              <a:buNone/>
            </a:pPr>
            <a:endParaRPr lang="en-CA" b="1" dirty="0"/>
          </a:p>
          <a:p>
            <a:pPr marL="0" indent="0" algn="ctr">
              <a:buNone/>
            </a:pPr>
            <a:r>
              <a:rPr lang="en-CA" b="1" dirty="0"/>
              <a:t>What battle words does Paul use in these verses?</a:t>
            </a:r>
          </a:p>
          <a:p>
            <a:pPr marL="0" indent="0" algn="ctr">
              <a:buNone/>
            </a:pPr>
            <a:endParaRPr lang="en-CA" dirty="0"/>
          </a:p>
          <a:p>
            <a:pPr marL="0" indent="0" algn="ctr">
              <a:buNone/>
            </a:pPr>
            <a:r>
              <a:rPr lang="en-CA" b="1" dirty="0"/>
              <a:t>What does it mean that we have “divine power to demolish strongholds”?</a:t>
            </a:r>
            <a:endParaRPr lang="en-CA" dirty="0"/>
          </a:p>
          <a:p>
            <a:pPr marL="0" indent="0">
              <a:buNone/>
            </a:pPr>
            <a:endParaRPr lang="en-CA" dirty="0"/>
          </a:p>
          <a:p>
            <a:pPr marL="0" indent="0">
              <a:buNone/>
            </a:pPr>
            <a:endParaRPr lang="en-CA" dirty="0"/>
          </a:p>
          <a:p>
            <a:pPr marL="0" indent="0">
              <a:buNone/>
            </a:pPr>
            <a:endParaRPr lang="en-CA" dirty="0"/>
          </a:p>
        </p:txBody>
      </p:sp>
    </p:spTree>
    <p:extLst>
      <p:ext uri="{BB962C8B-B14F-4D97-AF65-F5344CB8AC3E}">
        <p14:creationId xmlns:p14="http://schemas.microsoft.com/office/powerpoint/2010/main" val="349002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6506C9-46D3-D54A-BD4E-838BE5713CBE}"/>
              </a:ext>
            </a:extLst>
          </p:cNvPr>
          <p:cNvSpPr>
            <a:spLocks noGrp="1"/>
          </p:cNvSpPr>
          <p:nvPr>
            <p:ph idx="1"/>
          </p:nvPr>
        </p:nvSpPr>
        <p:spPr>
          <a:xfrm>
            <a:off x="401780" y="263237"/>
            <a:ext cx="11443855" cy="6470072"/>
          </a:xfrm>
        </p:spPr>
        <p:txBody>
          <a:bodyPr>
            <a:normAutofit lnSpcReduction="10000"/>
          </a:bodyPr>
          <a:lstStyle/>
          <a:p>
            <a:pPr marL="0" indent="0" algn="ctr">
              <a:buNone/>
            </a:pPr>
            <a:endParaRPr lang="en-CA" b="1" dirty="0"/>
          </a:p>
          <a:p>
            <a:pPr marL="0" indent="0">
              <a:buNone/>
            </a:pPr>
            <a:r>
              <a:rPr lang="en-CA" baseline="30000" dirty="0"/>
              <a:t>4 </a:t>
            </a:r>
            <a:r>
              <a:rPr lang="en-CA" dirty="0"/>
              <a:t>The weapons we fight with are not the weapons of the world. On the contrary, they have divine power to demolish strongholds. </a:t>
            </a:r>
            <a:r>
              <a:rPr lang="en-CA" baseline="30000" dirty="0"/>
              <a:t>5 </a:t>
            </a:r>
            <a:r>
              <a:rPr lang="en-CA" dirty="0"/>
              <a:t>We demolish arguments and every pretension that sets itself up against the knowledge of God, and we take captive every thought to make it obedient to Christ.</a:t>
            </a:r>
          </a:p>
          <a:p>
            <a:pPr marL="0" indent="0">
              <a:buNone/>
            </a:pPr>
            <a:r>
              <a:rPr lang="en-CA" dirty="0"/>
              <a:t>									2 Corinthians 10:4-5</a:t>
            </a:r>
          </a:p>
          <a:p>
            <a:pPr marL="0" indent="0">
              <a:buNone/>
            </a:pPr>
            <a:endParaRPr lang="en-US" dirty="0"/>
          </a:p>
          <a:p>
            <a:pPr marL="0" indent="0" algn="ctr">
              <a:buNone/>
            </a:pPr>
            <a:r>
              <a:rPr lang="en-CA" dirty="0"/>
              <a:t>What does it look like practically to “demolish arguments and every pretension that sets itself up against the knowledge of God …”?   </a:t>
            </a:r>
          </a:p>
          <a:p>
            <a:pPr marL="0" indent="0" algn="ctr">
              <a:buNone/>
            </a:pPr>
            <a:r>
              <a:rPr lang="en-CA" b="1" dirty="0"/>
              <a:t>What examples can you give of how we might do this?</a:t>
            </a:r>
            <a:endParaRPr lang="en-CA" dirty="0"/>
          </a:p>
          <a:p>
            <a:pPr marL="0" indent="0" algn="ctr">
              <a:buNone/>
            </a:pPr>
            <a:endParaRPr lang="en-US" dirty="0"/>
          </a:p>
          <a:p>
            <a:pPr marL="0" indent="0" algn="ctr">
              <a:buNone/>
            </a:pPr>
            <a:r>
              <a:rPr lang="en-CA" dirty="0"/>
              <a:t>Think about this idea that “we take captive every thought and make it obedient to Christ.”   </a:t>
            </a:r>
          </a:p>
          <a:p>
            <a:pPr marL="0" indent="0" algn="ctr">
              <a:buNone/>
            </a:pPr>
            <a:r>
              <a:rPr lang="en-CA" b="1" dirty="0"/>
              <a:t>What practices or habits might help you in this area?</a:t>
            </a:r>
            <a:endParaRPr lang="en-CA"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CD4AE5-CE44-2A47-BCDE-46BC1F053555}"/>
              </a:ext>
            </a:extLst>
          </p:cNvPr>
          <p:cNvSpPr>
            <a:spLocks noGrp="1"/>
          </p:cNvSpPr>
          <p:nvPr>
            <p:ph idx="1"/>
          </p:nvPr>
        </p:nvSpPr>
        <p:spPr>
          <a:xfrm>
            <a:off x="471055" y="166255"/>
            <a:ext cx="10910455" cy="6456218"/>
          </a:xfrm>
        </p:spPr>
        <p:txBody>
          <a:bodyPr>
            <a:normAutofit/>
          </a:bodyPr>
          <a:lstStyle/>
          <a:p>
            <a:pPr marL="0" indent="0" algn="ctr">
              <a:buNone/>
            </a:pPr>
            <a:endParaRPr lang="en-CA" b="1" dirty="0"/>
          </a:p>
          <a:p>
            <a:pPr marL="0" indent="0">
              <a:buNone/>
            </a:pPr>
            <a:r>
              <a:rPr lang="en-CA" baseline="30000" dirty="0"/>
              <a:t>12 </a:t>
            </a:r>
            <a:r>
              <a:rPr lang="en-CA" dirty="0"/>
              <a:t>For we do not wrestle against flesh and blood, but against principalities, against powers, against the rulers of the darkness of this age, against spiritual </a:t>
            </a:r>
            <a:r>
              <a:rPr lang="en-CA" i="1" dirty="0"/>
              <a:t>hosts</a:t>
            </a:r>
            <a:r>
              <a:rPr lang="en-CA" dirty="0"/>
              <a:t> of wickedness in the heavenly </a:t>
            </a:r>
            <a:r>
              <a:rPr lang="en-CA" i="1" dirty="0"/>
              <a:t>places.</a:t>
            </a:r>
          </a:p>
          <a:p>
            <a:pPr marL="0" indent="0">
              <a:buNone/>
            </a:pPr>
            <a:r>
              <a:rPr lang="en-CA" i="1" dirty="0"/>
              <a:t>									</a:t>
            </a:r>
            <a:r>
              <a:rPr lang="en-CA" dirty="0"/>
              <a:t>Ephesians 6:12 </a:t>
            </a:r>
          </a:p>
          <a:p>
            <a:pPr marL="0" indent="0">
              <a:buNone/>
            </a:pPr>
            <a:endParaRPr lang="en-CA" dirty="0"/>
          </a:p>
          <a:p>
            <a:pPr marL="0" indent="0" algn="ctr">
              <a:buNone/>
            </a:pPr>
            <a:r>
              <a:rPr lang="en-CA" dirty="0"/>
              <a:t>This verse can be a reminder to us that other people are not the real enemy.   We need more than human resources to fight this battle.    </a:t>
            </a:r>
          </a:p>
          <a:p>
            <a:pPr marL="0" indent="0" algn="ctr">
              <a:buNone/>
            </a:pPr>
            <a:r>
              <a:rPr lang="en-CA" b="1" dirty="0"/>
              <a:t>How does this speak the battles you are fighting?</a:t>
            </a:r>
            <a:endParaRPr lang="en-CA" dirty="0"/>
          </a:p>
          <a:p>
            <a:pPr marL="0" indent="0">
              <a:buNone/>
            </a:pPr>
            <a:endParaRPr lang="en-US" dirty="0"/>
          </a:p>
          <a:p>
            <a:pPr marL="0" indent="0" algn="ctr">
              <a:buNone/>
            </a:pPr>
            <a:r>
              <a:rPr lang="en-CA" b="1" dirty="0"/>
              <a:t>What strategies might Satan be using</a:t>
            </a:r>
            <a:r>
              <a:rPr lang="en-CA" dirty="0"/>
              <a:t> </a:t>
            </a:r>
          </a:p>
          <a:p>
            <a:pPr marL="0" indent="0" algn="ctr">
              <a:buNone/>
            </a:pPr>
            <a:r>
              <a:rPr lang="en-CA" b="1" dirty="0"/>
              <a:t>to try to defeat you in the battle in your mind?</a:t>
            </a:r>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5047E1-1DC7-D44A-9B8C-9680BD9FD4FF}"/>
              </a:ext>
            </a:extLst>
          </p:cNvPr>
          <p:cNvSpPr>
            <a:spLocks noGrp="1"/>
          </p:cNvSpPr>
          <p:nvPr>
            <p:ph idx="1"/>
          </p:nvPr>
        </p:nvSpPr>
        <p:spPr>
          <a:xfrm>
            <a:off x="935181" y="1271443"/>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READ:  Ephesians 6:13-18.    </a:t>
            </a:r>
          </a:p>
          <a:p>
            <a:pPr marL="0" indent="0" algn="ctr">
              <a:buNone/>
            </a:pPr>
            <a:endParaRPr lang="en-CA" dirty="0"/>
          </a:p>
          <a:p>
            <a:pPr marL="0" indent="0" algn="ctr">
              <a:buNone/>
            </a:pPr>
            <a:r>
              <a:rPr lang="en-CA" b="1" dirty="0"/>
              <a:t>What strategies can you use to fight and see victory?</a:t>
            </a:r>
          </a:p>
          <a:p>
            <a:pPr marL="0" indent="0">
              <a:buNone/>
            </a:pPr>
            <a:endParaRPr lang="en-US" dirty="0"/>
          </a:p>
        </p:txBody>
      </p:sp>
    </p:spTree>
    <p:extLst>
      <p:ext uri="{BB962C8B-B14F-4D97-AF65-F5344CB8AC3E}">
        <p14:creationId xmlns:p14="http://schemas.microsoft.com/office/powerpoint/2010/main" val="1381056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C341A81-565A-7844-8C27-D426904790BC}"/>
              </a:ext>
            </a:extLst>
          </p:cNvPr>
          <p:cNvSpPr txBox="1"/>
          <p:nvPr/>
        </p:nvSpPr>
        <p:spPr>
          <a:xfrm>
            <a:off x="762000" y="1690255"/>
            <a:ext cx="10986655" cy="3631763"/>
          </a:xfrm>
          <a:prstGeom prst="rect">
            <a:avLst/>
          </a:prstGeom>
          <a:noFill/>
        </p:spPr>
        <p:txBody>
          <a:bodyPr wrap="square" rtlCol="0">
            <a:spAutoFit/>
          </a:bodyPr>
          <a:lstStyle/>
          <a:p>
            <a:pPr algn="ctr"/>
            <a:r>
              <a:rPr lang="en-CA" sz="3600" b="1" u="sng" dirty="0"/>
              <a:t>EXPERIENCING GOD</a:t>
            </a:r>
            <a:endParaRPr lang="en-CA" sz="3600" dirty="0"/>
          </a:p>
          <a:p>
            <a:pPr algn="ctr"/>
            <a:endParaRPr lang="en-CA" sz="2800" u="sng" dirty="0"/>
          </a:p>
          <a:p>
            <a:pPr algn="ctr"/>
            <a:r>
              <a:rPr lang="en-CA" sz="3200" u="sng" dirty="0"/>
              <a:t>My Daily Declaration</a:t>
            </a:r>
          </a:p>
          <a:p>
            <a:pPr algn="ctr"/>
            <a:endParaRPr lang="en-CA" sz="2800" dirty="0"/>
          </a:p>
          <a:p>
            <a:pPr algn="ctr"/>
            <a:r>
              <a:rPr lang="en-CA" sz="2800" dirty="0"/>
              <a:t>Here’s a practical way to train your brain for godly thoughts this week. </a:t>
            </a:r>
          </a:p>
          <a:p>
            <a:pPr algn="ctr"/>
            <a:endParaRPr lang="en-CA" sz="2800" dirty="0"/>
          </a:p>
          <a:p>
            <a:pPr algn="ctr"/>
            <a:r>
              <a:rPr lang="en-CA" sz="3200" b="1" dirty="0"/>
              <a:t>Check it out in the study!</a:t>
            </a:r>
          </a:p>
          <a:p>
            <a:endParaRPr lang="en-US" dirty="0"/>
          </a:p>
        </p:txBody>
      </p:sp>
    </p:spTree>
    <p:extLst>
      <p:ext uri="{BB962C8B-B14F-4D97-AF65-F5344CB8AC3E}">
        <p14:creationId xmlns:p14="http://schemas.microsoft.com/office/powerpoint/2010/main" val="1828907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7DEE-0894-CD42-B02F-75904F363C8B}"/>
              </a:ext>
            </a:extLst>
          </p:cNvPr>
          <p:cNvSpPr>
            <a:spLocks noGrp="1"/>
          </p:cNvSpPr>
          <p:nvPr>
            <p:ph type="title"/>
          </p:nvPr>
        </p:nvSpPr>
        <p:spPr/>
        <p:txBody>
          <a:bodyPr/>
          <a:lstStyle/>
          <a:p>
            <a:pPr algn="ctr"/>
            <a:r>
              <a:rPr lang="en-US" b="1" dirty="0"/>
              <a:t>PRAYER</a:t>
            </a:r>
          </a:p>
        </p:txBody>
      </p:sp>
      <p:sp>
        <p:nvSpPr>
          <p:cNvPr id="3" name="Content Placeholder 2">
            <a:extLst>
              <a:ext uri="{FF2B5EF4-FFF2-40B4-BE49-F238E27FC236}">
                <a16:creationId xmlns:a16="http://schemas.microsoft.com/office/drawing/2014/main" id="{74A9A44A-03A9-6842-A579-63B811EB8EA2}"/>
              </a:ext>
            </a:extLst>
          </p:cNvPr>
          <p:cNvSpPr>
            <a:spLocks noGrp="1"/>
          </p:cNvSpPr>
          <p:nvPr>
            <p:ph idx="1"/>
          </p:nvPr>
        </p:nvSpPr>
        <p:spPr>
          <a:xfrm>
            <a:off x="838200" y="1690688"/>
            <a:ext cx="10515600" cy="4351338"/>
          </a:xfrm>
        </p:spPr>
        <p:txBody>
          <a:bodyPr>
            <a:normAutofit fontScale="92500" lnSpcReduction="20000"/>
          </a:bodyPr>
          <a:lstStyle/>
          <a:p>
            <a:pPr marL="0" indent="0">
              <a:buNone/>
            </a:pPr>
            <a:r>
              <a:rPr lang="en-CA" dirty="0"/>
              <a:t>This week, let’s pray for our missions area at Creekside.    Pray for our partner church in </a:t>
            </a:r>
            <a:r>
              <a:rPr lang="en-CA" dirty="0" err="1"/>
              <a:t>Kitigoma</a:t>
            </a:r>
            <a:r>
              <a:rPr lang="en-CA" dirty="0"/>
              <a:t> Uganda as they have been able to reopen after another lengthy lockdown.</a:t>
            </a:r>
          </a:p>
          <a:p>
            <a:pPr marL="0" indent="0">
              <a:buNone/>
            </a:pPr>
            <a:endParaRPr lang="en-CA" dirty="0"/>
          </a:p>
          <a:p>
            <a:pPr lvl="0"/>
            <a:r>
              <a:rPr lang="en-CA" dirty="0"/>
              <a:t>Pray for the outreaches they are planning to run for Kids, Youth and the Elderly next month.  We will be funding them to provide special evangelistic events to connect with everyone who has struggled through the pandemic.</a:t>
            </a:r>
          </a:p>
          <a:p>
            <a:pPr marL="0" indent="0">
              <a:buNone/>
            </a:pPr>
            <a:endParaRPr lang="en-CA" dirty="0"/>
          </a:p>
          <a:p>
            <a:pPr lvl="0"/>
            <a:r>
              <a:rPr lang="en-CA" dirty="0"/>
              <a:t>Pray blessing upon Pastor Robert and his wife Justine, and for our Administrator Shadrach and his wife Elizabeth, as they just welcomed their 4th daughter into the family!</a:t>
            </a:r>
          </a:p>
          <a:p>
            <a:endParaRPr lang="en-CA" dirty="0"/>
          </a:p>
          <a:p>
            <a:pPr lvl="0"/>
            <a:endParaRPr lang="en-CA" dirty="0"/>
          </a:p>
          <a:p>
            <a:pPr marL="0" indent="0">
              <a:buNone/>
            </a:pPr>
            <a:endParaRPr lang="en-US" dirty="0"/>
          </a:p>
        </p:txBody>
      </p:sp>
    </p:spTree>
    <p:extLst>
      <p:ext uri="{BB962C8B-B14F-4D97-AF65-F5344CB8AC3E}">
        <p14:creationId xmlns:p14="http://schemas.microsoft.com/office/powerpoint/2010/main" val="1781347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10095</TotalTime>
  <Words>737</Words>
  <Application>Microsoft Macintosh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HOW TO TRAIN  YOUR BRAIN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PRAYER</vt:lpstr>
      <vt:lpstr>HALLOWEEN HYGEINE DRIVE  FOR RAY OF HOPE!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Jeff Austen</cp:lastModifiedBy>
  <cp:revision>23</cp:revision>
  <cp:lastPrinted>2021-02-23T19:27:52Z</cp:lastPrinted>
  <dcterms:created xsi:type="dcterms:W3CDTF">2021-02-18T13:53:57Z</dcterms:created>
  <dcterms:modified xsi:type="dcterms:W3CDTF">2021-10-21T18:08:45Z</dcterms:modified>
</cp:coreProperties>
</file>