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65" r:id="rId1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91850-BC73-6C4A-8E07-27415780A8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F02AD8-A90D-F843-A604-10143C6093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3D2D3-103F-DC40-9F56-4A8D6FB0EF2D}"/>
              </a:ext>
            </a:extLst>
          </p:cNvPr>
          <p:cNvSpPr>
            <a:spLocks noGrp="1"/>
          </p:cNvSpPr>
          <p:nvPr>
            <p:ph type="dt" sz="half" idx="10"/>
          </p:nvPr>
        </p:nvSpPr>
        <p:spPr/>
        <p:txBody>
          <a:bodyPr/>
          <a:lstStyle/>
          <a:p>
            <a:fld id="{67B8BC6D-0E40-AA41-8C16-948E97AFF5AC}" type="datetimeFigureOut">
              <a:rPr lang="en-US" smtClean="0"/>
              <a:t>9/22/21</a:t>
            </a:fld>
            <a:endParaRPr lang="en-US"/>
          </a:p>
        </p:txBody>
      </p:sp>
      <p:sp>
        <p:nvSpPr>
          <p:cNvPr id="5" name="Footer Placeholder 4">
            <a:extLst>
              <a:ext uri="{FF2B5EF4-FFF2-40B4-BE49-F238E27FC236}">
                <a16:creationId xmlns:a16="http://schemas.microsoft.com/office/drawing/2014/main" id="{D8FA588A-327B-174D-AAAC-3D77ABCBC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E46A2-6DE0-2E40-A60F-03519875C1C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29773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821DC-3450-A647-A63E-24E173FCB5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3273CC-A075-4A49-AB37-22F8AACA0F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EFDAB-0C2B-FA49-AE60-540448AF00B5}"/>
              </a:ext>
            </a:extLst>
          </p:cNvPr>
          <p:cNvSpPr>
            <a:spLocks noGrp="1"/>
          </p:cNvSpPr>
          <p:nvPr>
            <p:ph type="dt" sz="half" idx="10"/>
          </p:nvPr>
        </p:nvSpPr>
        <p:spPr/>
        <p:txBody>
          <a:bodyPr/>
          <a:lstStyle/>
          <a:p>
            <a:fld id="{67B8BC6D-0E40-AA41-8C16-948E97AFF5AC}" type="datetimeFigureOut">
              <a:rPr lang="en-US" smtClean="0"/>
              <a:t>9/22/21</a:t>
            </a:fld>
            <a:endParaRPr lang="en-US"/>
          </a:p>
        </p:txBody>
      </p:sp>
      <p:sp>
        <p:nvSpPr>
          <p:cNvPr id="5" name="Footer Placeholder 4">
            <a:extLst>
              <a:ext uri="{FF2B5EF4-FFF2-40B4-BE49-F238E27FC236}">
                <a16:creationId xmlns:a16="http://schemas.microsoft.com/office/drawing/2014/main" id="{72A2F299-8B52-F842-A6D4-DB75653199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5F4BE9-A442-7F41-88AA-6338FCC9EDB9}"/>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285777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64DB78-4CE8-2848-A50B-97FA20C066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3BA89D-1157-7449-8697-903B9A0FED3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45999C-AD76-4242-B01C-19EB95E95265}"/>
              </a:ext>
            </a:extLst>
          </p:cNvPr>
          <p:cNvSpPr>
            <a:spLocks noGrp="1"/>
          </p:cNvSpPr>
          <p:nvPr>
            <p:ph type="dt" sz="half" idx="10"/>
          </p:nvPr>
        </p:nvSpPr>
        <p:spPr/>
        <p:txBody>
          <a:bodyPr/>
          <a:lstStyle/>
          <a:p>
            <a:fld id="{67B8BC6D-0E40-AA41-8C16-948E97AFF5AC}" type="datetimeFigureOut">
              <a:rPr lang="en-US" smtClean="0"/>
              <a:t>9/22/21</a:t>
            </a:fld>
            <a:endParaRPr lang="en-US"/>
          </a:p>
        </p:txBody>
      </p:sp>
      <p:sp>
        <p:nvSpPr>
          <p:cNvPr id="5" name="Footer Placeholder 4">
            <a:extLst>
              <a:ext uri="{FF2B5EF4-FFF2-40B4-BE49-F238E27FC236}">
                <a16:creationId xmlns:a16="http://schemas.microsoft.com/office/drawing/2014/main" id="{F33E08DA-1F81-3D47-9858-671436E6C9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2DCD13-B776-4742-8983-B9018D0511FC}"/>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84603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66ED-0F60-854E-91D2-E31804F982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EEEBCB-974B-1A48-BA44-2AF272F5215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46FDF-DB8F-EC45-9CF9-0640942DDFE1}"/>
              </a:ext>
            </a:extLst>
          </p:cNvPr>
          <p:cNvSpPr>
            <a:spLocks noGrp="1"/>
          </p:cNvSpPr>
          <p:nvPr>
            <p:ph type="dt" sz="half" idx="10"/>
          </p:nvPr>
        </p:nvSpPr>
        <p:spPr/>
        <p:txBody>
          <a:bodyPr/>
          <a:lstStyle/>
          <a:p>
            <a:fld id="{67B8BC6D-0E40-AA41-8C16-948E97AFF5AC}" type="datetimeFigureOut">
              <a:rPr lang="en-US" smtClean="0"/>
              <a:t>9/22/21</a:t>
            </a:fld>
            <a:endParaRPr lang="en-US"/>
          </a:p>
        </p:txBody>
      </p:sp>
      <p:sp>
        <p:nvSpPr>
          <p:cNvPr id="5" name="Footer Placeholder 4">
            <a:extLst>
              <a:ext uri="{FF2B5EF4-FFF2-40B4-BE49-F238E27FC236}">
                <a16:creationId xmlns:a16="http://schemas.microsoft.com/office/drawing/2014/main" id="{C9509C68-9B3C-804F-9F9F-69686BF1A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DE464C-10F5-5B4D-AD2C-DFAF7EAFE1CB}"/>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5251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D906A-2DA9-CA46-AF05-3BCFA2637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1FB841-AB46-AD44-BC88-29A52DBC72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D487D44-4690-E243-BCA8-3049F4E89341}"/>
              </a:ext>
            </a:extLst>
          </p:cNvPr>
          <p:cNvSpPr>
            <a:spLocks noGrp="1"/>
          </p:cNvSpPr>
          <p:nvPr>
            <p:ph type="dt" sz="half" idx="10"/>
          </p:nvPr>
        </p:nvSpPr>
        <p:spPr/>
        <p:txBody>
          <a:bodyPr/>
          <a:lstStyle/>
          <a:p>
            <a:fld id="{67B8BC6D-0E40-AA41-8C16-948E97AFF5AC}" type="datetimeFigureOut">
              <a:rPr lang="en-US" smtClean="0"/>
              <a:t>9/22/21</a:t>
            </a:fld>
            <a:endParaRPr lang="en-US"/>
          </a:p>
        </p:txBody>
      </p:sp>
      <p:sp>
        <p:nvSpPr>
          <p:cNvPr id="5" name="Footer Placeholder 4">
            <a:extLst>
              <a:ext uri="{FF2B5EF4-FFF2-40B4-BE49-F238E27FC236}">
                <a16:creationId xmlns:a16="http://schemas.microsoft.com/office/drawing/2014/main" id="{7C485273-BA48-1E44-8430-51DB662F0F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079C93-0022-8149-8568-F39B2303693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423576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FAEA9-2003-5343-AD89-17DCA43C60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608B34-73CD-A542-909B-BEF0B681F82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80FE60-5165-994D-8D9A-EB7DE27046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C8EE47-CBA7-9444-BA8F-141E23EA172E}"/>
              </a:ext>
            </a:extLst>
          </p:cNvPr>
          <p:cNvSpPr>
            <a:spLocks noGrp="1"/>
          </p:cNvSpPr>
          <p:nvPr>
            <p:ph type="dt" sz="half" idx="10"/>
          </p:nvPr>
        </p:nvSpPr>
        <p:spPr/>
        <p:txBody>
          <a:bodyPr/>
          <a:lstStyle/>
          <a:p>
            <a:fld id="{67B8BC6D-0E40-AA41-8C16-948E97AFF5AC}" type="datetimeFigureOut">
              <a:rPr lang="en-US" smtClean="0"/>
              <a:t>9/22/21</a:t>
            </a:fld>
            <a:endParaRPr lang="en-US"/>
          </a:p>
        </p:txBody>
      </p:sp>
      <p:sp>
        <p:nvSpPr>
          <p:cNvPr id="6" name="Footer Placeholder 5">
            <a:extLst>
              <a:ext uri="{FF2B5EF4-FFF2-40B4-BE49-F238E27FC236}">
                <a16:creationId xmlns:a16="http://schemas.microsoft.com/office/drawing/2014/main" id="{4B9E5AD6-CF0F-6545-A18D-D57626FD3C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DE67BE-985A-B941-A213-35A13E60BB22}"/>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18441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95F5C-A287-1946-85B6-F4EA51EC62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719E93-27D7-714B-BB97-A2FA3F385F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743ABC2-CEEC-6A40-A26D-4E4DB7E550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3788AF-A9F1-AE42-A6E3-0D3FD5A375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551E64A-24C8-B14C-B582-5CFB8C12FE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37393A-2D31-704A-ADF7-F00D12E5A6EA}"/>
              </a:ext>
            </a:extLst>
          </p:cNvPr>
          <p:cNvSpPr>
            <a:spLocks noGrp="1"/>
          </p:cNvSpPr>
          <p:nvPr>
            <p:ph type="dt" sz="half" idx="10"/>
          </p:nvPr>
        </p:nvSpPr>
        <p:spPr/>
        <p:txBody>
          <a:bodyPr/>
          <a:lstStyle/>
          <a:p>
            <a:fld id="{67B8BC6D-0E40-AA41-8C16-948E97AFF5AC}" type="datetimeFigureOut">
              <a:rPr lang="en-US" smtClean="0"/>
              <a:t>9/22/21</a:t>
            </a:fld>
            <a:endParaRPr lang="en-US"/>
          </a:p>
        </p:txBody>
      </p:sp>
      <p:sp>
        <p:nvSpPr>
          <p:cNvPr id="8" name="Footer Placeholder 7">
            <a:extLst>
              <a:ext uri="{FF2B5EF4-FFF2-40B4-BE49-F238E27FC236}">
                <a16:creationId xmlns:a16="http://schemas.microsoft.com/office/drawing/2014/main" id="{5DF078BF-0CDC-0549-8039-8E847F8D34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E8CB353-C74C-1343-876A-CA24B86881F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498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EEFF-7DAF-664A-9007-273E753E7C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E70395-F12A-CE4C-8999-7F50F98A9B78}"/>
              </a:ext>
            </a:extLst>
          </p:cNvPr>
          <p:cNvSpPr>
            <a:spLocks noGrp="1"/>
          </p:cNvSpPr>
          <p:nvPr>
            <p:ph type="dt" sz="half" idx="10"/>
          </p:nvPr>
        </p:nvSpPr>
        <p:spPr/>
        <p:txBody>
          <a:bodyPr/>
          <a:lstStyle/>
          <a:p>
            <a:fld id="{67B8BC6D-0E40-AA41-8C16-948E97AFF5AC}" type="datetimeFigureOut">
              <a:rPr lang="en-US" smtClean="0"/>
              <a:t>9/22/21</a:t>
            </a:fld>
            <a:endParaRPr lang="en-US"/>
          </a:p>
        </p:txBody>
      </p:sp>
      <p:sp>
        <p:nvSpPr>
          <p:cNvPr id="4" name="Footer Placeholder 3">
            <a:extLst>
              <a:ext uri="{FF2B5EF4-FFF2-40B4-BE49-F238E27FC236}">
                <a16:creationId xmlns:a16="http://schemas.microsoft.com/office/drawing/2014/main" id="{45B31A47-02D8-2E4C-9647-B4D31B4CAF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23A01E-0CCB-704E-B771-D9E941A2129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23494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FD1400-ADB6-2840-8D9A-50E52BBF6BEB}"/>
              </a:ext>
            </a:extLst>
          </p:cNvPr>
          <p:cNvSpPr>
            <a:spLocks noGrp="1"/>
          </p:cNvSpPr>
          <p:nvPr>
            <p:ph type="dt" sz="half" idx="10"/>
          </p:nvPr>
        </p:nvSpPr>
        <p:spPr/>
        <p:txBody>
          <a:bodyPr/>
          <a:lstStyle/>
          <a:p>
            <a:fld id="{67B8BC6D-0E40-AA41-8C16-948E97AFF5AC}" type="datetimeFigureOut">
              <a:rPr lang="en-US" smtClean="0"/>
              <a:t>9/22/21</a:t>
            </a:fld>
            <a:endParaRPr lang="en-US"/>
          </a:p>
        </p:txBody>
      </p:sp>
      <p:sp>
        <p:nvSpPr>
          <p:cNvPr id="3" name="Footer Placeholder 2">
            <a:extLst>
              <a:ext uri="{FF2B5EF4-FFF2-40B4-BE49-F238E27FC236}">
                <a16:creationId xmlns:a16="http://schemas.microsoft.com/office/drawing/2014/main" id="{119A0118-3FDF-4C44-A003-623BE24314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3D3A8B-61FC-8544-928A-F99618966F9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27081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5D8D-DF81-0C41-B1F7-6FBBF37525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B2FAEE-7034-2A44-AE1C-8851018C00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A6A326-1B49-7A47-9D84-3A1B57A330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7B60B0-470A-C944-BAB7-505C61C6B8F8}"/>
              </a:ext>
            </a:extLst>
          </p:cNvPr>
          <p:cNvSpPr>
            <a:spLocks noGrp="1"/>
          </p:cNvSpPr>
          <p:nvPr>
            <p:ph type="dt" sz="half" idx="10"/>
          </p:nvPr>
        </p:nvSpPr>
        <p:spPr/>
        <p:txBody>
          <a:bodyPr/>
          <a:lstStyle/>
          <a:p>
            <a:fld id="{67B8BC6D-0E40-AA41-8C16-948E97AFF5AC}" type="datetimeFigureOut">
              <a:rPr lang="en-US" smtClean="0"/>
              <a:t>9/22/21</a:t>
            </a:fld>
            <a:endParaRPr lang="en-US"/>
          </a:p>
        </p:txBody>
      </p:sp>
      <p:sp>
        <p:nvSpPr>
          <p:cNvPr id="6" name="Footer Placeholder 5">
            <a:extLst>
              <a:ext uri="{FF2B5EF4-FFF2-40B4-BE49-F238E27FC236}">
                <a16:creationId xmlns:a16="http://schemas.microsoft.com/office/drawing/2014/main" id="{5386EBA0-AF60-E447-8060-83E2BE1580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68FA57-1BD3-DB41-ADAD-BF7CBC12EDC4}"/>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92449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FA5FA-726C-6645-9432-DAE263AC41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8E5B2B-5772-BE46-BBDA-736CA1801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881DE5-0497-904A-B1BF-2AF29143F8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F44301E-7573-E445-98BB-C1E6D5470B53}"/>
              </a:ext>
            </a:extLst>
          </p:cNvPr>
          <p:cNvSpPr>
            <a:spLocks noGrp="1"/>
          </p:cNvSpPr>
          <p:nvPr>
            <p:ph type="dt" sz="half" idx="10"/>
          </p:nvPr>
        </p:nvSpPr>
        <p:spPr/>
        <p:txBody>
          <a:bodyPr/>
          <a:lstStyle/>
          <a:p>
            <a:fld id="{67B8BC6D-0E40-AA41-8C16-948E97AFF5AC}" type="datetimeFigureOut">
              <a:rPr lang="en-US" smtClean="0"/>
              <a:t>9/22/21</a:t>
            </a:fld>
            <a:endParaRPr lang="en-US"/>
          </a:p>
        </p:txBody>
      </p:sp>
      <p:sp>
        <p:nvSpPr>
          <p:cNvPr id="6" name="Footer Placeholder 5">
            <a:extLst>
              <a:ext uri="{FF2B5EF4-FFF2-40B4-BE49-F238E27FC236}">
                <a16:creationId xmlns:a16="http://schemas.microsoft.com/office/drawing/2014/main" id="{7CB59EF9-30C5-9846-AB12-1D330987CC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DAA696-0DBB-714C-9750-DA47CE70C976}"/>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55384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E9B9A0-0CAF-9B47-9C77-EDA0703648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6A4489-4FB0-D34A-8BCE-2F5ED1303A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2191D5-8330-594C-97BA-F7B0E55831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8BC6D-0E40-AA41-8C16-948E97AFF5AC}" type="datetimeFigureOut">
              <a:rPr lang="en-US" smtClean="0"/>
              <a:t>9/22/21</a:t>
            </a:fld>
            <a:endParaRPr lang="en-US"/>
          </a:p>
        </p:txBody>
      </p:sp>
      <p:sp>
        <p:nvSpPr>
          <p:cNvPr id="5" name="Footer Placeholder 4">
            <a:extLst>
              <a:ext uri="{FF2B5EF4-FFF2-40B4-BE49-F238E27FC236}">
                <a16:creationId xmlns:a16="http://schemas.microsoft.com/office/drawing/2014/main" id="{3E5E674A-D2FA-554C-AD3F-8F1E72908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A6F0DB-246E-E245-82DB-AA3E97F9BD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0042-60DD-E440-95B4-1C34A61036DF}" type="slidenum">
              <a:rPr lang="en-US" smtClean="0"/>
              <a:t>‹#›</a:t>
            </a:fld>
            <a:endParaRPr lang="en-US"/>
          </a:p>
        </p:txBody>
      </p:sp>
    </p:spTree>
    <p:extLst>
      <p:ext uri="{BB962C8B-B14F-4D97-AF65-F5344CB8AC3E}">
        <p14:creationId xmlns:p14="http://schemas.microsoft.com/office/powerpoint/2010/main" val="3379526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5A233-9BE1-BB4E-86CB-723B7F8B4BB9}"/>
              </a:ext>
            </a:extLst>
          </p:cNvPr>
          <p:cNvSpPr>
            <a:spLocks noGrp="1"/>
          </p:cNvSpPr>
          <p:nvPr>
            <p:ph type="ctrTitle"/>
          </p:nvPr>
        </p:nvSpPr>
        <p:spPr/>
        <p:txBody>
          <a:bodyPr>
            <a:normAutofit/>
          </a:bodyPr>
          <a:lstStyle/>
          <a:p>
            <a:r>
              <a:rPr lang="en-US" sz="8000" b="1" dirty="0"/>
              <a:t>REBOOT</a:t>
            </a:r>
          </a:p>
        </p:txBody>
      </p:sp>
      <p:sp>
        <p:nvSpPr>
          <p:cNvPr id="3" name="Subtitle 2">
            <a:extLst>
              <a:ext uri="{FF2B5EF4-FFF2-40B4-BE49-F238E27FC236}">
                <a16:creationId xmlns:a16="http://schemas.microsoft.com/office/drawing/2014/main" id="{3E6836A0-76C3-F345-A10E-C803CEA3A44C}"/>
              </a:ext>
            </a:extLst>
          </p:cNvPr>
          <p:cNvSpPr>
            <a:spLocks noGrp="1"/>
          </p:cNvSpPr>
          <p:nvPr>
            <p:ph type="subTitle" idx="1"/>
          </p:nvPr>
        </p:nvSpPr>
        <p:spPr>
          <a:xfrm>
            <a:off x="1271488" y="3777232"/>
            <a:ext cx="9144000" cy="1655762"/>
          </a:xfrm>
        </p:spPr>
        <p:txBody>
          <a:bodyPr>
            <a:normAutofit/>
          </a:bodyPr>
          <a:lstStyle/>
          <a:p>
            <a:endParaRPr lang="en-US" sz="3600" b="1" dirty="0"/>
          </a:p>
          <a:p>
            <a:r>
              <a:rPr lang="en-US" sz="3600" b="1" dirty="0"/>
              <a:t>	</a:t>
            </a:r>
            <a:r>
              <a:rPr lang="en-US" sz="4400" b="1" dirty="0"/>
              <a:t>IN A GROUP</a:t>
            </a:r>
          </a:p>
        </p:txBody>
      </p:sp>
    </p:spTree>
    <p:extLst>
      <p:ext uri="{BB962C8B-B14F-4D97-AF65-F5344CB8AC3E}">
        <p14:creationId xmlns:p14="http://schemas.microsoft.com/office/powerpoint/2010/main" val="3351795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A7DEE-0894-CD42-B02F-75904F363C8B}"/>
              </a:ext>
            </a:extLst>
          </p:cNvPr>
          <p:cNvSpPr>
            <a:spLocks noGrp="1"/>
          </p:cNvSpPr>
          <p:nvPr>
            <p:ph type="title"/>
          </p:nvPr>
        </p:nvSpPr>
        <p:spPr/>
        <p:txBody>
          <a:bodyPr/>
          <a:lstStyle/>
          <a:p>
            <a:pPr algn="ctr"/>
            <a:r>
              <a:rPr lang="en-US" b="1" dirty="0"/>
              <a:t>PRAYER</a:t>
            </a:r>
          </a:p>
        </p:txBody>
      </p:sp>
      <p:sp>
        <p:nvSpPr>
          <p:cNvPr id="3" name="Content Placeholder 2">
            <a:extLst>
              <a:ext uri="{FF2B5EF4-FFF2-40B4-BE49-F238E27FC236}">
                <a16:creationId xmlns:a16="http://schemas.microsoft.com/office/drawing/2014/main" id="{74A9A44A-03A9-6842-A579-63B811EB8EA2}"/>
              </a:ext>
            </a:extLst>
          </p:cNvPr>
          <p:cNvSpPr>
            <a:spLocks noGrp="1"/>
          </p:cNvSpPr>
          <p:nvPr>
            <p:ph idx="1"/>
          </p:nvPr>
        </p:nvSpPr>
        <p:spPr>
          <a:xfrm>
            <a:off x="838200" y="1690688"/>
            <a:ext cx="10515600" cy="4351338"/>
          </a:xfrm>
        </p:spPr>
        <p:txBody>
          <a:bodyPr>
            <a:normAutofit fontScale="92500" lnSpcReduction="20000"/>
          </a:bodyPr>
          <a:lstStyle/>
          <a:p>
            <a:pPr marL="0" indent="0">
              <a:buNone/>
            </a:pPr>
            <a:endParaRPr lang="en-CA" dirty="0"/>
          </a:p>
          <a:p>
            <a:pPr lvl="0"/>
            <a:r>
              <a:rPr lang="en-CA" dirty="0"/>
              <a:t>Creekside </a:t>
            </a:r>
            <a:r>
              <a:rPr lang="en-CA" dirty="0" err="1"/>
              <a:t>ReBoot</a:t>
            </a:r>
            <a:r>
              <a:rPr lang="en-CA" dirty="0"/>
              <a:t>:   pray for Creekside Church ministries as we reboot this fall.     Ask God to provide volunteers to serve as we rebuild our teams to change lives through our kids, youth and adult ministries. </a:t>
            </a:r>
          </a:p>
          <a:p>
            <a:pPr marL="0" indent="0">
              <a:buNone/>
            </a:pPr>
            <a:endParaRPr lang="en-CA" dirty="0"/>
          </a:p>
          <a:p>
            <a:pPr lvl="0"/>
            <a:r>
              <a:rPr lang="en-CA" dirty="0" err="1"/>
              <a:t>GroupLaunch</a:t>
            </a:r>
            <a:r>
              <a:rPr lang="en-CA" dirty="0"/>
              <a:t>:   pray for our </a:t>
            </a:r>
            <a:r>
              <a:rPr lang="en-CA" dirty="0" err="1"/>
              <a:t>LifeGroup</a:t>
            </a:r>
            <a:r>
              <a:rPr lang="en-CA" dirty="0"/>
              <a:t> launch this fall season.   Ask God to prompt new leaders to sign on to begin new </a:t>
            </a:r>
            <a:r>
              <a:rPr lang="en-CA" dirty="0" err="1"/>
              <a:t>LifeGroups</a:t>
            </a:r>
            <a:r>
              <a:rPr lang="en-CA" dirty="0"/>
              <a:t>.    Ask Him to draw unconnected people to sign up for a group and become part of a community this fall. </a:t>
            </a:r>
          </a:p>
          <a:p>
            <a:pPr marL="0" indent="0">
              <a:buNone/>
            </a:pPr>
            <a:endParaRPr lang="en-CA" dirty="0"/>
          </a:p>
          <a:p>
            <a:pPr lvl="0"/>
            <a:r>
              <a:rPr lang="en-CA" dirty="0"/>
              <a:t>Your </a:t>
            </a:r>
            <a:r>
              <a:rPr lang="en-CA" dirty="0" err="1"/>
              <a:t>LifeGroup</a:t>
            </a:r>
            <a:r>
              <a:rPr lang="en-CA" dirty="0"/>
              <a:t>:  Ask God to help you journey well together this fall.   Ask Him to grow your group to serve one another and to do life together in a spirit of grace and forgiveness.  </a:t>
            </a:r>
          </a:p>
          <a:p>
            <a:pPr marL="0" indent="0">
              <a:buNone/>
            </a:pPr>
            <a:endParaRPr lang="en-US" dirty="0"/>
          </a:p>
        </p:txBody>
      </p:sp>
    </p:spTree>
    <p:extLst>
      <p:ext uri="{BB962C8B-B14F-4D97-AF65-F5344CB8AC3E}">
        <p14:creationId xmlns:p14="http://schemas.microsoft.com/office/powerpoint/2010/main" val="1781347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D870F6-B1BF-A04D-ADA4-B810B93356EE}"/>
              </a:ext>
            </a:extLst>
          </p:cNvPr>
          <p:cNvSpPr>
            <a:spLocks noGrp="1"/>
          </p:cNvSpPr>
          <p:nvPr>
            <p:ph idx="1"/>
          </p:nvPr>
        </p:nvSpPr>
        <p:spPr>
          <a:xfrm>
            <a:off x="893618" y="1257589"/>
            <a:ext cx="10515600" cy="4351338"/>
          </a:xfrm>
        </p:spPr>
        <p:txBody>
          <a:bodyPr/>
          <a:lstStyle/>
          <a:p>
            <a:pPr marL="0" indent="0" algn="ctr">
              <a:buNone/>
            </a:pPr>
            <a:r>
              <a:rPr lang="en-CA" b="1" u="sng" dirty="0"/>
              <a:t>It’s Time to </a:t>
            </a:r>
            <a:r>
              <a:rPr lang="en-CA" b="1" u="sng" dirty="0" err="1"/>
              <a:t>ReBoot</a:t>
            </a:r>
            <a:r>
              <a:rPr lang="en-CA" b="1" u="sng" dirty="0"/>
              <a:t>!</a:t>
            </a:r>
          </a:p>
          <a:p>
            <a:pPr marL="0" indent="0">
              <a:buNone/>
            </a:pPr>
            <a:endParaRPr lang="en-US" dirty="0"/>
          </a:p>
          <a:p>
            <a:pPr marL="0" indent="0">
              <a:buNone/>
            </a:pPr>
            <a:r>
              <a:rPr lang="en-CA" dirty="0"/>
              <a:t>September is a season where many of us experience a </a:t>
            </a:r>
            <a:r>
              <a:rPr lang="en-CA" dirty="0" err="1"/>
              <a:t>ReBoot</a:t>
            </a:r>
            <a:r>
              <a:rPr lang="en-CA" dirty="0"/>
              <a:t>.     Students return to school, daily routines are re-established and many ministries at Creekside re-launch.     </a:t>
            </a:r>
          </a:p>
          <a:p>
            <a:pPr marL="0" indent="0">
              <a:buNone/>
            </a:pPr>
            <a:endParaRPr lang="en-CA" b="1" dirty="0"/>
          </a:p>
          <a:p>
            <a:pPr marL="0" indent="0" algn="ctr">
              <a:buNone/>
            </a:pPr>
            <a:r>
              <a:rPr lang="en-CA" b="1" dirty="0"/>
              <a:t>What </a:t>
            </a:r>
            <a:r>
              <a:rPr lang="en-CA" b="1" dirty="0" err="1"/>
              <a:t>ReBoot</a:t>
            </a:r>
            <a:r>
              <a:rPr lang="en-CA" b="1" dirty="0"/>
              <a:t> experience have you had this month?    </a:t>
            </a:r>
          </a:p>
          <a:p>
            <a:pPr marL="0" indent="0" algn="ctr">
              <a:buNone/>
            </a:pPr>
            <a:endParaRPr lang="en-CA" b="1" dirty="0"/>
          </a:p>
          <a:p>
            <a:pPr marL="0" indent="0" algn="ctr">
              <a:buNone/>
            </a:pPr>
            <a:r>
              <a:rPr lang="en-CA" b="1" dirty="0"/>
              <a:t>How is the </a:t>
            </a:r>
            <a:r>
              <a:rPr lang="en-CA" b="1" dirty="0" err="1"/>
              <a:t>ReBoot</a:t>
            </a:r>
            <a:r>
              <a:rPr lang="en-CA" b="1" dirty="0"/>
              <a:t> impacting you so far?</a:t>
            </a:r>
            <a:endParaRPr lang="en-CA" dirty="0"/>
          </a:p>
          <a:p>
            <a:pPr marL="0" indent="0">
              <a:buNone/>
            </a:pPr>
            <a:endParaRPr lang="en-US" dirty="0"/>
          </a:p>
        </p:txBody>
      </p:sp>
    </p:spTree>
    <p:extLst>
      <p:ext uri="{BB962C8B-B14F-4D97-AF65-F5344CB8AC3E}">
        <p14:creationId xmlns:p14="http://schemas.microsoft.com/office/powerpoint/2010/main" val="202380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DA22F4-EC21-C748-A5DE-55117C591699}"/>
              </a:ext>
            </a:extLst>
          </p:cNvPr>
          <p:cNvSpPr>
            <a:spLocks noGrp="1"/>
          </p:cNvSpPr>
          <p:nvPr>
            <p:ph idx="1"/>
          </p:nvPr>
        </p:nvSpPr>
        <p:spPr>
          <a:xfrm>
            <a:off x="823452" y="1386302"/>
            <a:ext cx="10515600" cy="4351338"/>
          </a:xfrm>
        </p:spPr>
        <p:txBody>
          <a:bodyPr/>
          <a:lstStyle/>
          <a:p>
            <a:pPr marL="0" indent="0">
              <a:buNone/>
            </a:pPr>
            <a:endParaRPr lang="en-CA" dirty="0"/>
          </a:p>
          <a:p>
            <a:pPr marL="0" indent="0">
              <a:buNone/>
            </a:pPr>
            <a:endParaRPr lang="en-CA" dirty="0"/>
          </a:p>
          <a:p>
            <a:pPr marL="0" lvl="0" indent="0">
              <a:buNone/>
            </a:pPr>
            <a:r>
              <a:rPr lang="en-CA" dirty="0"/>
              <a:t>Think back to Pete’s talk on Sunday about community.     </a:t>
            </a:r>
          </a:p>
          <a:p>
            <a:pPr lvl="0"/>
            <a:endParaRPr lang="en-CA" b="1" dirty="0"/>
          </a:p>
          <a:p>
            <a:pPr marL="0" lvl="0" indent="0" algn="ctr">
              <a:buNone/>
            </a:pPr>
            <a:r>
              <a:rPr lang="en-CA" b="1" dirty="0"/>
              <a:t>What comes to mind when you think about community?  </a:t>
            </a:r>
          </a:p>
          <a:p>
            <a:pPr lvl="0" algn="ctr"/>
            <a:endParaRPr lang="en-CA" b="1" dirty="0"/>
          </a:p>
          <a:p>
            <a:pPr marL="0" lvl="0" indent="0" algn="ctr">
              <a:buNone/>
            </a:pPr>
            <a:r>
              <a:rPr lang="en-CA" b="1" dirty="0"/>
              <a:t>What experiences have shaped you?</a:t>
            </a: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3635067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E22117-F6AA-2A4A-A2BB-14D0254BED1D}"/>
              </a:ext>
            </a:extLst>
          </p:cNvPr>
          <p:cNvSpPr>
            <a:spLocks noGrp="1"/>
          </p:cNvSpPr>
          <p:nvPr>
            <p:ph idx="1"/>
          </p:nvPr>
        </p:nvSpPr>
        <p:spPr/>
        <p:txBody>
          <a:bodyPr/>
          <a:lstStyle/>
          <a:p>
            <a:pPr marL="0" indent="0">
              <a:buNone/>
            </a:pPr>
            <a:endParaRPr lang="en-CA" dirty="0"/>
          </a:p>
          <a:p>
            <a:pPr marL="0" lvl="0" indent="0" algn="ctr">
              <a:buNone/>
            </a:pPr>
            <a:r>
              <a:rPr lang="en-CA" dirty="0"/>
              <a:t>Read Luke 24:13-35 out loud together.  </a:t>
            </a:r>
          </a:p>
          <a:p>
            <a:pPr marL="0" indent="0">
              <a:buNone/>
            </a:pPr>
            <a:endParaRPr lang="en-CA" dirty="0"/>
          </a:p>
          <a:p>
            <a:pPr marL="0" lvl="0" indent="0" algn="ctr">
              <a:buNone/>
            </a:pPr>
            <a:r>
              <a:rPr lang="en-CA" b="1" dirty="0"/>
              <a:t>Where do you experience yourself </a:t>
            </a:r>
          </a:p>
          <a:p>
            <a:pPr marL="0" lvl="0" indent="0" algn="ctr">
              <a:buNone/>
            </a:pPr>
            <a:r>
              <a:rPr lang="en-CA" b="1" dirty="0"/>
              <a:t>to be on the road between the now and not yet?  </a:t>
            </a:r>
            <a:endParaRPr lang="en-CA" dirty="0"/>
          </a:p>
          <a:p>
            <a:pPr marL="0" indent="0">
              <a:buNone/>
            </a:pPr>
            <a:endParaRPr lang="en-CA" dirty="0"/>
          </a:p>
        </p:txBody>
      </p:sp>
    </p:spTree>
    <p:extLst>
      <p:ext uri="{BB962C8B-B14F-4D97-AF65-F5344CB8AC3E}">
        <p14:creationId xmlns:p14="http://schemas.microsoft.com/office/powerpoint/2010/main" val="349002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6506C9-46D3-D54A-BD4E-838BE5713CBE}"/>
              </a:ext>
            </a:extLst>
          </p:cNvPr>
          <p:cNvSpPr>
            <a:spLocks noGrp="1"/>
          </p:cNvSpPr>
          <p:nvPr>
            <p:ph idx="1"/>
          </p:nvPr>
        </p:nvSpPr>
        <p:spPr>
          <a:xfrm>
            <a:off x="838200" y="1574903"/>
            <a:ext cx="10515600" cy="4351338"/>
          </a:xfrm>
        </p:spPr>
        <p:txBody>
          <a:bodyPr/>
          <a:lstStyle/>
          <a:p>
            <a:pPr marL="0" indent="0">
              <a:buNone/>
            </a:pPr>
            <a:endParaRPr lang="en-CA" dirty="0"/>
          </a:p>
          <a:p>
            <a:pPr marL="0" indent="0" algn="ctr">
              <a:buNone/>
            </a:pPr>
            <a:endParaRPr lang="en-CA" b="1" dirty="0"/>
          </a:p>
          <a:p>
            <a:pPr marL="0" indent="0" algn="ctr">
              <a:buNone/>
            </a:pPr>
            <a:r>
              <a:rPr lang="en-CA" b="1" dirty="0"/>
              <a:t>What is your first inclination when you find yourself </a:t>
            </a:r>
          </a:p>
          <a:p>
            <a:pPr marL="0" indent="0" algn="ctr">
              <a:buNone/>
            </a:pPr>
            <a:r>
              <a:rPr lang="en-CA" b="1" dirty="0"/>
              <a:t>on your own Emmaus Road </a:t>
            </a:r>
          </a:p>
          <a:p>
            <a:pPr marL="0" indent="0" algn="ctr">
              <a:buNone/>
            </a:pPr>
            <a:r>
              <a:rPr lang="en-CA" b="1" dirty="0"/>
              <a:t>-  to seek out spiritual companions who can </a:t>
            </a:r>
          </a:p>
          <a:p>
            <a:pPr marL="0" indent="0" algn="ctr">
              <a:buNone/>
            </a:pPr>
            <a:r>
              <a:rPr lang="en-CA" b="1" dirty="0"/>
              <a:t>walk the road with you or to take the journey alone?</a:t>
            </a:r>
            <a:endParaRPr lang="en-CA" dirty="0"/>
          </a:p>
          <a:p>
            <a:pPr marL="0" indent="0">
              <a:buNone/>
            </a:pPr>
            <a:endParaRPr lang="en-US" dirty="0"/>
          </a:p>
        </p:txBody>
      </p:sp>
    </p:spTree>
    <p:extLst>
      <p:ext uri="{BB962C8B-B14F-4D97-AF65-F5344CB8AC3E}">
        <p14:creationId xmlns:p14="http://schemas.microsoft.com/office/powerpoint/2010/main" val="176283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CD4AE5-CE44-2A47-BCDE-46BC1F053555}"/>
              </a:ext>
            </a:extLst>
          </p:cNvPr>
          <p:cNvSpPr>
            <a:spLocks noGrp="1"/>
          </p:cNvSpPr>
          <p:nvPr>
            <p:ph idx="1"/>
          </p:nvPr>
        </p:nvSpPr>
        <p:spPr>
          <a:xfrm>
            <a:off x="471055" y="994353"/>
            <a:ext cx="10910455" cy="4351338"/>
          </a:xfrm>
        </p:spPr>
        <p:txBody>
          <a:bodyPr/>
          <a:lstStyle/>
          <a:p>
            <a:pPr marL="0" indent="0">
              <a:buNone/>
            </a:pPr>
            <a:endParaRPr lang="en-CA" dirty="0"/>
          </a:p>
          <a:p>
            <a:pPr marL="0" indent="0">
              <a:buNone/>
            </a:pPr>
            <a:endParaRPr lang="en-CA" dirty="0"/>
          </a:p>
          <a:p>
            <a:pPr marL="0" indent="0" algn="ctr">
              <a:buNone/>
            </a:pPr>
            <a:endParaRPr lang="en-CA" b="1" dirty="0"/>
          </a:p>
          <a:p>
            <a:pPr marL="0" indent="0" algn="ctr">
              <a:buNone/>
            </a:pPr>
            <a:r>
              <a:rPr lang="en-CA" b="1" dirty="0"/>
              <a:t>How do you respond to the idea that listening </a:t>
            </a:r>
          </a:p>
          <a:p>
            <a:pPr marL="0" indent="0" algn="ctr">
              <a:buNone/>
            </a:pPr>
            <a:r>
              <a:rPr lang="en-CA" b="1" dirty="0"/>
              <a:t>can be an act of service to others?  </a:t>
            </a:r>
          </a:p>
          <a:p>
            <a:pPr marL="0" indent="0" algn="ctr">
              <a:buNone/>
            </a:pPr>
            <a:endParaRPr lang="en-CA" b="1" dirty="0"/>
          </a:p>
          <a:p>
            <a:pPr marL="0" indent="0" algn="ctr">
              <a:buNone/>
            </a:pPr>
            <a:r>
              <a:rPr lang="en-CA" b="1" dirty="0"/>
              <a:t>How often do you serve others in this way?</a:t>
            </a:r>
            <a:endParaRPr lang="en-CA" dirty="0"/>
          </a:p>
          <a:p>
            <a:pPr marL="0" indent="0">
              <a:buNone/>
            </a:pPr>
            <a:endParaRPr lang="en-US" dirty="0"/>
          </a:p>
        </p:txBody>
      </p:sp>
    </p:spTree>
    <p:extLst>
      <p:ext uri="{BB962C8B-B14F-4D97-AF65-F5344CB8AC3E}">
        <p14:creationId xmlns:p14="http://schemas.microsoft.com/office/powerpoint/2010/main" val="2530434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A73121-312B-2B49-87A6-E871B85CCAA2}"/>
              </a:ext>
            </a:extLst>
          </p:cNvPr>
          <p:cNvSpPr>
            <a:spLocks noGrp="1"/>
          </p:cNvSpPr>
          <p:nvPr>
            <p:ph idx="1"/>
          </p:nvPr>
        </p:nvSpPr>
        <p:spPr/>
        <p:txBody>
          <a:bodyPr/>
          <a:lstStyle/>
          <a:p>
            <a:pPr marL="0" indent="0">
              <a:buNone/>
            </a:pPr>
            <a:endParaRPr lang="en-CA" dirty="0"/>
          </a:p>
          <a:p>
            <a:pPr marL="0" indent="0">
              <a:buNone/>
            </a:pPr>
            <a:endParaRPr lang="en-CA" dirty="0"/>
          </a:p>
          <a:p>
            <a:pPr marL="0" indent="0" algn="ctr">
              <a:buNone/>
            </a:pPr>
            <a:r>
              <a:rPr lang="en-CA" dirty="0"/>
              <a:t>Think back over your life of a time when the presence </a:t>
            </a:r>
          </a:p>
          <a:p>
            <a:pPr marL="0" indent="0" algn="ctr">
              <a:buNone/>
            </a:pPr>
            <a:r>
              <a:rPr lang="en-CA" dirty="0"/>
              <a:t>of Jesus made an ordinary moment extraordinary.</a:t>
            </a:r>
            <a:r>
              <a:rPr lang="en-CA" b="1" dirty="0"/>
              <a:t>  </a:t>
            </a:r>
          </a:p>
          <a:p>
            <a:pPr marL="0" indent="0" algn="ctr">
              <a:buNone/>
            </a:pPr>
            <a:endParaRPr lang="en-CA" b="1" dirty="0"/>
          </a:p>
          <a:p>
            <a:pPr marL="0" indent="0" algn="ctr">
              <a:buNone/>
            </a:pPr>
            <a:r>
              <a:rPr lang="en-CA" b="1" dirty="0"/>
              <a:t>What was that like for you?</a:t>
            </a:r>
            <a:endParaRPr lang="en-CA" dirty="0"/>
          </a:p>
          <a:p>
            <a:pPr marL="0" indent="0">
              <a:buNone/>
            </a:pPr>
            <a:endParaRPr lang="en-US" dirty="0"/>
          </a:p>
        </p:txBody>
      </p:sp>
    </p:spTree>
    <p:extLst>
      <p:ext uri="{BB962C8B-B14F-4D97-AF65-F5344CB8AC3E}">
        <p14:creationId xmlns:p14="http://schemas.microsoft.com/office/powerpoint/2010/main" val="3720592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783A63-FA23-1744-BD6A-76821B2FB35C}"/>
              </a:ext>
            </a:extLst>
          </p:cNvPr>
          <p:cNvSpPr>
            <a:spLocks noGrp="1"/>
          </p:cNvSpPr>
          <p:nvPr>
            <p:ph idx="1"/>
          </p:nvPr>
        </p:nvSpPr>
        <p:spPr>
          <a:xfrm>
            <a:off x="810491" y="1022061"/>
            <a:ext cx="10515600" cy="4351338"/>
          </a:xfrm>
        </p:spPr>
        <p:txBody>
          <a:bodyPr>
            <a:normAutofit fontScale="92500" lnSpcReduction="20000"/>
          </a:bodyPr>
          <a:lstStyle/>
          <a:p>
            <a:pPr marL="0" indent="0">
              <a:buNone/>
            </a:pPr>
            <a:endParaRPr lang="en-CA" dirty="0"/>
          </a:p>
          <a:p>
            <a:pPr marL="0" indent="0">
              <a:buNone/>
            </a:pPr>
            <a:endParaRPr lang="en-CA" dirty="0"/>
          </a:p>
          <a:p>
            <a:pPr marL="0" indent="0" algn="ctr">
              <a:buNone/>
            </a:pPr>
            <a:endParaRPr lang="en-CA" dirty="0"/>
          </a:p>
          <a:p>
            <a:pPr marL="0" indent="0" algn="ctr">
              <a:buNone/>
            </a:pPr>
            <a:r>
              <a:rPr lang="en-CA" sz="3000" dirty="0"/>
              <a:t>Dietrich Bonhoeffer wrote about how many people have an idealized vision of what Christian community will look like.  He calls it their “wish dream”.  </a:t>
            </a:r>
          </a:p>
          <a:p>
            <a:pPr marL="0" indent="0" algn="ctr">
              <a:buNone/>
            </a:pPr>
            <a:endParaRPr lang="en-CA" sz="3000" dirty="0"/>
          </a:p>
          <a:p>
            <a:pPr marL="0" indent="0" algn="ctr">
              <a:buNone/>
            </a:pPr>
            <a:r>
              <a:rPr lang="en-CA" sz="3000" b="1" dirty="0"/>
              <a:t>Have you ever had your “wish dream” </a:t>
            </a:r>
          </a:p>
          <a:p>
            <a:pPr marL="0" indent="0" algn="ctr">
              <a:buNone/>
            </a:pPr>
            <a:r>
              <a:rPr lang="en-CA" sz="3000" b="1" dirty="0"/>
              <a:t>of Christian community shattered?  </a:t>
            </a:r>
          </a:p>
          <a:p>
            <a:pPr marL="0" indent="0" algn="ctr">
              <a:buNone/>
            </a:pPr>
            <a:endParaRPr lang="en-CA" sz="3000" b="1" dirty="0"/>
          </a:p>
          <a:p>
            <a:pPr marL="0" indent="0" algn="ctr">
              <a:buNone/>
            </a:pPr>
            <a:r>
              <a:rPr lang="en-CA" sz="3000" b="1" dirty="0"/>
              <a:t>What did that look like? </a:t>
            </a:r>
            <a:endParaRPr lang="en-CA" sz="3000" dirty="0"/>
          </a:p>
          <a:p>
            <a:pPr marL="0" indent="0">
              <a:buNone/>
            </a:pPr>
            <a:endParaRPr lang="en-US" dirty="0"/>
          </a:p>
        </p:txBody>
      </p:sp>
    </p:spTree>
    <p:extLst>
      <p:ext uri="{BB962C8B-B14F-4D97-AF65-F5344CB8AC3E}">
        <p14:creationId xmlns:p14="http://schemas.microsoft.com/office/powerpoint/2010/main" val="80713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505CC5-E468-6E45-80B3-9E433F67A2BF}"/>
              </a:ext>
            </a:extLst>
          </p:cNvPr>
          <p:cNvSpPr>
            <a:spLocks noGrp="1"/>
          </p:cNvSpPr>
          <p:nvPr>
            <p:ph idx="1"/>
          </p:nvPr>
        </p:nvSpPr>
        <p:spPr>
          <a:xfrm>
            <a:off x="879763" y="1340716"/>
            <a:ext cx="10515600" cy="2642245"/>
          </a:xfrm>
        </p:spPr>
        <p:txBody>
          <a:bodyPr/>
          <a:lstStyle/>
          <a:p>
            <a:pPr marL="0" indent="0">
              <a:buNone/>
            </a:pPr>
            <a:endParaRPr lang="en-CA" dirty="0"/>
          </a:p>
          <a:p>
            <a:pPr marL="0" indent="0">
              <a:buNone/>
            </a:pPr>
            <a:endParaRPr lang="en-CA" dirty="0"/>
          </a:p>
          <a:p>
            <a:pPr marL="0" indent="0">
              <a:buNone/>
            </a:pPr>
            <a:endParaRPr lang="en-US" dirty="0"/>
          </a:p>
        </p:txBody>
      </p:sp>
      <p:sp>
        <p:nvSpPr>
          <p:cNvPr id="2" name="TextBox 1">
            <a:extLst>
              <a:ext uri="{FF2B5EF4-FFF2-40B4-BE49-F238E27FC236}">
                <a16:creationId xmlns:a16="http://schemas.microsoft.com/office/drawing/2014/main" id="{575C0909-DD2B-F54C-9E69-4A632062173E}"/>
              </a:ext>
            </a:extLst>
          </p:cNvPr>
          <p:cNvSpPr txBox="1"/>
          <p:nvPr/>
        </p:nvSpPr>
        <p:spPr>
          <a:xfrm>
            <a:off x="734183" y="997528"/>
            <a:ext cx="11457817" cy="2985433"/>
          </a:xfrm>
          <a:prstGeom prst="rect">
            <a:avLst/>
          </a:prstGeom>
          <a:noFill/>
        </p:spPr>
        <p:txBody>
          <a:bodyPr wrap="none" rtlCol="0">
            <a:spAutoFit/>
          </a:bodyPr>
          <a:lstStyle/>
          <a:p>
            <a:pPr>
              <a:spcAft>
                <a:spcPts val="0"/>
              </a:spcAft>
            </a:pPr>
            <a:r>
              <a:rPr lang="en-CA" sz="2800" dirty="0">
                <a:solidFill>
                  <a:srgbClr val="000000"/>
                </a:solidFill>
                <a:latin typeface="Calibri" panose="020F0502020204030204" pitchFamily="34" charset="0"/>
                <a:ea typeface="Times New Roman" panose="02020603050405020304" pitchFamily="18" charset="0"/>
              </a:rPr>
              <a:t>“Unfortunately, today, because there is so much isolation and loneliness, </a:t>
            </a:r>
          </a:p>
          <a:p>
            <a:pPr>
              <a:spcAft>
                <a:spcPts val="0"/>
              </a:spcAft>
            </a:pPr>
            <a:r>
              <a:rPr lang="en-CA" sz="2800" dirty="0">
                <a:solidFill>
                  <a:srgbClr val="000000"/>
                </a:solidFill>
                <a:latin typeface="Calibri" panose="020F0502020204030204" pitchFamily="34" charset="0"/>
                <a:ea typeface="Times New Roman" panose="02020603050405020304" pitchFamily="18" charset="0"/>
              </a:rPr>
              <a:t>people often get confused about what they are looking for in community. </a:t>
            </a:r>
          </a:p>
          <a:p>
            <a:pPr>
              <a:spcAft>
                <a:spcPts val="0"/>
              </a:spcAft>
            </a:pPr>
            <a:r>
              <a:rPr lang="en-CA" sz="2800" dirty="0">
                <a:solidFill>
                  <a:srgbClr val="000000"/>
                </a:solidFill>
                <a:latin typeface="Calibri" panose="020F0502020204030204" pitchFamily="34" charset="0"/>
                <a:ea typeface="Times New Roman" panose="02020603050405020304" pitchFamily="18" charset="0"/>
              </a:rPr>
              <a:t>They are unable to discriminate between companionship of interested </a:t>
            </a:r>
          </a:p>
          <a:p>
            <a:pPr>
              <a:spcAft>
                <a:spcPts val="0"/>
              </a:spcAft>
            </a:pPr>
            <a:r>
              <a:rPr lang="en-CA" sz="2800" dirty="0">
                <a:solidFill>
                  <a:srgbClr val="000000"/>
                </a:solidFill>
                <a:latin typeface="Calibri" panose="020F0502020204030204" pitchFamily="34" charset="0"/>
                <a:ea typeface="Times New Roman" panose="02020603050405020304" pitchFamily="18" charset="0"/>
              </a:rPr>
              <a:t>people and the community of people who can help them seek God. </a:t>
            </a:r>
          </a:p>
          <a:p>
            <a:pPr>
              <a:spcAft>
                <a:spcPts val="0"/>
              </a:spcAft>
            </a:pPr>
            <a:r>
              <a:rPr lang="en-CA" sz="2800" dirty="0">
                <a:solidFill>
                  <a:srgbClr val="000000"/>
                </a:solidFill>
                <a:latin typeface="Calibri" panose="020F0502020204030204" pitchFamily="34" charset="0"/>
                <a:ea typeface="Times New Roman" panose="02020603050405020304" pitchFamily="18" charset="0"/>
              </a:rPr>
              <a:t>Spiritual community makes real our seeking and supports us in that seeking.” </a:t>
            </a:r>
          </a:p>
          <a:p>
            <a:pPr>
              <a:spcAft>
                <a:spcPts val="0"/>
              </a:spcAft>
            </a:pPr>
            <a:r>
              <a:rPr lang="en-CA" sz="2800" dirty="0">
                <a:solidFill>
                  <a:srgbClr val="000000"/>
                </a:solidFill>
                <a:latin typeface="Calibri" panose="020F0502020204030204" pitchFamily="34" charset="0"/>
                <a:ea typeface="Times New Roman" panose="02020603050405020304" pitchFamily="18" charset="0"/>
              </a:rPr>
              <a:t>						– Rose Mary Dougherty</a:t>
            </a:r>
            <a:endParaRPr lang="en-CA" sz="2800" dirty="0">
              <a:latin typeface="Times New Roman" panose="02020603050405020304" pitchFamily="18" charset="0"/>
              <a:ea typeface="Times New Roman" panose="02020603050405020304" pitchFamily="18" charset="0"/>
            </a:endParaRPr>
          </a:p>
          <a:p>
            <a:pPr>
              <a:spcAft>
                <a:spcPts val="0"/>
              </a:spcAft>
            </a:pPr>
            <a:r>
              <a:rPr lang="en-CA" sz="2000" dirty="0">
                <a:latin typeface="Times New Roman" panose="02020603050405020304" pitchFamily="18" charset="0"/>
                <a:ea typeface="Times New Roman" panose="02020603050405020304" pitchFamily="18" charset="0"/>
              </a:rPr>
              <a:t> </a:t>
            </a:r>
            <a:endParaRPr lang="en-US" dirty="0"/>
          </a:p>
        </p:txBody>
      </p:sp>
      <p:sp>
        <p:nvSpPr>
          <p:cNvPr id="5" name="TextBox 4">
            <a:extLst>
              <a:ext uri="{FF2B5EF4-FFF2-40B4-BE49-F238E27FC236}">
                <a16:creationId xmlns:a16="http://schemas.microsoft.com/office/drawing/2014/main" id="{7A6B0AF2-4334-0E4B-83F6-8CE70F2BE3DD}"/>
              </a:ext>
            </a:extLst>
          </p:cNvPr>
          <p:cNvSpPr txBox="1"/>
          <p:nvPr/>
        </p:nvSpPr>
        <p:spPr>
          <a:xfrm>
            <a:off x="2563092" y="4170218"/>
            <a:ext cx="6945363" cy="2092881"/>
          </a:xfrm>
          <a:prstGeom prst="rect">
            <a:avLst/>
          </a:prstGeom>
          <a:noFill/>
        </p:spPr>
        <p:txBody>
          <a:bodyPr wrap="none" rtlCol="0">
            <a:spAutoFit/>
          </a:bodyPr>
          <a:lstStyle/>
          <a:p>
            <a:pPr lvl="0"/>
            <a:r>
              <a:rPr lang="en-CA" sz="2800" b="1" dirty="0"/>
              <a:t>What do you think this quote means?</a:t>
            </a:r>
            <a:endParaRPr lang="en-CA" sz="2800" dirty="0"/>
          </a:p>
          <a:p>
            <a:r>
              <a:rPr lang="en-CA" sz="2800" dirty="0"/>
              <a:t> </a:t>
            </a:r>
          </a:p>
          <a:p>
            <a:r>
              <a:rPr lang="en-CA" sz="2800" dirty="0"/>
              <a:t> </a:t>
            </a:r>
          </a:p>
          <a:p>
            <a:pPr lvl="0"/>
            <a:r>
              <a:rPr lang="en-CA" sz="2800" b="1" dirty="0"/>
              <a:t>What kind of community are you looking for?</a:t>
            </a:r>
            <a:endParaRPr lang="en-CA" sz="2800" dirty="0"/>
          </a:p>
          <a:p>
            <a:endParaRPr lang="en-US" dirty="0"/>
          </a:p>
        </p:txBody>
      </p:sp>
    </p:spTree>
    <p:extLst>
      <p:ext uri="{BB962C8B-B14F-4D97-AF65-F5344CB8AC3E}">
        <p14:creationId xmlns:p14="http://schemas.microsoft.com/office/powerpoint/2010/main" val="3174763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474</Words>
  <Application>Microsoft Macintosh PowerPoint</Application>
  <PresentationFormat>Widescreen</PresentationFormat>
  <Paragraphs>69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REBOOT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PRAYER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 ME</dc:title>
  <dc:creator>Jeff Austen</dc:creator>
  <cp:lastModifiedBy>Jeff Austen</cp:lastModifiedBy>
  <cp:revision>12</cp:revision>
  <cp:lastPrinted>2021-02-23T19:27:52Z</cp:lastPrinted>
  <dcterms:created xsi:type="dcterms:W3CDTF">2021-02-18T13:53:57Z</dcterms:created>
  <dcterms:modified xsi:type="dcterms:W3CDTF">2021-09-22T13:12:46Z</dcterms:modified>
</cp:coreProperties>
</file>