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64" r:id="rId2"/>
    <p:sldId id="257" r:id="rId3"/>
    <p:sldId id="259" r:id="rId4"/>
    <p:sldId id="261" r:id="rId5"/>
    <p:sldId id="262" r:id="rId6"/>
    <p:sldId id="265" r:id="rId7"/>
    <p:sldId id="266" r:id="rId8"/>
    <p:sldId id="263"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2DEC2F14-1EB8-C149-B5AE-A4BF7E23DDF2}" type="datetimeFigureOut">
              <a:rPr lang="en-US" smtClean="0"/>
              <a:t>5/27/21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26230CF-C2A6-084F-A1E1-0DD8ED14348B}" type="slidenum">
              <a:rPr lang="en-US" smtClean="0"/>
              <a:t>‹#›</a:t>
            </a:fld>
            <a:endParaRPr lang="en-US"/>
          </a:p>
        </p:txBody>
      </p:sp>
    </p:spTree>
    <p:extLst>
      <p:ext uri="{BB962C8B-B14F-4D97-AF65-F5344CB8AC3E}">
        <p14:creationId xmlns:p14="http://schemas.microsoft.com/office/powerpoint/2010/main" val="4115032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A1E9B-D441-B14B-8689-7D7BD30A6A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B9BE98-2B5F-1B42-8BF7-F90EEDFA30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99167C-A144-434A-B90B-F31EDA651A7B}"/>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5" name="Footer Placeholder 4">
            <a:extLst>
              <a:ext uri="{FF2B5EF4-FFF2-40B4-BE49-F238E27FC236}">
                <a16:creationId xmlns:a16="http://schemas.microsoft.com/office/drawing/2014/main" id="{5C354E27-C309-E843-9E5A-066DD332C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871CE-0194-184D-BF87-25EE7EE130F8}"/>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333141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40672-A2DB-2746-8752-4F3139D17E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605345-C968-FA4C-A79B-DE1FFF176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DA99F7-6385-1A4F-A5DC-60CBCC484BDD}"/>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5" name="Footer Placeholder 4">
            <a:extLst>
              <a:ext uri="{FF2B5EF4-FFF2-40B4-BE49-F238E27FC236}">
                <a16:creationId xmlns:a16="http://schemas.microsoft.com/office/drawing/2014/main" id="{E342F567-48C8-A240-AC26-2CFADD7CB1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68325F-0009-944A-A83F-CE43951B2523}"/>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457646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EA165B-5991-9140-9ED0-5965EC6B4A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FC8ABB-8E6B-E748-8FBB-EF5F981F40E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E50862-E25E-CC47-9359-A60C662B87B9}"/>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5" name="Footer Placeholder 4">
            <a:extLst>
              <a:ext uri="{FF2B5EF4-FFF2-40B4-BE49-F238E27FC236}">
                <a16:creationId xmlns:a16="http://schemas.microsoft.com/office/drawing/2014/main" id="{21E22CDD-3C49-804B-93D0-6DC51A1DA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87A086-BF1E-2E4B-8FB9-134C8EB37EF7}"/>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767278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778B8-D043-EA4F-A25C-EBAECEEF6A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B7D0FC-2CD8-7C44-B8CF-F551DE5A84D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31114C-292F-454A-947B-C8D2B62D4795}"/>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5" name="Footer Placeholder 4">
            <a:extLst>
              <a:ext uri="{FF2B5EF4-FFF2-40B4-BE49-F238E27FC236}">
                <a16:creationId xmlns:a16="http://schemas.microsoft.com/office/drawing/2014/main" id="{EEBD880D-C098-7A42-9619-E0F62FD155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F073B9-6267-714E-B821-D0CB9E3F6197}"/>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760365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EDFF9-7DF4-D041-AA2D-5736105B42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D43DA7-CA5E-0843-8386-87F537F48A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E06C6C8-92C8-2F46-A5A6-D66E3E0E9AB5}"/>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5" name="Footer Placeholder 4">
            <a:extLst>
              <a:ext uri="{FF2B5EF4-FFF2-40B4-BE49-F238E27FC236}">
                <a16:creationId xmlns:a16="http://schemas.microsoft.com/office/drawing/2014/main" id="{F937026E-8843-484F-8C78-BBFDFEBA84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5FAAFA-A8B5-8643-81BF-2CF8E2A9C645}"/>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4772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7B999-5930-4C40-A19E-C5B39DC825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982F49-E822-5742-A442-FEB2653F73A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92BDF-B0F3-8A4C-A1F1-2E330763A07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F3E3B3A-2A16-854F-8B04-C5D16B3B73A3}"/>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6" name="Footer Placeholder 5">
            <a:extLst>
              <a:ext uri="{FF2B5EF4-FFF2-40B4-BE49-F238E27FC236}">
                <a16:creationId xmlns:a16="http://schemas.microsoft.com/office/drawing/2014/main" id="{8F17F382-D89A-424D-9660-DCEAEDB0B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300A68-9786-0442-B6FC-2C09CA6C035F}"/>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858463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91AF3-161E-444C-82B6-54E9D90970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301CF6-DFB7-0D4A-95E1-613DF283D5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8D7FBC-D740-1344-90BF-2860DADADD7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ECABF1-42A4-7349-9029-A36BBB3369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69B5E24-9CCC-AA49-A9D7-B034A6848FF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937032-AAD5-C042-A6DB-C53B4CB3279B}"/>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8" name="Footer Placeholder 7">
            <a:extLst>
              <a:ext uri="{FF2B5EF4-FFF2-40B4-BE49-F238E27FC236}">
                <a16:creationId xmlns:a16="http://schemas.microsoft.com/office/drawing/2014/main" id="{B0EA36F5-CD89-F943-9E37-0C26137C7B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AEFB9E-1657-E445-AA4C-81F6915E4C03}"/>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3294973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2C44-4B23-7F4F-B018-E53C89637D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CE52F2-CC85-144F-A97C-42939A822678}"/>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4" name="Footer Placeholder 3">
            <a:extLst>
              <a:ext uri="{FF2B5EF4-FFF2-40B4-BE49-F238E27FC236}">
                <a16:creationId xmlns:a16="http://schemas.microsoft.com/office/drawing/2014/main" id="{7E3460A5-31A4-2A4A-AF1D-8421E4C3B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8BF8C9-B613-3847-9BA5-7A1B354C09AD}"/>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76717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4EC0F0-3BA4-FE46-835A-9C3AD669FF2C}"/>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3" name="Footer Placeholder 2">
            <a:extLst>
              <a:ext uri="{FF2B5EF4-FFF2-40B4-BE49-F238E27FC236}">
                <a16:creationId xmlns:a16="http://schemas.microsoft.com/office/drawing/2014/main" id="{D63784E0-2CD8-064C-8981-26C5EB5159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4A0507-25F5-8B44-B17C-4826781A0789}"/>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3914775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5D29-2D7C-F54E-B425-A5515211E5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16857E-4F73-4E46-BFE2-CCB48458F9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5D7D74-8F2A-7441-AE16-CADAE47451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D784FB-A4CC-A344-8259-E62B3363F558}"/>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6" name="Footer Placeholder 5">
            <a:extLst>
              <a:ext uri="{FF2B5EF4-FFF2-40B4-BE49-F238E27FC236}">
                <a16:creationId xmlns:a16="http://schemas.microsoft.com/office/drawing/2014/main" id="{67B93878-D339-AC44-A8AA-EF47674923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B97D8-C5CE-134E-8A35-13B0513A817F}"/>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31818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7581F-DDC4-B24B-B841-CFECDA1939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3EB315-32DC-1A43-AA19-31A38260E5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772755-4192-FA47-B10F-89D4DFEB9C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5185E2-F451-FD4C-AB58-E0F182E4B585}"/>
              </a:ext>
            </a:extLst>
          </p:cNvPr>
          <p:cNvSpPr>
            <a:spLocks noGrp="1"/>
          </p:cNvSpPr>
          <p:nvPr>
            <p:ph type="dt" sz="half" idx="10"/>
          </p:nvPr>
        </p:nvSpPr>
        <p:spPr/>
        <p:txBody>
          <a:bodyPr/>
          <a:lstStyle/>
          <a:p>
            <a:fld id="{AB7E7190-3548-574A-AF7B-C9A298178497}" type="datetimeFigureOut">
              <a:rPr lang="en-US" smtClean="0"/>
              <a:t>5/27/21</a:t>
            </a:fld>
            <a:endParaRPr lang="en-US"/>
          </a:p>
        </p:txBody>
      </p:sp>
      <p:sp>
        <p:nvSpPr>
          <p:cNvPr id="6" name="Footer Placeholder 5">
            <a:extLst>
              <a:ext uri="{FF2B5EF4-FFF2-40B4-BE49-F238E27FC236}">
                <a16:creationId xmlns:a16="http://schemas.microsoft.com/office/drawing/2014/main" id="{AFDD2FA1-A83C-DA4D-B76D-8D22B1E7C7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DD33BE-B338-104A-AA55-E3AA31D0B8BD}"/>
              </a:ext>
            </a:extLst>
          </p:cNvPr>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274099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E92797-3CDD-5942-A939-8D106B4D38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FD940E-E63B-A944-A1F6-2E09163E54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610C69-3605-254B-8D05-4DB9092D17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7E7190-3548-574A-AF7B-C9A298178497}" type="datetimeFigureOut">
              <a:rPr lang="en-US" smtClean="0"/>
              <a:t>5/27/21</a:t>
            </a:fld>
            <a:endParaRPr lang="en-US"/>
          </a:p>
        </p:txBody>
      </p:sp>
      <p:sp>
        <p:nvSpPr>
          <p:cNvPr id="5" name="Footer Placeholder 4">
            <a:extLst>
              <a:ext uri="{FF2B5EF4-FFF2-40B4-BE49-F238E27FC236}">
                <a16:creationId xmlns:a16="http://schemas.microsoft.com/office/drawing/2014/main" id="{21059EB0-FB2D-3B44-8457-6B6A8635F2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C74BA4-A853-B245-B8F3-3B43717DA3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31869-2687-3544-866D-AF769F99FBBF}" type="slidenum">
              <a:rPr lang="en-US" smtClean="0"/>
              <a:t>‹#›</a:t>
            </a:fld>
            <a:endParaRPr lang="en-US"/>
          </a:p>
        </p:txBody>
      </p:sp>
    </p:spTree>
    <p:extLst>
      <p:ext uri="{BB962C8B-B14F-4D97-AF65-F5344CB8AC3E}">
        <p14:creationId xmlns:p14="http://schemas.microsoft.com/office/powerpoint/2010/main" val="2686128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close up of a sign&#10;&#10;Description automatically generated">
            <a:extLst>
              <a:ext uri="{FF2B5EF4-FFF2-40B4-BE49-F238E27FC236}">
                <a16:creationId xmlns:a16="http://schemas.microsoft.com/office/drawing/2014/main" id="{9EA3EE59-B897-4B97-8627-532B365A79F1}"/>
              </a:ext>
            </a:extLst>
          </p:cNvPr>
          <p:cNvPicPr>
            <a:picLocks noChangeAspect="1"/>
          </p:cNvPicPr>
          <p:nvPr/>
        </p:nvPicPr>
        <p:blipFill>
          <a:blip r:embed="rId2"/>
          <a:stretch>
            <a:fillRect/>
          </a:stretch>
        </p:blipFill>
        <p:spPr>
          <a:xfrm>
            <a:off x="643467" y="1752346"/>
            <a:ext cx="10905066" cy="3353307"/>
          </a:xfrm>
          <a:prstGeom prst="rect">
            <a:avLst/>
          </a:prstGeom>
        </p:spPr>
      </p:pic>
    </p:spTree>
    <p:extLst>
      <p:ext uri="{BB962C8B-B14F-4D97-AF65-F5344CB8AC3E}">
        <p14:creationId xmlns:p14="http://schemas.microsoft.com/office/powerpoint/2010/main" val="78175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EF6DC72-A361-F64F-8B40-4992AD7F53FE}"/>
              </a:ext>
            </a:extLst>
          </p:cNvPr>
          <p:cNvSpPr txBox="1"/>
          <p:nvPr/>
        </p:nvSpPr>
        <p:spPr>
          <a:xfrm>
            <a:off x="1856509" y="1246910"/>
            <a:ext cx="8839199" cy="4308872"/>
          </a:xfrm>
          <a:prstGeom prst="rect">
            <a:avLst/>
          </a:prstGeom>
          <a:noFill/>
        </p:spPr>
        <p:txBody>
          <a:bodyPr wrap="square" rtlCol="0">
            <a:spAutoFit/>
          </a:bodyPr>
          <a:lstStyle/>
          <a:p>
            <a:pPr algn="ctr"/>
            <a:r>
              <a:rPr lang="en-CA" sz="4000" dirty="0"/>
              <a:t>My Travel Discovery</a:t>
            </a:r>
          </a:p>
          <a:p>
            <a:endParaRPr lang="en-CA" dirty="0"/>
          </a:p>
          <a:p>
            <a:pPr algn="ctr"/>
            <a:r>
              <a:rPr lang="en-CA" sz="3200" dirty="0"/>
              <a:t>What discovery have you made in your travels?   </a:t>
            </a:r>
          </a:p>
          <a:p>
            <a:pPr algn="ctr"/>
            <a:r>
              <a:rPr lang="en-CA" sz="3200" dirty="0"/>
              <a:t>Is there a travel destination you remember for being particularly interesting because of what you discovered there about the local culture?   </a:t>
            </a:r>
          </a:p>
          <a:p>
            <a:pPr algn="ctr"/>
            <a:endParaRPr lang="en-CA" sz="3200" b="1" dirty="0"/>
          </a:p>
          <a:p>
            <a:pPr algn="ctr"/>
            <a:r>
              <a:rPr lang="en-CA" sz="3200" b="1" dirty="0"/>
              <a:t>Share your travel discovery with the group! </a:t>
            </a:r>
            <a:endParaRPr lang="en-CA" sz="3200" dirty="0"/>
          </a:p>
          <a:p>
            <a:pPr algn="ctr"/>
            <a:endParaRPr lang="en-CA" sz="2400" dirty="0"/>
          </a:p>
        </p:txBody>
      </p:sp>
    </p:spTree>
    <p:extLst>
      <p:ext uri="{BB962C8B-B14F-4D97-AF65-F5344CB8AC3E}">
        <p14:creationId xmlns:p14="http://schemas.microsoft.com/office/powerpoint/2010/main" val="207967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92529A-C025-C94B-812B-54EC52D5C9F6}"/>
              </a:ext>
            </a:extLst>
          </p:cNvPr>
          <p:cNvSpPr txBox="1"/>
          <p:nvPr/>
        </p:nvSpPr>
        <p:spPr>
          <a:xfrm>
            <a:off x="307056" y="1656590"/>
            <a:ext cx="11568616" cy="4031873"/>
          </a:xfrm>
          <a:prstGeom prst="rect">
            <a:avLst/>
          </a:prstGeom>
          <a:noFill/>
        </p:spPr>
        <p:txBody>
          <a:bodyPr wrap="none" rtlCol="0">
            <a:spAutoFit/>
          </a:bodyPr>
          <a:lstStyle/>
          <a:p>
            <a:pPr algn="ctr"/>
            <a:r>
              <a:rPr lang="en-CA" sz="3200" dirty="0"/>
              <a:t>On Sunday, Ken defined a worldview as a collection of attitudes, </a:t>
            </a:r>
          </a:p>
          <a:p>
            <a:pPr algn="ctr"/>
            <a:r>
              <a:rPr lang="en-CA" sz="3200" dirty="0"/>
              <a:t>values, stories and expectations about the world around us, </a:t>
            </a:r>
          </a:p>
          <a:p>
            <a:pPr algn="ctr"/>
            <a:r>
              <a:rPr lang="en-CA" sz="3200" dirty="0"/>
              <a:t>which inform our every thought and action. It is expressed in ethics, </a:t>
            </a:r>
          </a:p>
          <a:p>
            <a:pPr algn="ctr"/>
            <a:r>
              <a:rPr lang="en-CA" sz="3200" dirty="0"/>
              <a:t>religion, philosophy, scientific beliefs and so on.    </a:t>
            </a:r>
          </a:p>
          <a:p>
            <a:pPr algn="ctr"/>
            <a:endParaRPr lang="en-CA" sz="3200" b="1" dirty="0"/>
          </a:p>
          <a:p>
            <a:pPr algn="ctr"/>
            <a:r>
              <a:rPr lang="en-CA" sz="3200" b="1" dirty="0"/>
              <a:t>Why is understanding about worldview so important </a:t>
            </a:r>
          </a:p>
          <a:p>
            <a:pPr algn="ctr"/>
            <a:r>
              <a:rPr lang="en-CA" sz="3200" b="1" dirty="0"/>
              <a:t>when it comes to sharing the Good News about Jesus?</a:t>
            </a:r>
            <a:endParaRPr lang="en-CA" sz="3200" dirty="0"/>
          </a:p>
          <a:p>
            <a:pPr algn="ctr"/>
            <a:endParaRPr lang="en-US" sz="3200" dirty="0"/>
          </a:p>
        </p:txBody>
      </p:sp>
    </p:spTree>
    <p:extLst>
      <p:ext uri="{BB962C8B-B14F-4D97-AF65-F5344CB8AC3E}">
        <p14:creationId xmlns:p14="http://schemas.microsoft.com/office/powerpoint/2010/main" val="412349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20502BF-62D8-1C41-8B59-96BCF321F23E}"/>
              </a:ext>
            </a:extLst>
          </p:cNvPr>
          <p:cNvSpPr txBox="1"/>
          <p:nvPr/>
        </p:nvSpPr>
        <p:spPr>
          <a:xfrm>
            <a:off x="2233674" y="1593271"/>
            <a:ext cx="7770076" cy="3970318"/>
          </a:xfrm>
          <a:prstGeom prst="rect">
            <a:avLst/>
          </a:prstGeom>
          <a:noFill/>
        </p:spPr>
        <p:txBody>
          <a:bodyPr wrap="none" rtlCol="0">
            <a:spAutoFit/>
          </a:bodyPr>
          <a:lstStyle/>
          <a:p>
            <a:pPr algn="ctr" fontAlgn="base"/>
            <a:r>
              <a:rPr lang="en-CA" sz="3200" dirty="0"/>
              <a:t>READ ACTS: 17:16-34</a:t>
            </a:r>
          </a:p>
          <a:p>
            <a:pPr algn="ctr" fontAlgn="base"/>
            <a:r>
              <a:rPr lang="en-CA" sz="3200" dirty="0"/>
              <a:t> </a:t>
            </a:r>
          </a:p>
          <a:p>
            <a:pPr lvl="0" algn="ctr" fontAlgn="base"/>
            <a:r>
              <a:rPr lang="en-CA" sz="3200" dirty="0"/>
              <a:t>What do you note about Paul’s approach </a:t>
            </a:r>
          </a:p>
          <a:p>
            <a:pPr lvl="0" algn="ctr" fontAlgn="base"/>
            <a:r>
              <a:rPr lang="en-CA" sz="3200" dirty="0"/>
              <a:t>to understanding the worldview of Athens?    </a:t>
            </a:r>
          </a:p>
          <a:p>
            <a:pPr lvl="0" algn="ctr" fontAlgn="base"/>
            <a:endParaRPr lang="en-CA" sz="3200" b="1" dirty="0"/>
          </a:p>
          <a:p>
            <a:pPr lvl="0" algn="ctr" fontAlgn="base"/>
            <a:r>
              <a:rPr lang="en-CA" sz="3200" b="1" dirty="0"/>
              <a:t>What did he do to understand?</a:t>
            </a:r>
            <a:endParaRPr lang="en-CA" sz="3200" dirty="0"/>
          </a:p>
          <a:p>
            <a:pPr algn="ctr"/>
            <a:endParaRPr lang="en-CA" sz="3200" dirty="0"/>
          </a:p>
          <a:p>
            <a:endParaRPr lang="en-US" sz="2800" u="sng" dirty="0"/>
          </a:p>
        </p:txBody>
      </p:sp>
    </p:spTree>
    <p:extLst>
      <p:ext uri="{BB962C8B-B14F-4D97-AF65-F5344CB8AC3E}">
        <p14:creationId xmlns:p14="http://schemas.microsoft.com/office/powerpoint/2010/main" val="1394099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58434F-8859-A742-BDEC-449452057C8C}"/>
              </a:ext>
            </a:extLst>
          </p:cNvPr>
          <p:cNvSpPr txBox="1"/>
          <p:nvPr/>
        </p:nvSpPr>
        <p:spPr>
          <a:xfrm>
            <a:off x="763218" y="2369357"/>
            <a:ext cx="10858101" cy="2339102"/>
          </a:xfrm>
          <a:prstGeom prst="rect">
            <a:avLst/>
          </a:prstGeom>
          <a:noFill/>
        </p:spPr>
        <p:txBody>
          <a:bodyPr wrap="none" rtlCol="0">
            <a:spAutoFit/>
          </a:bodyPr>
          <a:lstStyle/>
          <a:p>
            <a:pPr algn="ctr"/>
            <a:r>
              <a:rPr lang="en-CA" sz="3200" dirty="0"/>
              <a:t>The Gospel is a powerful message, not just for individual peace, </a:t>
            </a:r>
          </a:p>
          <a:p>
            <a:pPr algn="ctr"/>
            <a:r>
              <a:rPr lang="en-CA" sz="3200" dirty="0"/>
              <a:t>but to change our world in the marketplace of ideas.  </a:t>
            </a:r>
          </a:p>
          <a:p>
            <a:pPr algn="ctr"/>
            <a:endParaRPr lang="en-CA" sz="3200" b="1" dirty="0"/>
          </a:p>
          <a:p>
            <a:pPr algn="ctr"/>
            <a:r>
              <a:rPr lang="en-CA" sz="3200" b="1" dirty="0"/>
              <a:t>Why is this important for us to remember?</a:t>
            </a:r>
            <a:endParaRPr lang="en-CA" sz="3200" dirty="0"/>
          </a:p>
          <a:p>
            <a:endParaRPr lang="en-US" dirty="0"/>
          </a:p>
        </p:txBody>
      </p:sp>
    </p:spTree>
    <p:extLst>
      <p:ext uri="{BB962C8B-B14F-4D97-AF65-F5344CB8AC3E}">
        <p14:creationId xmlns:p14="http://schemas.microsoft.com/office/powerpoint/2010/main" val="1225030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090298-C0E3-5D48-90D9-9F0326178174}"/>
              </a:ext>
            </a:extLst>
          </p:cNvPr>
          <p:cNvSpPr txBox="1"/>
          <p:nvPr/>
        </p:nvSpPr>
        <p:spPr>
          <a:xfrm>
            <a:off x="817417" y="2299854"/>
            <a:ext cx="10775835" cy="2339102"/>
          </a:xfrm>
          <a:prstGeom prst="rect">
            <a:avLst/>
          </a:prstGeom>
          <a:noFill/>
        </p:spPr>
        <p:txBody>
          <a:bodyPr wrap="none" rtlCol="0">
            <a:spAutoFit/>
          </a:bodyPr>
          <a:lstStyle/>
          <a:p>
            <a:pPr algn="ctr"/>
            <a:r>
              <a:rPr lang="en-CA" sz="3200" dirty="0"/>
              <a:t>Looks again at Acts 17:22-23.   </a:t>
            </a:r>
          </a:p>
          <a:p>
            <a:pPr algn="ctr"/>
            <a:endParaRPr lang="en-CA" sz="3200" dirty="0"/>
          </a:p>
          <a:p>
            <a:pPr algn="ctr"/>
            <a:r>
              <a:rPr lang="en-CA" sz="3200" dirty="0"/>
              <a:t> </a:t>
            </a:r>
            <a:r>
              <a:rPr lang="en-CA" sz="3200" b="1" dirty="0"/>
              <a:t>How did Paul use the Athenian’s altar to the UNKNOWN GOD </a:t>
            </a:r>
          </a:p>
          <a:p>
            <a:pPr algn="ctr"/>
            <a:r>
              <a:rPr lang="en-CA" sz="3200" b="1" dirty="0"/>
              <a:t>to begin to build his case for his God?</a:t>
            </a:r>
            <a:endParaRPr lang="en-CA" sz="3200" dirty="0"/>
          </a:p>
          <a:p>
            <a:endParaRPr lang="en-US" dirty="0"/>
          </a:p>
        </p:txBody>
      </p:sp>
    </p:spTree>
    <p:extLst>
      <p:ext uri="{BB962C8B-B14F-4D97-AF65-F5344CB8AC3E}">
        <p14:creationId xmlns:p14="http://schemas.microsoft.com/office/powerpoint/2010/main" val="748376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750B16-F6FF-1544-A26F-D8E98FA97231}"/>
              </a:ext>
            </a:extLst>
          </p:cNvPr>
          <p:cNvSpPr>
            <a:spLocks noGrp="1"/>
          </p:cNvSpPr>
          <p:nvPr>
            <p:ph idx="1"/>
          </p:nvPr>
        </p:nvSpPr>
        <p:spPr/>
        <p:txBody>
          <a:bodyPr/>
          <a:lstStyle/>
          <a:p>
            <a:pPr marL="0" indent="0" algn="ctr">
              <a:buNone/>
            </a:pPr>
            <a:r>
              <a:rPr lang="en-CA" sz="3200" dirty="0"/>
              <a:t>In Paul’s sharing of the GOOD NEWS in Acts 17, </a:t>
            </a:r>
          </a:p>
          <a:p>
            <a:pPr marL="0" indent="0" algn="ctr">
              <a:buNone/>
            </a:pPr>
            <a:r>
              <a:rPr lang="en-CA" sz="3200" dirty="0"/>
              <a:t>he teaches that God is our Creator, Self-Sustaining, </a:t>
            </a:r>
          </a:p>
          <a:p>
            <a:pPr marL="0" indent="0" algn="ctr">
              <a:buNone/>
            </a:pPr>
            <a:r>
              <a:rPr lang="en-CA" sz="3200" dirty="0"/>
              <a:t>Sustainer, Sovereign, Knowable, our Judge and our Saviour.   </a:t>
            </a:r>
          </a:p>
          <a:p>
            <a:pPr marL="0" indent="0" algn="ctr">
              <a:buNone/>
            </a:pPr>
            <a:endParaRPr lang="en-CA" sz="3200" b="1" dirty="0"/>
          </a:p>
          <a:p>
            <a:pPr marL="0" indent="0" algn="ctr">
              <a:buNone/>
            </a:pPr>
            <a:r>
              <a:rPr lang="en-CA" sz="3200" b="1" dirty="0"/>
              <a:t>How might this template help give you confidence </a:t>
            </a:r>
          </a:p>
          <a:p>
            <a:pPr marL="0" indent="0" algn="ctr">
              <a:buNone/>
            </a:pPr>
            <a:r>
              <a:rPr lang="en-CA" sz="3200" b="1" dirty="0"/>
              <a:t>in sharing the GOOD NEWS of Jesus? </a:t>
            </a:r>
            <a:endParaRPr lang="en-CA" sz="3200" dirty="0"/>
          </a:p>
          <a:p>
            <a:pPr marL="0" indent="0">
              <a:buNone/>
            </a:pPr>
            <a:endParaRPr lang="en-US" dirty="0"/>
          </a:p>
        </p:txBody>
      </p:sp>
    </p:spTree>
    <p:extLst>
      <p:ext uri="{BB962C8B-B14F-4D97-AF65-F5344CB8AC3E}">
        <p14:creationId xmlns:p14="http://schemas.microsoft.com/office/powerpoint/2010/main" val="322863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F586EE2-ED98-734C-950F-F008FBD5CDDC}"/>
              </a:ext>
            </a:extLst>
          </p:cNvPr>
          <p:cNvSpPr txBox="1"/>
          <p:nvPr/>
        </p:nvSpPr>
        <p:spPr>
          <a:xfrm>
            <a:off x="554182" y="944317"/>
            <a:ext cx="11443853" cy="5170646"/>
          </a:xfrm>
          <a:prstGeom prst="rect">
            <a:avLst/>
          </a:prstGeom>
          <a:noFill/>
        </p:spPr>
        <p:txBody>
          <a:bodyPr wrap="square" rtlCol="0">
            <a:spAutoFit/>
          </a:bodyPr>
          <a:lstStyle/>
          <a:p>
            <a:pPr algn="ctr"/>
            <a:r>
              <a:rPr lang="en-CA" sz="2400" b="1" dirty="0"/>
              <a:t>PRAYER REQUESTS</a:t>
            </a:r>
            <a:endParaRPr lang="en-CA" sz="2400" dirty="0"/>
          </a:p>
          <a:p>
            <a:r>
              <a:rPr lang="en-CA" sz="2400" dirty="0"/>
              <a:t> </a:t>
            </a:r>
          </a:p>
          <a:p>
            <a:r>
              <a:rPr lang="en-CA" sz="2400" dirty="0"/>
              <a:t>This week, let’s pray for Celebrate Recovery’s national Canadian and Cambodian ministries.   </a:t>
            </a:r>
          </a:p>
          <a:p>
            <a:pPr lvl="0"/>
            <a:endParaRPr lang="en-CA" sz="2400" dirty="0"/>
          </a:p>
          <a:p>
            <a:pPr lvl="0"/>
            <a:r>
              <a:rPr lang="en-CA" sz="2400" dirty="0"/>
              <a:t>- We praise God and ask for prayer for the groups that are running online, new groups starting  &amp; for the people getting connected into CR. </a:t>
            </a:r>
            <a:r>
              <a:rPr lang="en-CA" sz="2400" dirty="0" err="1"/>
              <a:t>www.celebraterecovery.ca</a:t>
            </a:r>
            <a:r>
              <a:rPr lang="en-CA" sz="2400" dirty="0"/>
              <a:t> </a:t>
            </a:r>
          </a:p>
          <a:p>
            <a:r>
              <a:rPr lang="en-CA" sz="2400" dirty="0"/>
              <a:t> </a:t>
            </a:r>
          </a:p>
          <a:p>
            <a:pPr lvl="0"/>
            <a:r>
              <a:rPr lang="en-CA" sz="2400" dirty="0"/>
              <a:t>- For leadership and encouragement for the smaller groups and groups in the Northern Regions of Canada especially, that have struggled to remain meeting in person or online.</a:t>
            </a:r>
          </a:p>
          <a:p>
            <a:r>
              <a:rPr lang="en-CA" sz="2400" dirty="0"/>
              <a:t> </a:t>
            </a:r>
          </a:p>
          <a:p>
            <a:pPr lvl="0"/>
            <a:r>
              <a:rPr lang="en-CA" sz="2400" dirty="0"/>
              <a:t>- For additional leaders to meet the needs in Phnom Penh, Cambodia. Also, for the prisoners in Cambodia and Canada, that have not been able to have volunteers or visitors to come in, that the Christians inside would rise up to serve one another.</a:t>
            </a:r>
          </a:p>
          <a:p>
            <a:endParaRPr lang="en-US" dirty="0"/>
          </a:p>
        </p:txBody>
      </p:sp>
    </p:spTree>
    <p:extLst>
      <p:ext uri="{BB962C8B-B14F-4D97-AF65-F5344CB8AC3E}">
        <p14:creationId xmlns:p14="http://schemas.microsoft.com/office/powerpoint/2010/main" val="3301898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4056</TotalTime>
  <Words>380</Words>
  <Application>Microsoft Macintosh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Cheryl Schade</dc:creator>
  <cp:lastModifiedBy>Jeff Austen</cp:lastModifiedBy>
  <cp:revision>31</cp:revision>
  <cp:lastPrinted>2021-05-20T14:59:54Z</cp:lastPrinted>
  <dcterms:created xsi:type="dcterms:W3CDTF">2020-06-04T18:51:03Z</dcterms:created>
  <dcterms:modified xsi:type="dcterms:W3CDTF">2021-05-27T13:26:16Z</dcterms:modified>
</cp:coreProperties>
</file>