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1" r:id="rId6"/>
    <p:sldId id="262" r:id="rId7"/>
    <p:sldId id="272" r:id="rId8"/>
    <p:sldId id="273" r:id="rId9"/>
    <p:sldId id="274" r:id="rId10"/>
    <p:sldId id="271"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AF524B2-41A6-0A44-BD03-75F5969A9778}" type="datetimeFigureOut">
              <a:rPr lang="en-US" smtClean="0"/>
              <a:t>5/6/2021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BA60C06-E825-BD49-AE6B-CFBC0C191870}" type="slidenum">
              <a:rPr lang="en-US" smtClean="0"/>
              <a:t>‹#›</a:t>
            </a:fld>
            <a:endParaRPr lang="en-US"/>
          </a:p>
        </p:txBody>
      </p:sp>
    </p:spTree>
    <p:extLst>
      <p:ext uri="{BB962C8B-B14F-4D97-AF65-F5344CB8AC3E}">
        <p14:creationId xmlns:p14="http://schemas.microsoft.com/office/powerpoint/2010/main" val="214514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A60C06-E825-BD49-AE6B-CFBC0C191870}" type="slidenum">
              <a:rPr lang="en-US" smtClean="0"/>
              <a:t>5</a:t>
            </a:fld>
            <a:endParaRPr lang="en-US"/>
          </a:p>
        </p:txBody>
      </p:sp>
    </p:spTree>
    <p:extLst>
      <p:ext uri="{BB962C8B-B14F-4D97-AF65-F5344CB8AC3E}">
        <p14:creationId xmlns:p14="http://schemas.microsoft.com/office/powerpoint/2010/main" val="3898242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3B6F37-E123-004E-B25A-BC52D40E0B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B04093A-6095-BA42-BC3F-284E704496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CD8838A-89B1-1F40-B463-360453F30419}"/>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5" name="Footer Placeholder 4">
            <a:extLst>
              <a:ext uri="{FF2B5EF4-FFF2-40B4-BE49-F238E27FC236}">
                <a16:creationId xmlns:a16="http://schemas.microsoft.com/office/drawing/2014/main" xmlns="" id="{53A1FC28-C059-EC43-9AFB-6722DF0AB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2745039-A84D-BB45-A57D-F6B5045A656A}"/>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36070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AADB9B-0EE1-9743-9D3A-9B665627DB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E0DDCDD-6D29-E144-900C-1C0C6CEDF2B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2A3C38A-DA1A-D042-AADE-F12374748528}"/>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5" name="Footer Placeholder 4">
            <a:extLst>
              <a:ext uri="{FF2B5EF4-FFF2-40B4-BE49-F238E27FC236}">
                <a16:creationId xmlns:a16="http://schemas.microsoft.com/office/drawing/2014/main" xmlns="" id="{424982EE-11A3-F742-B145-20C857AAD4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673CB1E-C9F6-8645-905C-78B2F365C892}"/>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187738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307A52F-033C-E045-BF51-D6DA8979E5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681591A-AE98-CE46-AD08-CA7C01538B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813D10F-2429-B44D-BA5E-F7F57259A35E}"/>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5" name="Footer Placeholder 4">
            <a:extLst>
              <a:ext uri="{FF2B5EF4-FFF2-40B4-BE49-F238E27FC236}">
                <a16:creationId xmlns:a16="http://schemas.microsoft.com/office/drawing/2014/main" xmlns="" id="{68CEDA97-8C34-AF4D-BA1D-CD59783723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BF4A397-7B67-7A47-888C-CB3C477981EE}"/>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8070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92C91E-495E-E441-8D6B-EDBD4F39A2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558B4E8-23E9-804D-98AE-9433CFFE2C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C899AB-C2FD-2E4D-B95E-A108875440A0}"/>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5" name="Footer Placeholder 4">
            <a:extLst>
              <a:ext uri="{FF2B5EF4-FFF2-40B4-BE49-F238E27FC236}">
                <a16:creationId xmlns:a16="http://schemas.microsoft.com/office/drawing/2014/main" xmlns="" id="{6168D54B-13A2-7340-9345-845BB82F25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7DD88A-A821-FE40-AA02-2AD2D8027AB5}"/>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4199214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EC24FC-6CC9-834E-AD41-5E436E49D2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E1F45D6-0542-9647-A20A-1A7BBD648A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9C9118C3-A293-E34C-B144-69A515A76A13}"/>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5" name="Footer Placeholder 4">
            <a:extLst>
              <a:ext uri="{FF2B5EF4-FFF2-40B4-BE49-F238E27FC236}">
                <a16:creationId xmlns:a16="http://schemas.microsoft.com/office/drawing/2014/main" xmlns="" id="{9FAB831E-7486-CD44-8121-CC09D6FB1E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2CAAC9A-09AF-8848-94FB-13EC1599523A}"/>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97974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DF4CA3-7274-7146-8978-8D5C99FB18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F931254-BE66-1D46-86EB-3214CBB5F4C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905771F-7F63-924F-86BD-976959015C1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80F24FFA-FFB6-BE4A-8AAE-1ECAB6620BD5}"/>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6" name="Footer Placeholder 5">
            <a:extLst>
              <a:ext uri="{FF2B5EF4-FFF2-40B4-BE49-F238E27FC236}">
                <a16:creationId xmlns:a16="http://schemas.microsoft.com/office/drawing/2014/main" xmlns="" id="{CBD5EC58-C9CC-C74E-A952-84AFCFE0EC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5BB1DD8-152C-C24D-9409-E7B97C465EBA}"/>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23614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5F9DE3-A3BE-A24E-9176-80BC36BE1B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FD04D70-C144-4C4C-87B4-CB39CF30F7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C55527AD-685F-224F-9BCE-AF10B3D20A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FFAC377-01AE-F648-A76B-D2F322A549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A53B491A-0339-B84F-8605-DEF3E9BE715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6C6BDBC-E8A0-4541-880C-7698EEC49451}"/>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8" name="Footer Placeholder 7">
            <a:extLst>
              <a:ext uri="{FF2B5EF4-FFF2-40B4-BE49-F238E27FC236}">
                <a16:creationId xmlns:a16="http://schemas.microsoft.com/office/drawing/2014/main" xmlns="" id="{FC2356A4-46F2-554F-9BE6-01BC2E8C57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EC1F985-7432-2C48-A83D-CBFE4374A202}"/>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4114604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F652F7-34C2-C947-A7FF-4161DA84E2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203AB1-F187-BB47-BCE8-BEB7ED3E2E9E}"/>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4" name="Footer Placeholder 3">
            <a:extLst>
              <a:ext uri="{FF2B5EF4-FFF2-40B4-BE49-F238E27FC236}">
                <a16:creationId xmlns:a16="http://schemas.microsoft.com/office/drawing/2014/main" xmlns="" id="{DB38F84F-0C52-D540-A767-5F4F02020F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C484E37-3BDB-2E48-B083-802D5628171D}"/>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23844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E37A74F-32BB-334F-8E93-8FA5A95249D5}"/>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3" name="Footer Placeholder 2">
            <a:extLst>
              <a:ext uri="{FF2B5EF4-FFF2-40B4-BE49-F238E27FC236}">
                <a16:creationId xmlns:a16="http://schemas.microsoft.com/office/drawing/2014/main" xmlns="" id="{6F65A7FB-963E-344F-8B33-D7AA74722F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6575531-97F3-FB48-8F83-3D87A4F0AB8C}"/>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261374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14D58C-72D2-3646-B5BB-A6EF3610CE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15DF0EE-133E-384F-9AFB-054329146A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D43D82D-768A-814E-AA44-9B3FA4B3D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AC9081C-1253-5643-BC49-49172BE414C8}"/>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6" name="Footer Placeholder 5">
            <a:extLst>
              <a:ext uri="{FF2B5EF4-FFF2-40B4-BE49-F238E27FC236}">
                <a16:creationId xmlns:a16="http://schemas.microsoft.com/office/drawing/2014/main" xmlns="" id="{24BB8D32-E9AF-9B47-A943-326C52580B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6C7D864-9292-184E-A02D-893793A48AB4}"/>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414575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75AAD8-5743-B747-85EE-4B1D41142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7D87EF9-1176-1F42-AB2D-5914BEAA4C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0C7F038-BF3C-484F-8865-1318EB55D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E536719-4440-F24D-B9B7-E876FD4D0BAE}"/>
              </a:ext>
            </a:extLst>
          </p:cNvPr>
          <p:cNvSpPr>
            <a:spLocks noGrp="1"/>
          </p:cNvSpPr>
          <p:nvPr>
            <p:ph type="dt" sz="half" idx="10"/>
          </p:nvPr>
        </p:nvSpPr>
        <p:spPr/>
        <p:txBody>
          <a:bodyPr/>
          <a:lstStyle/>
          <a:p>
            <a:fld id="{2B1CB262-0D74-244C-8A72-1FF0BADDC12F}" type="datetimeFigureOut">
              <a:rPr lang="en-US" smtClean="0"/>
              <a:t>5/6/2021</a:t>
            </a:fld>
            <a:endParaRPr lang="en-US"/>
          </a:p>
        </p:txBody>
      </p:sp>
      <p:sp>
        <p:nvSpPr>
          <p:cNvPr id="6" name="Footer Placeholder 5">
            <a:extLst>
              <a:ext uri="{FF2B5EF4-FFF2-40B4-BE49-F238E27FC236}">
                <a16:creationId xmlns:a16="http://schemas.microsoft.com/office/drawing/2014/main" xmlns="" id="{8D46F14C-7292-884B-8278-1694241077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987824C-A621-C44A-95AC-5AF0AEB8A271}"/>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283015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E17A9C4-DFEC-5244-A5A4-B4A5BC0A4E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81E38A7D-8296-0444-B475-137FD1A180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2B3009D-A372-0D45-A55C-93B7241EA5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CB262-0D74-244C-8A72-1FF0BADDC12F}" type="datetimeFigureOut">
              <a:rPr lang="en-US" smtClean="0"/>
              <a:t>5/6/2021</a:t>
            </a:fld>
            <a:endParaRPr lang="en-US"/>
          </a:p>
        </p:txBody>
      </p:sp>
      <p:sp>
        <p:nvSpPr>
          <p:cNvPr id="5" name="Footer Placeholder 4">
            <a:extLst>
              <a:ext uri="{FF2B5EF4-FFF2-40B4-BE49-F238E27FC236}">
                <a16:creationId xmlns:a16="http://schemas.microsoft.com/office/drawing/2014/main" xmlns="" id="{674B7256-2FF1-8C40-8223-8360CF001B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393B59F-255C-2D41-B01A-2FA4968415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AA7C7-C1B4-A04F-8406-453AA1698569}" type="slidenum">
              <a:rPr lang="en-US" smtClean="0"/>
              <a:t>‹#›</a:t>
            </a:fld>
            <a:endParaRPr lang="en-US"/>
          </a:p>
        </p:txBody>
      </p:sp>
    </p:spTree>
    <p:extLst>
      <p:ext uri="{BB962C8B-B14F-4D97-AF65-F5344CB8AC3E}">
        <p14:creationId xmlns:p14="http://schemas.microsoft.com/office/powerpoint/2010/main" val="1052488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767386-6E07-A94C-95C8-9296270F4DF7}"/>
              </a:ext>
            </a:extLst>
          </p:cNvPr>
          <p:cNvSpPr>
            <a:spLocks noGrp="1"/>
          </p:cNvSpPr>
          <p:nvPr>
            <p:ph type="ctrTitle"/>
          </p:nvPr>
        </p:nvSpPr>
        <p:spPr/>
        <p:txBody>
          <a:bodyPr/>
          <a:lstStyle/>
          <a:p>
            <a:r>
              <a:rPr lang="en-US" b="1" dirty="0"/>
              <a:t>REAL GOOD QUESTIONS</a:t>
            </a:r>
          </a:p>
        </p:txBody>
      </p:sp>
      <p:sp>
        <p:nvSpPr>
          <p:cNvPr id="3" name="Subtitle 2">
            <a:extLst>
              <a:ext uri="{FF2B5EF4-FFF2-40B4-BE49-F238E27FC236}">
                <a16:creationId xmlns:a16="http://schemas.microsoft.com/office/drawing/2014/main" xmlns="" id="{3626099B-0006-3948-BE93-951CFC4138F4}"/>
              </a:ext>
            </a:extLst>
          </p:cNvPr>
          <p:cNvSpPr>
            <a:spLocks noGrp="1"/>
          </p:cNvSpPr>
          <p:nvPr>
            <p:ph type="subTitle" idx="1"/>
          </p:nvPr>
        </p:nvSpPr>
        <p:spPr/>
        <p:txBody>
          <a:bodyPr>
            <a:normAutofit/>
          </a:bodyPr>
          <a:lstStyle/>
          <a:p>
            <a:r>
              <a:rPr lang="en-CA" sz="4000" b="1" dirty="0"/>
              <a:t>“Doesn’t Christianity </a:t>
            </a:r>
          </a:p>
          <a:p>
            <a:r>
              <a:rPr lang="en-CA" sz="4000" b="1" dirty="0"/>
              <a:t>Take Away Personal Freedom?”</a:t>
            </a:r>
            <a:endParaRPr lang="en-CA" sz="4000" dirty="0"/>
          </a:p>
          <a:p>
            <a:endParaRPr lang="en-CA" sz="4000" dirty="0">
              <a:latin typeface="+mj-lt"/>
            </a:endParaRPr>
          </a:p>
          <a:p>
            <a:endParaRPr lang="en-US" sz="3200" b="1" dirty="0"/>
          </a:p>
        </p:txBody>
      </p:sp>
    </p:spTree>
    <p:extLst>
      <p:ext uri="{BB962C8B-B14F-4D97-AF65-F5344CB8AC3E}">
        <p14:creationId xmlns:p14="http://schemas.microsoft.com/office/powerpoint/2010/main" val="201851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FB1A4B6-84AA-1E48-B3FD-9D71239FC1B1}"/>
              </a:ext>
            </a:extLst>
          </p:cNvPr>
          <p:cNvSpPr>
            <a:spLocks noGrp="1"/>
          </p:cNvSpPr>
          <p:nvPr>
            <p:ph idx="1"/>
          </p:nvPr>
        </p:nvSpPr>
        <p:spPr>
          <a:xfrm>
            <a:off x="852948" y="457200"/>
            <a:ext cx="10515600" cy="6151417"/>
          </a:xfrm>
        </p:spPr>
        <p:txBody>
          <a:bodyPr>
            <a:normAutofit fontScale="92500" lnSpcReduction="20000"/>
          </a:bodyPr>
          <a:lstStyle/>
          <a:p>
            <a:pPr marL="0" indent="0" algn="ctr">
              <a:buNone/>
            </a:pPr>
            <a:r>
              <a:rPr lang="en-CA" b="1" u="sng" dirty="0"/>
              <a:t>PRAYER</a:t>
            </a:r>
            <a:endParaRPr lang="en-CA" dirty="0"/>
          </a:p>
          <a:p>
            <a:pPr marL="0" indent="0">
              <a:buNone/>
            </a:pPr>
            <a:endParaRPr lang="en-CA" dirty="0"/>
          </a:p>
          <a:p>
            <a:pPr marL="0" indent="0">
              <a:buNone/>
            </a:pPr>
            <a:r>
              <a:rPr lang="en-CA" dirty="0"/>
              <a:t>This week, let’s pray for Creekside’s outreach in our community.   Particularly, today we’ll be praying for The Big Serve.   </a:t>
            </a:r>
          </a:p>
          <a:p>
            <a:pPr marL="0" indent="0">
              <a:buNone/>
            </a:pPr>
            <a:endParaRPr lang="en-CA" dirty="0"/>
          </a:p>
          <a:p>
            <a:pPr lvl="0"/>
            <a:r>
              <a:rPr lang="en-CA" dirty="0"/>
              <a:t>The Big Serve is Creekside's way of loving and caring for our Region in Jesus' Name.    Pray for us as we network with agencies and ministries in our community and set up serve projects for this Summer.  </a:t>
            </a:r>
            <a:r>
              <a:rPr lang="en-CA" dirty="0" err="1"/>
              <a:t>www.creeksidechurch.ca</a:t>
            </a:r>
            <a:r>
              <a:rPr lang="en-CA" dirty="0"/>
              <a:t>/</a:t>
            </a:r>
            <a:r>
              <a:rPr lang="en-CA" dirty="0" err="1"/>
              <a:t>thebigserve</a:t>
            </a:r>
            <a:r>
              <a:rPr lang="en-CA" dirty="0"/>
              <a:t>/</a:t>
            </a:r>
          </a:p>
          <a:p>
            <a:pPr marL="0" indent="0">
              <a:buNone/>
            </a:pPr>
            <a:endParaRPr lang="en-CA" dirty="0"/>
          </a:p>
          <a:p>
            <a:pPr lvl="0"/>
            <a:r>
              <a:rPr lang="en-CA" dirty="0"/>
              <a:t>Pray as a </a:t>
            </a:r>
            <a:r>
              <a:rPr lang="en-CA" dirty="0" err="1"/>
              <a:t>Lifegroup</a:t>
            </a:r>
            <a:r>
              <a:rPr lang="en-CA" dirty="0"/>
              <a:t> that God would give you as a group an idea for a Big Serve project that you could take on this Summer.  It could be anything!  </a:t>
            </a:r>
          </a:p>
          <a:p>
            <a:pPr marL="0" indent="0">
              <a:buNone/>
            </a:pPr>
            <a:endParaRPr lang="en-CA" dirty="0"/>
          </a:p>
          <a:p>
            <a:pPr lvl="0"/>
            <a:r>
              <a:rPr lang="en-CA" dirty="0"/>
              <a:t>Pray that God would give us opportunities through this community service to share the love of Jesus in deed as well as with our words.   Pray that the people we serve will be drawn closer to the Lord through us.</a:t>
            </a:r>
          </a:p>
          <a:p>
            <a:pPr marL="0" indent="0">
              <a:buNone/>
            </a:pPr>
            <a:endParaRPr lang="en-CA" b="1" dirty="0"/>
          </a:p>
          <a:p>
            <a:pPr marL="0" indent="0">
              <a:buNone/>
            </a:pPr>
            <a:endParaRPr lang="en-CA" b="1" dirty="0"/>
          </a:p>
          <a:p>
            <a:pPr marL="0" indent="0">
              <a:buNone/>
            </a:pPr>
            <a:endParaRPr lang="en-CA" b="1" dirty="0"/>
          </a:p>
          <a:p>
            <a:pPr marL="0" indent="0">
              <a:buNone/>
            </a:pPr>
            <a:endParaRPr lang="en-US" dirty="0"/>
          </a:p>
        </p:txBody>
      </p:sp>
    </p:spTree>
    <p:extLst>
      <p:ext uri="{BB962C8B-B14F-4D97-AF65-F5344CB8AC3E}">
        <p14:creationId xmlns:p14="http://schemas.microsoft.com/office/powerpoint/2010/main" val="95289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0377780-16DA-D64D-B7F4-C6E4E7E77C51}"/>
              </a:ext>
            </a:extLst>
          </p:cNvPr>
          <p:cNvSpPr>
            <a:spLocks noGrp="1"/>
          </p:cNvSpPr>
          <p:nvPr>
            <p:ph idx="1"/>
          </p:nvPr>
        </p:nvSpPr>
        <p:spPr>
          <a:xfrm>
            <a:off x="865910" y="1468582"/>
            <a:ext cx="10515600" cy="4378036"/>
          </a:xfrm>
        </p:spPr>
        <p:txBody>
          <a:bodyPr>
            <a:normAutofit/>
          </a:bodyPr>
          <a:lstStyle/>
          <a:p>
            <a:pPr marL="0" indent="0" algn="ctr">
              <a:buNone/>
            </a:pPr>
            <a:r>
              <a:rPr lang="en-US" u="sng" dirty="0"/>
              <a:t>I’M FREE!</a:t>
            </a:r>
          </a:p>
          <a:p>
            <a:pPr marL="0" indent="0">
              <a:buNone/>
            </a:pPr>
            <a:endParaRPr lang="en-US" u="sng" dirty="0"/>
          </a:p>
          <a:p>
            <a:pPr marL="0" indent="0" algn="ctr">
              <a:buNone/>
            </a:pPr>
            <a:r>
              <a:rPr lang="en-CA" dirty="0"/>
              <a:t>What memory comes to mind for you when you felt totally free?   Maybe it was that exhilarating experience of skiing down the side of a mountain.   Or, maybe that time you were up in a plane, looking over the vast landscape below you.    </a:t>
            </a:r>
          </a:p>
          <a:p>
            <a:pPr marL="0" indent="0" algn="ctr">
              <a:buNone/>
            </a:pPr>
            <a:endParaRPr lang="en-CA" dirty="0"/>
          </a:p>
          <a:p>
            <a:pPr marL="0" indent="0" algn="ctr">
              <a:buNone/>
            </a:pPr>
            <a:r>
              <a:rPr lang="en-CA" b="1" dirty="0"/>
              <a:t>Share with the group a favourite memory </a:t>
            </a:r>
          </a:p>
          <a:p>
            <a:pPr marL="0" indent="0" algn="ctr">
              <a:buNone/>
            </a:pPr>
            <a:r>
              <a:rPr lang="en-CA" b="1" dirty="0"/>
              <a:t>of a time you had that feeling – I’m free!</a:t>
            </a:r>
          </a:p>
          <a:p>
            <a:pPr marL="0" indent="0">
              <a:buNone/>
            </a:pPr>
            <a:endParaRPr lang="en-US" dirty="0"/>
          </a:p>
        </p:txBody>
      </p:sp>
    </p:spTree>
    <p:extLst>
      <p:ext uri="{BB962C8B-B14F-4D97-AF65-F5344CB8AC3E}">
        <p14:creationId xmlns:p14="http://schemas.microsoft.com/office/powerpoint/2010/main" val="303939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E43ED6D-8523-124E-8D15-32CFCD85B7F9}"/>
              </a:ext>
            </a:extLst>
          </p:cNvPr>
          <p:cNvSpPr>
            <a:spLocks noGrp="1"/>
          </p:cNvSpPr>
          <p:nvPr>
            <p:ph idx="1"/>
          </p:nvPr>
        </p:nvSpPr>
        <p:spPr>
          <a:xfrm>
            <a:off x="838200" y="250723"/>
            <a:ext cx="10515600" cy="6400800"/>
          </a:xfrm>
        </p:spPr>
        <p:txBody>
          <a:bodyPr>
            <a:normAutofit/>
          </a:bodyPr>
          <a:lstStyle/>
          <a:p>
            <a:pPr marL="0" indent="0">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r>
              <a:rPr lang="en-CA" dirty="0"/>
              <a:t>On Sunday, Ken talked about how in our culture today </a:t>
            </a:r>
          </a:p>
          <a:p>
            <a:pPr marL="0" indent="0" algn="ctr">
              <a:buNone/>
            </a:pPr>
            <a:r>
              <a:rPr lang="en-CA" dirty="0"/>
              <a:t>freedom has become our highest pursuit.</a:t>
            </a:r>
            <a:r>
              <a:rPr lang="en-CA" b="1" dirty="0"/>
              <a:t>  </a:t>
            </a:r>
          </a:p>
          <a:p>
            <a:pPr marL="0" indent="0" algn="ctr">
              <a:buNone/>
            </a:pPr>
            <a:endParaRPr lang="en-CA" b="1" dirty="0"/>
          </a:p>
          <a:p>
            <a:pPr marL="0" indent="0" algn="ctr">
              <a:buNone/>
            </a:pPr>
            <a:r>
              <a:rPr lang="en-CA" b="1" dirty="0"/>
              <a:t>What did he mean by this?</a:t>
            </a:r>
            <a:endParaRPr lang="en-CA" dirty="0"/>
          </a:p>
          <a:p>
            <a:pPr marL="0" indent="0">
              <a:buNone/>
            </a:pPr>
            <a:endParaRPr lang="en-CA" dirty="0"/>
          </a:p>
          <a:p>
            <a:pPr marL="0" indent="0" algn="ctr">
              <a:buNone/>
            </a:pPr>
            <a:endParaRPr lang="en-CA" dirty="0"/>
          </a:p>
        </p:txBody>
      </p:sp>
    </p:spTree>
    <p:extLst>
      <p:ext uri="{BB962C8B-B14F-4D97-AF65-F5344CB8AC3E}">
        <p14:creationId xmlns:p14="http://schemas.microsoft.com/office/powerpoint/2010/main" val="321700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0FA88F-42C5-FB4E-93E1-11193F86B2AF}"/>
              </a:ext>
            </a:extLst>
          </p:cNvPr>
          <p:cNvSpPr>
            <a:spLocks noGrp="1"/>
          </p:cNvSpPr>
          <p:nvPr>
            <p:ph idx="1"/>
          </p:nvPr>
        </p:nvSpPr>
        <p:spPr>
          <a:xfrm>
            <a:off x="1118418" y="571117"/>
            <a:ext cx="10515600" cy="5635719"/>
          </a:xfrm>
        </p:spPr>
        <p:txBody>
          <a:bodyPr>
            <a:normAutofit/>
          </a:bodyPr>
          <a:lstStyle/>
          <a:p>
            <a:pPr marL="0" indent="0">
              <a:buNone/>
            </a:pPr>
            <a:endParaRPr lang="en-CA" dirty="0"/>
          </a:p>
          <a:p>
            <a:pPr marL="0" indent="0" algn="ctr">
              <a:buNone/>
            </a:pPr>
            <a:endParaRPr lang="en-CA" b="1" dirty="0"/>
          </a:p>
          <a:p>
            <a:pPr marL="0" indent="0" algn="ctr">
              <a:buNone/>
            </a:pPr>
            <a:endParaRPr lang="en-CA" b="1" dirty="0"/>
          </a:p>
          <a:p>
            <a:pPr marL="0" indent="0" algn="ctr">
              <a:buNone/>
            </a:pPr>
            <a:endParaRPr lang="en-CA" b="1" dirty="0"/>
          </a:p>
          <a:p>
            <a:pPr marL="0" indent="0" algn="ctr">
              <a:buNone/>
            </a:pPr>
            <a:r>
              <a:rPr lang="en-CA" b="1" dirty="0"/>
              <a:t>How would you define freedom?   </a:t>
            </a:r>
          </a:p>
          <a:p>
            <a:pPr marL="0" indent="0" algn="ctr">
              <a:buNone/>
            </a:pPr>
            <a:endParaRPr lang="en-CA" b="1" dirty="0"/>
          </a:p>
          <a:p>
            <a:pPr marL="0" indent="0" algn="ctr">
              <a:buNone/>
            </a:pPr>
            <a:r>
              <a:rPr lang="en-CA" dirty="0"/>
              <a:t>Take a few moments to offer your definition of freedom with the group.</a:t>
            </a:r>
          </a:p>
          <a:p>
            <a:pPr marL="0" indent="0" algn="ctr">
              <a:buNone/>
            </a:pPr>
            <a:endParaRPr lang="en-CA" dirty="0"/>
          </a:p>
          <a:p>
            <a:pPr marL="0" indent="0" algn="ctr">
              <a:buNone/>
            </a:pPr>
            <a:endParaRPr lang="en-CA" b="1"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78063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144D03F-3180-4E4F-A229-161030CB8233}"/>
              </a:ext>
            </a:extLst>
          </p:cNvPr>
          <p:cNvSpPr>
            <a:spLocks noGrp="1"/>
          </p:cNvSpPr>
          <p:nvPr>
            <p:ph idx="1"/>
          </p:nvPr>
        </p:nvSpPr>
        <p:spPr>
          <a:xfrm>
            <a:off x="401782" y="415636"/>
            <a:ext cx="11582400" cy="6151419"/>
          </a:xfrm>
        </p:spPr>
        <p:txBody>
          <a:bodyPr>
            <a:normAutofit/>
          </a:bodyPr>
          <a:lstStyle/>
          <a:p>
            <a:pPr marL="0" indent="0">
              <a:buNone/>
            </a:pPr>
            <a:endParaRPr lang="en-CA" dirty="0"/>
          </a:p>
          <a:p>
            <a:pPr marL="0" indent="0" algn="ctr">
              <a:buNone/>
            </a:pPr>
            <a:endParaRPr lang="en-CA" dirty="0"/>
          </a:p>
          <a:p>
            <a:pPr marL="0" indent="0" algn="ctr">
              <a:buNone/>
            </a:pPr>
            <a:endParaRPr lang="en-CA" dirty="0"/>
          </a:p>
          <a:p>
            <a:pPr marL="0" indent="0" algn="ctr">
              <a:buNone/>
            </a:pPr>
            <a:r>
              <a:rPr lang="en-CA" dirty="0"/>
              <a:t>“Jesus said to the people who believed in him, </a:t>
            </a:r>
          </a:p>
          <a:p>
            <a:pPr marL="0" indent="0" algn="ctr">
              <a:buNone/>
            </a:pPr>
            <a:r>
              <a:rPr lang="en-CA" dirty="0"/>
              <a:t>‘You are truly my disciples if you remain faithful to my teachings.   </a:t>
            </a:r>
          </a:p>
          <a:p>
            <a:pPr marL="0" indent="0" algn="ctr">
              <a:buNone/>
            </a:pPr>
            <a:r>
              <a:rPr lang="en-CA" dirty="0"/>
              <a:t>And you will know the truth, and the truth will set you free.’” John 8:31-32 NLT</a:t>
            </a:r>
          </a:p>
          <a:p>
            <a:pPr marL="0" indent="0" algn="ctr">
              <a:buNone/>
            </a:pPr>
            <a:endParaRPr lang="en-CA" dirty="0"/>
          </a:p>
          <a:p>
            <a:pPr marL="0" indent="0" algn="ctr">
              <a:buNone/>
            </a:pPr>
            <a:r>
              <a:rPr lang="en-CA" b="1" dirty="0"/>
              <a:t>Why is the truth so important to our quest for freedom?</a:t>
            </a:r>
            <a:r>
              <a:rPr lang="en-CA" dirty="0"/>
              <a:t> </a:t>
            </a:r>
            <a:endParaRPr lang="en-US" dirty="0"/>
          </a:p>
        </p:txBody>
      </p:sp>
    </p:spTree>
    <p:extLst>
      <p:ext uri="{BB962C8B-B14F-4D97-AF65-F5344CB8AC3E}">
        <p14:creationId xmlns:p14="http://schemas.microsoft.com/office/powerpoint/2010/main" val="1350807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95B7BAC-8A3B-6A44-B35D-47BFCB12F7A7}"/>
              </a:ext>
            </a:extLst>
          </p:cNvPr>
          <p:cNvSpPr>
            <a:spLocks noGrp="1"/>
          </p:cNvSpPr>
          <p:nvPr>
            <p:ph idx="1"/>
          </p:nvPr>
        </p:nvSpPr>
        <p:spPr>
          <a:xfrm>
            <a:off x="374073" y="304306"/>
            <a:ext cx="11402291" cy="5999511"/>
          </a:xfrm>
        </p:spPr>
        <p:txBody>
          <a:bodyPr>
            <a:normAutofit/>
          </a:bodyPr>
          <a:lstStyle/>
          <a:p>
            <a:pPr marL="0" indent="0" algn="ctr">
              <a:buNone/>
            </a:pPr>
            <a:endParaRPr lang="en-CA" dirty="0"/>
          </a:p>
          <a:p>
            <a:pPr marL="0" indent="0" algn="ctr">
              <a:buNone/>
            </a:pPr>
            <a:endParaRPr lang="en-CA" dirty="0"/>
          </a:p>
          <a:p>
            <a:pPr marL="0" indent="0" algn="ctr">
              <a:buNone/>
            </a:pPr>
            <a:r>
              <a:rPr lang="en-CA" dirty="0"/>
              <a:t>“’But we are descendants of Abraham,’ they said.   ‘We have never been slaves to anyone.   What do you mean, ‘You will be set free?’”  John 8:33  NLT</a:t>
            </a:r>
          </a:p>
          <a:p>
            <a:pPr marL="0" lvl="0" indent="0" algn="ctr">
              <a:buNone/>
            </a:pPr>
            <a:endParaRPr lang="en-CA" dirty="0"/>
          </a:p>
          <a:p>
            <a:pPr marL="0" lvl="0" indent="0" algn="ctr">
              <a:buNone/>
            </a:pPr>
            <a:r>
              <a:rPr lang="en-CA" dirty="0"/>
              <a:t>The people of Jesus’s day thought they were free, </a:t>
            </a:r>
          </a:p>
          <a:p>
            <a:pPr marL="0" lvl="0" indent="0" algn="ctr">
              <a:buNone/>
            </a:pPr>
            <a:r>
              <a:rPr lang="en-CA" dirty="0"/>
              <a:t>but they were really slaves to sin.     </a:t>
            </a:r>
          </a:p>
          <a:p>
            <a:pPr marL="0" lvl="0" indent="0" algn="ctr">
              <a:buNone/>
            </a:pPr>
            <a:endParaRPr lang="en-CA" b="1" dirty="0"/>
          </a:p>
          <a:p>
            <a:pPr marL="0" lvl="0" indent="0" algn="ctr">
              <a:buNone/>
            </a:pPr>
            <a:r>
              <a:rPr lang="en-CA" b="1" dirty="0"/>
              <a:t>Why did they (and we) resist what Jesus </a:t>
            </a:r>
          </a:p>
          <a:p>
            <a:pPr marL="0" lvl="0" indent="0" algn="ctr">
              <a:buNone/>
            </a:pPr>
            <a:r>
              <a:rPr lang="en-CA" b="1" dirty="0"/>
              <a:t>was saying to them about freedom?</a:t>
            </a:r>
            <a:endParaRPr lang="en-CA" dirty="0"/>
          </a:p>
          <a:p>
            <a:pPr marL="0" indent="0" algn="ctr">
              <a:buNone/>
            </a:pPr>
            <a:r>
              <a:rPr lang="en-CA" b="1" dirty="0"/>
              <a:t> </a:t>
            </a:r>
            <a:endParaRPr lang="en-CA" dirty="0"/>
          </a:p>
          <a:p>
            <a:pPr marL="0" indent="0">
              <a:buNone/>
            </a:pPr>
            <a:endParaRPr lang="en-US" dirty="0"/>
          </a:p>
        </p:txBody>
      </p:sp>
    </p:spTree>
    <p:extLst>
      <p:ext uri="{BB962C8B-B14F-4D97-AF65-F5344CB8AC3E}">
        <p14:creationId xmlns:p14="http://schemas.microsoft.com/office/powerpoint/2010/main" val="2730965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E068416-11CC-6744-83CA-0EDD7ECB6CE6}"/>
              </a:ext>
            </a:extLst>
          </p:cNvPr>
          <p:cNvSpPr>
            <a:spLocks noGrp="1"/>
          </p:cNvSpPr>
          <p:nvPr>
            <p:ph idx="1"/>
          </p:nvPr>
        </p:nvSpPr>
        <p:spPr>
          <a:xfrm>
            <a:off x="865909" y="1285298"/>
            <a:ext cx="10515600" cy="4351338"/>
          </a:xfrm>
        </p:spPr>
        <p:txBody>
          <a:bodyPr/>
          <a:lstStyle/>
          <a:p>
            <a:pPr marL="0" indent="0" algn="ctr">
              <a:buNone/>
            </a:pPr>
            <a:endParaRPr lang="en-CA" b="1" dirty="0"/>
          </a:p>
          <a:p>
            <a:pPr marL="0" indent="0" algn="ctr">
              <a:buNone/>
            </a:pPr>
            <a:endParaRPr lang="en-CA" dirty="0"/>
          </a:p>
          <a:p>
            <a:pPr marL="0" indent="0" algn="ctr">
              <a:buNone/>
            </a:pPr>
            <a:endParaRPr lang="en-CA" dirty="0"/>
          </a:p>
          <a:p>
            <a:pPr marL="0" indent="0" algn="ctr">
              <a:buNone/>
            </a:pPr>
            <a:r>
              <a:rPr lang="en-CA" dirty="0"/>
              <a:t>“So if the Son sets you free, you are truly free.”   John 8:36 NLT</a:t>
            </a:r>
          </a:p>
          <a:p>
            <a:pPr marL="0" lvl="0" indent="0" algn="ctr">
              <a:buNone/>
            </a:pPr>
            <a:endParaRPr lang="en-CA" b="1" dirty="0"/>
          </a:p>
          <a:p>
            <a:pPr marL="0" lvl="0" indent="0" algn="ctr">
              <a:buNone/>
            </a:pPr>
            <a:r>
              <a:rPr lang="en-CA" b="1" dirty="0"/>
              <a:t>How would you describe what it means to be truly free? </a:t>
            </a:r>
            <a:endParaRPr lang="en-CA" dirty="0"/>
          </a:p>
          <a:p>
            <a:pPr marL="0" indent="0">
              <a:buNone/>
            </a:pPr>
            <a:endParaRPr lang="en-US" dirty="0"/>
          </a:p>
        </p:txBody>
      </p:sp>
    </p:spTree>
    <p:extLst>
      <p:ext uri="{BB962C8B-B14F-4D97-AF65-F5344CB8AC3E}">
        <p14:creationId xmlns:p14="http://schemas.microsoft.com/office/powerpoint/2010/main" val="392768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EFECF9D-3C7F-854A-8E0B-5DF5BAAF86B2}"/>
              </a:ext>
            </a:extLst>
          </p:cNvPr>
          <p:cNvSpPr>
            <a:spLocks noGrp="1"/>
          </p:cNvSpPr>
          <p:nvPr>
            <p:ph idx="1"/>
          </p:nvPr>
        </p:nvSpPr>
        <p:spPr/>
        <p:txBody>
          <a:bodyPr/>
          <a:lstStyle/>
          <a:p>
            <a:pPr marL="0" lvl="0" indent="0" algn="ctr">
              <a:buNone/>
            </a:pPr>
            <a:r>
              <a:rPr lang="en-CA" dirty="0"/>
              <a:t>Author, Timothy Keller, writes, “In many areas of life, freedom is not so much the absence of restrictions as finding the right ones, the liberating restrictions.”  </a:t>
            </a:r>
            <a:r>
              <a:rPr lang="en-CA" u="sng" dirty="0"/>
              <a:t>The Reason for God</a:t>
            </a:r>
            <a:endParaRPr lang="en-CA" dirty="0"/>
          </a:p>
          <a:p>
            <a:pPr marL="0" indent="0" algn="ctr">
              <a:buNone/>
            </a:pPr>
            <a:endParaRPr lang="en-CA" dirty="0"/>
          </a:p>
          <a:p>
            <a:pPr marL="0" lvl="0" indent="0" algn="ctr">
              <a:buNone/>
            </a:pPr>
            <a:r>
              <a:rPr lang="en-CA" b="1" dirty="0"/>
              <a:t>What are some examples from our culture of liberating restrictions?</a:t>
            </a:r>
            <a:endParaRPr lang="en-CA" dirty="0"/>
          </a:p>
          <a:p>
            <a:pPr marL="0" indent="0" algn="ctr">
              <a:buNone/>
            </a:pPr>
            <a:r>
              <a:rPr lang="en-CA" b="1" dirty="0"/>
              <a:t> </a:t>
            </a:r>
            <a:endParaRPr lang="en-CA" dirty="0"/>
          </a:p>
          <a:p>
            <a:pPr marL="0" lvl="0" indent="0" algn="ctr">
              <a:buNone/>
            </a:pPr>
            <a:r>
              <a:rPr lang="en-CA" b="1" dirty="0"/>
              <a:t>How might you make a case for saying </a:t>
            </a:r>
          </a:p>
          <a:p>
            <a:pPr marL="0" lvl="0" indent="0" algn="ctr">
              <a:buNone/>
            </a:pPr>
            <a:r>
              <a:rPr lang="en-CA" b="1" dirty="0"/>
              <a:t>Jesus’ teachings are liberating restrictions?</a:t>
            </a:r>
            <a:endParaRPr lang="en-CA" dirty="0"/>
          </a:p>
          <a:p>
            <a:pPr marL="0" indent="0">
              <a:buNone/>
            </a:pPr>
            <a:endParaRPr lang="en-US" dirty="0"/>
          </a:p>
        </p:txBody>
      </p:sp>
    </p:spTree>
    <p:extLst>
      <p:ext uri="{BB962C8B-B14F-4D97-AF65-F5344CB8AC3E}">
        <p14:creationId xmlns:p14="http://schemas.microsoft.com/office/powerpoint/2010/main" val="3541057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3AB6506-6658-224D-99B4-2C03A8FE658B}"/>
              </a:ext>
            </a:extLst>
          </p:cNvPr>
          <p:cNvSpPr>
            <a:spLocks noGrp="1"/>
          </p:cNvSpPr>
          <p:nvPr>
            <p:ph idx="1"/>
          </p:nvPr>
        </p:nvSpPr>
        <p:spPr>
          <a:xfrm>
            <a:off x="526473" y="1205345"/>
            <a:ext cx="11291453" cy="4971618"/>
          </a:xfrm>
        </p:spPr>
        <p:txBody>
          <a:bodyPr>
            <a:normAutofit lnSpcReduction="10000"/>
          </a:bodyPr>
          <a:lstStyle/>
          <a:p>
            <a:pPr marL="0" indent="0" algn="ctr">
              <a:buNone/>
            </a:pPr>
            <a:r>
              <a:rPr lang="en-CA" dirty="0"/>
              <a:t>“God saved you by his grace when you believed.   And you can’t take credit for this; it is a gift from God.   Salvation is not a reward for the good things we have done, so none of us can boast about it.”  Ephesians 2:8-9 NLT</a:t>
            </a:r>
          </a:p>
          <a:p>
            <a:pPr marL="0" lvl="0" indent="0" algn="ctr">
              <a:buNone/>
            </a:pPr>
            <a:endParaRPr lang="en-CA" dirty="0"/>
          </a:p>
          <a:p>
            <a:pPr marL="0" lvl="0" indent="0" algn="ctr">
              <a:buNone/>
            </a:pPr>
            <a:r>
              <a:rPr lang="en-CA" dirty="0"/>
              <a:t>In these verses we see the basis of our relationship with God </a:t>
            </a:r>
          </a:p>
          <a:p>
            <a:pPr marL="0" lvl="0" indent="0" algn="ctr">
              <a:buNone/>
            </a:pPr>
            <a:r>
              <a:rPr lang="en-CA" dirty="0"/>
              <a:t>is not based on rule following, but on faith.    </a:t>
            </a:r>
          </a:p>
          <a:p>
            <a:pPr marL="0" lvl="0" indent="0" algn="ctr">
              <a:buNone/>
            </a:pPr>
            <a:endParaRPr lang="en-CA" b="1" dirty="0"/>
          </a:p>
          <a:p>
            <a:pPr marL="0" lvl="0" indent="0" algn="ctr">
              <a:buNone/>
            </a:pPr>
            <a:r>
              <a:rPr lang="en-CA" b="1" dirty="0"/>
              <a:t>How might these verses speak to someone </a:t>
            </a:r>
          </a:p>
          <a:p>
            <a:pPr marL="0" lvl="0" indent="0" algn="ctr">
              <a:buNone/>
            </a:pPr>
            <a:r>
              <a:rPr lang="en-CA" b="1" dirty="0"/>
              <a:t>who sees Christianity as limiting their freedom?</a:t>
            </a:r>
            <a:endParaRPr lang="en-CA" dirty="0"/>
          </a:p>
          <a:p>
            <a:pPr marL="0" indent="0" algn="ctr">
              <a:buNone/>
            </a:pPr>
            <a:r>
              <a:rPr lang="en-CA" dirty="0"/>
              <a:t> </a:t>
            </a:r>
          </a:p>
          <a:p>
            <a:pPr marL="0" indent="0" algn="ctr">
              <a:buNone/>
            </a:pPr>
            <a:r>
              <a:rPr lang="en-CA" b="1" dirty="0"/>
              <a:t>What has been a key learning for you from this week’s focus on freedom?</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2218485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3915</TotalTime>
  <Words>543</Words>
  <Application>Microsoft Office PowerPoint</Application>
  <PresentationFormat>Widescreen</PresentationFormat>
  <Paragraphs>77</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REAL GOOD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GOOD QUESTIONS</dc:title>
  <dc:creator>Jeff Austen</dc:creator>
  <cp:lastModifiedBy>Creekside Office</cp:lastModifiedBy>
  <cp:revision>20</cp:revision>
  <cp:lastPrinted>2021-05-06T14:44:18Z</cp:lastPrinted>
  <dcterms:created xsi:type="dcterms:W3CDTF">2021-04-08T14:48:07Z</dcterms:created>
  <dcterms:modified xsi:type="dcterms:W3CDTF">2021-05-06T14:51:17Z</dcterms:modified>
</cp:coreProperties>
</file>