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1" r:id="rId6"/>
    <p:sldId id="262" r:id="rId7"/>
    <p:sldId id="263" r:id="rId8"/>
    <p:sldId id="264"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8"/>
  </p:normalViewPr>
  <p:slideViewPr>
    <p:cSldViewPr snapToGrid="0" snapToObjects="1">
      <p:cViewPr varScale="1">
        <p:scale>
          <a:sx n="40" d="100"/>
          <a:sy n="40" d="100"/>
        </p:scale>
        <p:origin x="100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B6F37-E123-004E-B25A-BC52D40E0B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04093A-6095-BA42-BC3F-284E704496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D8838A-89B1-1F40-B463-360453F30419}"/>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5" name="Footer Placeholder 4">
            <a:extLst>
              <a:ext uri="{FF2B5EF4-FFF2-40B4-BE49-F238E27FC236}">
                <a16:creationId xmlns:a16="http://schemas.microsoft.com/office/drawing/2014/main" id="{53A1FC28-C059-EC43-9AFB-6722DF0AB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745039-A84D-BB45-A57D-F6B5045A656A}"/>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36070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ADB9B-0EE1-9743-9D3A-9B665627DB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0DDCDD-6D29-E144-900C-1C0C6CEDF2B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A3C38A-DA1A-D042-AADE-F12374748528}"/>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5" name="Footer Placeholder 4">
            <a:extLst>
              <a:ext uri="{FF2B5EF4-FFF2-40B4-BE49-F238E27FC236}">
                <a16:creationId xmlns:a16="http://schemas.microsoft.com/office/drawing/2014/main" id="{424982EE-11A3-F742-B145-20C857AAD4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73CB1E-C9F6-8645-905C-78B2F365C892}"/>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187738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07A52F-033C-E045-BF51-D6DA8979E5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81591A-AE98-CE46-AD08-CA7C01538B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13D10F-2429-B44D-BA5E-F7F57259A35E}"/>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5" name="Footer Placeholder 4">
            <a:extLst>
              <a:ext uri="{FF2B5EF4-FFF2-40B4-BE49-F238E27FC236}">
                <a16:creationId xmlns:a16="http://schemas.microsoft.com/office/drawing/2014/main" id="{68CEDA97-8C34-AF4D-BA1D-CD59783723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4A397-7B67-7A47-888C-CB3C477981EE}"/>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8070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2C91E-495E-E441-8D6B-EDBD4F39A2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58B4E8-23E9-804D-98AE-9433CFFE2C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899AB-C2FD-2E4D-B95E-A108875440A0}"/>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5" name="Footer Placeholder 4">
            <a:extLst>
              <a:ext uri="{FF2B5EF4-FFF2-40B4-BE49-F238E27FC236}">
                <a16:creationId xmlns:a16="http://schemas.microsoft.com/office/drawing/2014/main" id="{6168D54B-13A2-7340-9345-845BB82F25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7DD88A-A821-FE40-AA02-2AD2D8027AB5}"/>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4199214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C24FC-6CC9-834E-AD41-5E436E49D2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1F45D6-0542-9647-A20A-1A7BBD648A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C9118C3-A293-E34C-B144-69A515A76A13}"/>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5" name="Footer Placeholder 4">
            <a:extLst>
              <a:ext uri="{FF2B5EF4-FFF2-40B4-BE49-F238E27FC236}">
                <a16:creationId xmlns:a16="http://schemas.microsoft.com/office/drawing/2014/main" id="{9FAB831E-7486-CD44-8121-CC09D6FB1E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CAAC9A-09AF-8848-94FB-13EC1599523A}"/>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97974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F4CA3-7274-7146-8978-8D5C99FB18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931254-BE66-1D46-86EB-3214CBB5F4C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05771F-7F63-924F-86BD-976959015C1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F24FFA-FFB6-BE4A-8AAE-1ECAB6620BD5}"/>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6" name="Footer Placeholder 5">
            <a:extLst>
              <a:ext uri="{FF2B5EF4-FFF2-40B4-BE49-F238E27FC236}">
                <a16:creationId xmlns:a16="http://schemas.microsoft.com/office/drawing/2014/main" id="{CBD5EC58-C9CC-C74E-A952-84AFCFE0EC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BB1DD8-152C-C24D-9409-E7B97C465EBA}"/>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23614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F9DE3-A3BE-A24E-9176-80BC36BE1B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D04D70-C144-4C4C-87B4-CB39CF30F7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55527AD-685F-224F-9BCE-AF10B3D20A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FAC377-01AE-F648-A76B-D2F322A549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53B491A-0339-B84F-8605-DEF3E9BE715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6BDBC-E8A0-4541-880C-7698EEC49451}"/>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8" name="Footer Placeholder 7">
            <a:extLst>
              <a:ext uri="{FF2B5EF4-FFF2-40B4-BE49-F238E27FC236}">
                <a16:creationId xmlns:a16="http://schemas.microsoft.com/office/drawing/2014/main" id="{FC2356A4-46F2-554F-9BE6-01BC2E8C57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C1F985-7432-2C48-A83D-CBFE4374A202}"/>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4114604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652F7-34C2-C947-A7FF-4161DA84E2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203AB1-F187-BB47-BCE8-BEB7ED3E2E9E}"/>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4" name="Footer Placeholder 3">
            <a:extLst>
              <a:ext uri="{FF2B5EF4-FFF2-40B4-BE49-F238E27FC236}">
                <a16:creationId xmlns:a16="http://schemas.microsoft.com/office/drawing/2014/main" id="{DB38F84F-0C52-D540-A767-5F4F02020F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484E37-3BDB-2E48-B083-802D5628171D}"/>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238448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37A74F-32BB-334F-8E93-8FA5A95249D5}"/>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3" name="Footer Placeholder 2">
            <a:extLst>
              <a:ext uri="{FF2B5EF4-FFF2-40B4-BE49-F238E27FC236}">
                <a16:creationId xmlns:a16="http://schemas.microsoft.com/office/drawing/2014/main" id="{6F65A7FB-963E-344F-8B33-D7AA74722F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575531-97F3-FB48-8F83-3D87A4F0AB8C}"/>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261374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D58C-72D2-3646-B5BB-A6EF3610CE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5DF0EE-133E-384F-9AFB-054329146A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D43D82D-768A-814E-AA44-9B3FA4B3DE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C9081C-1253-5643-BC49-49172BE414C8}"/>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6" name="Footer Placeholder 5">
            <a:extLst>
              <a:ext uri="{FF2B5EF4-FFF2-40B4-BE49-F238E27FC236}">
                <a16:creationId xmlns:a16="http://schemas.microsoft.com/office/drawing/2014/main" id="{24BB8D32-E9AF-9B47-A943-326C52580B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C7D864-9292-184E-A02D-893793A48AB4}"/>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414575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5AAD8-5743-B747-85EE-4B1D411423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D87EF9-1176-1F42-AB2D-5914BEAA4C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C7F038-BF3C-484F-8865-1318EB55D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E536719-4440-F24D-B9B7-E876FD4D0BAE}"/>
              </a:ext>
            </a:extLst>
          </p:cNvPr>
          <p:cNvSpPr>
            <a:spLocks noGrp="1"/>
          </p:cNvSpPr>
          <p:nvPr>
            <p:ph type="dt" sz="half" idx="10"/>
          </p:nvPr>
        </p:nvSpPr>
        <p:spPr/>
        <p:txBody>
          <a:bodyPr/>
          <a:lstStyle/>
          <a:p>
            <a:fld id="{2B1CB262-0D74-244C-8A72-1FF0BADDC12F}" type="datetimeFigureOut">
              <a:rPr lang="en-US" smtClean="0"/>
              <a:t>4/15/2021</a:t>
            </a:fld>
            <a:endParaRPr lang="en-US"/>
          </a:p>
        </p:txBody>
      </p:sp>
      <p:sp>
        <p:nvSpPr>
          <p:cNvPr id="6" name="Footer Placeholder 5">
            <a:extLst>
              <a:ext uri="{FF2B5EF4-FFF2-40B4-BE49-F238E27FC236}">
                <a16:creationId xmlns:a16="http://schemas.microsoft.com/office/drawing/2014/main" id="{8D46F14C-7292-884B-8278-1694241077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87824C-A621-C44A-95AC-5AF0AEB8A271}"/>
              </a:ext>
            </a:extLst>
          </p:cNvPr>
          <p:cNvSpPr>
            <a:spLocks noGrp="1"/>
          </p:cNvSpPr>
          <p:nvPr>
            <p:ph type="sldNum" sz="quarter" idx="12"/>
          </p:nvPr>
        </p:nvSpPr>
        <p:spPr/>
        <p:txBody>
          <a:bodyPr/>
          <a:lstStyle/>
          <a:p>
            <a:fld id="{902AA7C7-C1B4-A04F-8406-453AA1698569}" type="slidenum">
              <a:rPr lang="en-US" smtClean="0"/>
              <a:t>‹#›</a:t>
            </a:fld>
            <a:endParaRPr lang="en-US"/>
          </a:p>
        </p:txBody>
      </p:sp>
    </p:spTree>
    <p:extLst>
      <p:ext uri="{BB962C8B-B14F-4D97-AF65-F5344CB8AC3E}">
        <p14:creationId xmlns:p14="http://schemas.microsoft.com/office/powerpoint/2010/main" val="2830157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17A9C4-DFEC-5244-A5A4-B4A5BC0A4E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E38A7D-8296-0444-B475-137FD1A180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B3009D-A372-0D45-A55C-93B7241EA5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CB262-0D74-244C-8A72-1FF0BADDC12F}" type="datetimeFigureOut">
              <a:rPr lang="en-US" smtClean="0"/>
              <a:t>4/15/2021</a:t>
            </a:fld>
            <a:endParaRPr lang="en-US"/>
          </a:p>
        </p:txBody>
      </p:sp>
      <p:sp>
        <p:nvSpPr>
          <p:cNvPr id="5" name="Footer Placeholder 4">
            <a:extLst>
              <a:ext uri="{FF2B5EF4-FFF2-40B4-BE49-F238E27FC236}">
                <a16:creationId xmlns:a16="http://schemas.microsoft.com/office/drawing/2014/main" id="{674B7256-2FF1-8C40-8223-8360CF001B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93B59F-255C-2D41-B01A-2FA4968415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AA7C7-C1B4-A04F-8406-453AA1698569}" type="slidenum">
              <a:rPr lang="en-US" smtClean="0"/>
              <a:t>‹#›</a:t>
            </a:fld>
            <a:endParaRPr lang="en-US"/>
          </a:p>
        </p:txBody>
      </p:sp>
    </p:spTree>
    <p:extLst>
      <p:ext uri="{BB962C8B-B14F-4D97-AF65-F5344CB8AC3E}">
        <p14:creationId xmlns:p14="http://schemas.microsoft.com/office/powerpoint/2010/main" val="10524889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67386-6E07-A94C-95C8-9296270F4DF7}"/>
              </a:ext>
            </a:extLst>
          </p:cNvPr>
          <p:cNvSpPr>
            <a:spLocks noGrp="1"/>
          </p:cNvSpPr>
          <p:nvPr>
            <p:ph type="ctrTitle"/>
          </p:nvPr>
        </p:nvSpPr>
        <p:spPr/>
        <p:txBody>
          <a:bodyPr/>
          <a:lstStyle/>
          <a:p>
            <a:r>
              <a:rPr lang="en-US" b="1" dirty="0"/>
              <a:t>REAL GOOD QUESTIONS</a:t>
            </a:r>
          </a:p>
        </p:txBody>
      </p:sp>
      <p:sp>
        <p:nvSpPr>
          <p:cNvPr id="3" name="Subtitle 2">
            <a:extLst>
              <a:ext uri="{FF2B5EF4-FFF2-40B4-BE49-F238E27FC236}">
                <a16:creationId xmlns:a16="http://schemas.microsoft.com/office/drawing/2014/main" id="{3626099B-0006-3948-BE93-951CFC4138F4}"/>
              </a:ext>
            </a:extLst>
          </p:cNvPr>
          <p:cNvSpPr>
            <a:spLocks noGrp="1"/>
          </p:cNvSpPr>
          <p:nvPr>
            <p:ph type="subTitle" idx="1"/>
          </p:nvPr>
        </p:nvSpPr>
        <p:spPr/>
        <p:txBody>
          <a:bodyPr>
            <a:normAutofit/>
          </a:bodyPr>
          <a:lstStyle/>
          <a:p>
            <a:r>
              <a:rPr lang="en-US" sz="3200" b="1" dirty="0"/>
              <a:t>WHY WOULD I ALLOW THE BIBLE TO BE AUTHORATATIVE IN MY LIFE?</a:t>
            </a:r>
          </a:p>
        </p:txBody>
      </p:sp>
    </p:spTree>
    <p:extLst>
      <p:ext uri="{BB962C8B-B14F-4D97-AF65-F5344CB8AC3E}">
        <p14:creationId xmlns:p14="http://schemas.microsoft.com/office/powerpoint/2010/main" val="20185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377780-16DA-D64D-B7F4-C6E4E7E77C51}"/>
              </a:ext>
            </a:extLst>
          </p:cNvPr>
          <p:cNvSpPr>
            <a:spLocks noGrp="1"/>
          </p:cNvSpPr>
          <p:nvPr>
            <p:ph idx="1"/>
          </p:nvPr>
        </p:nvSpPr>
        <p:spPr>
          <a:xfrm>
            <a:off x="865910" y="2171989"/>
            <a:ext cx="10515600" cy="2718666"/>
          </a:xfrm>
        </p:spPr>
        <p:txBody>
          <a:bodyPr/>
          <a:lstStyle/>
          <a:p>
            <a:pPr marL="0" indent="0" algn="ctr">
              <a:buNone/>
            </a:pPr>
            <a:r>
              <a:rPr lang="en-US" u="sng" dirty="0"/>
              <a:t>MY FIRST BOSS</a:t>
            </a:r>
          </a:p>
          <a:p>
            <a:pPr marL="0" indent="0">
              <a:buNone/>
            </a:pPr>
            <a:endParaRPr lang="en-US" u="sng" dirty="0"/>
          </a:p>
          <a:p>
            <a:pPr marL="0" indent="0" algn="ctr">
              <a:buNone/>
            </a:pPr>
            <a:r>
              <a:rPr lang="en-CA" dirty="0"/>
              <a:t>What was your first experience of working for a “boss”?   </a:t>
            </a:r>
          </a:p>
          <a:p>
            <a:pPr marL="0" indent="0" algn="ctr">
              <a:buNone/>
            </a:pPr>
            <a:r>
              <a:rPr lang="en-CA" dirty="0"/>
              <a:t>What did that experience teach you about authority?</a:t>
            </a:r>
          </a:p>
          <a:p>
            <a:pPr marL="0" indent="0">
              <a:buNone/>
            </a:pPr>
            <a:endParaRPr lang="en-US" dirty="0"/>
          </a:p>
        </p:txBody>
      </p:sp>
    </p:spTree>
    <p:extLst>
      <p:ext uri="{BB962C8B-B14F-4D97-AF65-F5344CB8AC3E}">
        <p14:creationId xmlns:p14="http://schemas.microsoft.com/office/powerpoint/2010/main" val="303939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43ED6D-8523-124E-8D15-32CFCD85B7F9}"/>
              </a:ext>
            </a:extLst>
          </p:cNvPr>
          <p:cNvSpPr>
            <a:spLocks noGrp="1"/>
          </p:cNvSpPr>
          <p:nvPr>
            <p:ph idx="1"/>
          </p:nvPr>
        </p:nvSpPr>
        <p:spPr>
          <a:xfrm>
            <a:off x="838200" y="250723"/>
            <a:ext cx="10515600" cy="6400800"/>
          </a:xfrm>
        </p:spPr>
        <p:txBody>
          <a:bodyPr>
            <a:normAutofit/>
          </a:bodyPr>
          <a:lstStyle/>
          <a:p>
            <a:pPr marL="0" indent="0">
              <a:buNone/>
            </a:pPr>
            <a:endParaRPr lang="en-CA" dirty="0"/>
          </a:p>
          <a:p>
            <a:pPr marL="0" indent="0">
              <a:buNone/>
            </a:pPr>
            <a:endParaRPr lang="en-CA" dirty="0"/>
          </a:p>
          <a:p>
            <a:pPr marL="0" indent="0">
              <a:buNone/>
            </a:pPr>
            <a:endParaRPr lang="en-CA" dirty="0"/>
          </a:p>
          <a:p>
            <a:pPr marL="0" indent="0">
              <a:buNone/>
            </a:pPr>
            <a:endParaRPr lang="en-CA" dirty="0"/>
          </a:p>
          <a:p>
            <a:pPr marL="0" indent="0" algn="ctr">
              <a:buNone/>
            </a:pPr>
            <a:r>
              <a:rPr lang="en-CA" dirty="0"/>
              <a:t>On Sunday, Pete spoke to the question, </a:t>
            </a:r>
          </a:p>
          <a:p>
            <a:pPr marL="0" indent="0" algn="ctr">
              <a:buNone/>
            </a:pPr>
            <a:r>
              <a:rPr lang="en-CA" dirty="0"/>
              <a:t>“Why would I allow the Bible to be authoritative in my life?”   </a:t>
            </a:r>
          </a:p>
          <a:p>
            <a:pPr marL="0" indent="0" algn="ctr">
              <a:buNone/>
            </a:pPr>
            <a:endParaRPr lang="en-CA" b="1" dirty="0"/>
          </a:p>
          <a:p>
            <a:pPr marL="0" indent="0" algn="ctr">
              <a:buNone/>
            </a:pPr>
            <a:r>
              <a:rPr lang="en-CA" b="1" dirty="0"/>
              <a:t>What was a highlight for you from his response?</a:t>
            </a:r>
            <a:endParaRPr lang="en-CA" dirty="0"/>
          </a:p>
          <a:p>
            <a:pPr marL="0" indent="0">
              <a:buNone/>
            </a:pPr>
            <a:endParaRPr lang="en-US" dirty="0"/>
          </a:p>
        </p:txBody>
      </p:sp>
    </p:spTree>
    <p:extLst>
      <p:ext uri="{BB962C8B-B14F-4D97-AF65-F5344CB8AC3E}">
        <p14:creationId xmlns:p14="http://schemas.microsoft.com/office/powerpoint/2010/main" val="321700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0FA88F-42C5-FB4E-93E1-11193F86B2AF}"/>
              </a:ext>
            </a:extLst>
          </p:cNvPr>
          <p:cNvSpPr>
            <a:spLocks noGrp="1"/>
          </p:cNvSpPr>
          <p:nvPr>
            <p:ph idx="1"/>
          </p:nvPr>
        </p:nvSpPr>
        <p:spPr>
          <a:xfrm>
            <a:off x="1118418" y="571117"/>
            <a:ext cx="10515600" cy="5635719"/>
          </a:xfrm>
        </p:spPr>
        <p:txBody>
          <a:bodyPr>
            <a:normAutofit lnSpcReduction="10000"/>
          </a:bodyPr>
          <a:lstStyle/>
          <a:p>
            <a:pPr marL="0" indent="0" algn="ctr">
              <a:buNone/>
            </a:pPr>
            <a:r>
              <a:rPr lang="en-CA" sz="4000" dirty="0"/>
              <a:t>READ:   Mark 1:1-28</a:t>
            </a:r>
          </a:p>
          <a:p>
            <a:pPr marL="0" indent="0" algn="ctr">
              <a:buNone/>
            </a:pPr>
            <a:endParaRPr lang="en-CA" b="1" dirty="0"/>
          </a:p>
          <a:p>
            <a:pPr marL="0" indent="0" algn="ctr">
              <a:buNone/>
            </a:pPr>
            <a:r>
              <a:rPr lang="en-CA" b="1" dirty="0"/>
              <a:t>What does Mark tell us about Jesus’ identity in verses 1 and 11?</a:t>
            </a:r>
            <a:endParaRPr lang="en-CA" dirty="0"/>
          </a:p>
          <a:p>
            <a:pPr marL="0" indent="0" algn="ctr">
              <a:buNone/>
            </a:pPr>
            <a:endParaRPr lang="en-CA" b="1" dirty="0"/>
          </a:p>
          <a:p>
            <a:pPr marL="0" indent="0" algn="ctr">
              <a:buNone/>
            </a:pPr>
            <a:r>
              <a:rPr lang="en-CA" b="1" dirty="0"/>
              <a:t>Where do you notice the authority of Jesus in Mark chapter 1?</a:t>
            </a:r>
            <a:endParaRPr lang="en-CA" dirty="0"/>
          </a:p>
          <a:p>
            <a:pPr marL="0" indent="0" algn="ctr">
              <a:buNone/>
            </a:pPr>
            <a:endParaRPr lang="en-CA" b="1" dirty="0"/>
          </a:p>
          <a:p>
            <a:pPr marL="0" indent="0" algn="ctr">
              <a:buNone/>
            </a:pPr>
            <a:r>
              <a:rPr lang="en-CA" b="1" dirty="0"/>
              <a:t>What do you notice about the response </a:t>
            </a:r>
          </a:p>
          <a:p>
            <a:pPr marL="0" indent="0" algn="ctr">
              <a:buNone/>
            </a:pPr>
            <a:r>
              <a:rPr lang="en-CA" b="1" dirty="0"/>
              <a:t>the people had to Jesus’ teaching?  (see vs. 22 and 27)</a:t>
            </a:r>
            <a:endParaRPr lang="en-CA" dirty="0"/>
          </a:p>
          <a:p>
            <a:pPr marL="0" indent="0" algn="ctr">
              <a:buNone/>
            </a:pPr>
            <a:endParaRPr lang="en-CA" b="1" dirty="0"/>
          </a:p>
          <a:p>
            <a:pPr marL="0" indent="0" algn="ctr">
              <a:buNone/>
            </a:pPr>
            <a:r>
              <a:rPr lang="en-CA" b="1" dirty="0"/>
              <a:t>How might you use Mark 1 to argue </a:t>
            </a:r>
          </a:p>
          <a:p>
            <a:pPr marL="0" indent="0" algn="ctr">
              <a:buNone/>
            </a:pPr>
            <a:r>
              <a:rPr lang="en-CA" b="1" dirty="0"/>
              <a:t>we should see the Bible as authoritative?  </a:t>
            </a:r>
            <a:endParaRPr lang="en-CA" dirty="0"/>
          </a:p>
          <a:p>
            <a:pPr marL="0" indent="0" algn="ctr">
              <a:buNone/>
            </a:pPr>
            <a:endParaRPr lang="en-CA" b="1"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78063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44D03F-3180-4E4F-A229-161030CB8233}"/>
              </a:ext>
            </a:extLst>
          </p:cNvPr>
          <p:cNvSpPr>
            <a:spLocks noGrp="1"/>
          </p:cNvSpPr>
          <p:nvPr>
            <p:ph idx="1"/>
          </p:nvPr>
        </p:nvSpPr>
        <p:spPr>
          <a:xfrm>
            <a:off x="926691" y="1206193"/>
            <a:ext cx="10515600" cy="4351338"/>
          </a:xfrm>
        </p:spPr>
        <p:txBody>
          <a:bodyPr>
            <a:normAutofit fontScale="92500" lnSpcReduction="10000"/>
          </a:bodyPr>
          <a:lstStyle/>
          <a:p>
            <a:pPr marL="0" indent="0" algn="ctr">
              <a:buNone/>
            </a:pPr>
            <a:r>
              <a:rPr lang="en-CA" sz="4000" dirty="0"/>
              <a:t>READ:   Matthew 28:18-20</a:t>
            </a:r>
          </a:p>
          <a:p>
            <a:pPr marL="0" indent="0">
              <a:buNone/>
            </a:pPr>
            <a:endParaRPr lang="en-CA" dirty="0"/>
          </a:p>
          <a:p>
            <a:pPr marL="0" indent="0" algn="ctr">
              <a:buNone/>
            </a:pPr>
            <a:r>
              <a:rPr lang="en-CA" dirty="0"/>
              <a:t>Jesus begins by saying, </a:t>
            </a:r>
          </a:p>
          <a:p>
            <a:pPr marL="0" indent="0" algn="ctr">
              <a:buNone/>
            </a:pPr>
            <a:r>
              <a:rPr lang="en-CA" dirty="0"/>
              <a:t>“I have been given all authority in heaven and on earth.”  </a:t>
            </a:r>
          </a:p>
          <a:p>
            <a:pPr marL="0" indent="0" algn="ctr">
              <a:buNone/>
            </a:pPr>
            <a:r>
              <a:rPr lang="en-CA" b="1" dirty="0"/>
              <a:t>What do you think He means by this?</a:t>
            </a:r>
            <a:endParaRPr lang="en-CA" dirty="0"/>
          </a:p>
          <a:p>
            <a:pPr marL="0" indent="0">
              <a:buNone/>
            </a:pPr>
            <a:endParaRPr lang="en-US" dirty="0"/>
          </a:p>
          <a:p>
            <a:pPr marL="0" indent="0" algn="ctr">
              <a:buNone/>
            </a:pPr>
            <a:r>
              <a:rPr lang="en-CA" dirty="0"/>
              <a:t>Based on his authority, Jesus goes on to give us </a:t>
            </a:r>
          </a:p>
          <a:p>
            <a:pPr marL="0" indent="0" algn="ctr">
              <a:buNone/>
            </a:pPr>
            <a:r>
              <a:rPr lang="en-CA" dirty="0"/>
              <a:t>our “marching orders” we call The Great Commission.    </a:t>
            </a:r>
            <a:endParaRPr lang="en-CA" b="1" dirty="0"/>
          </a:p>
          <a:p>
            <a:pPr marL="0" indent="0" algn="ctr">
              <a:buNone/>
            </a:pPr>
            <a:r>
              <a:rPr lang="en-CA" b="1" dirty="0"/>
              <a:t>What has Jesus commissioned us to do?</a:t>
            </a:r>
            <a:endParaRPr lang="en-CA" dirty="0"/>
          </a:p>
          <a:p>
            <a:pPr marL="0" indent="0">
              <a:buNone/>
            </a:pPr>
            <a:endParaRPr lang="en-US" dirty="0"/>
          </a:p>
        </p:txBody>
      </p:sp>
    </p:spTree>
    <p:extLst>
      <p:ext uri="{BB962C8B-B14F-4D97-AF65-F5344CB8AC3E}">
        <p14:creationId xmlns:p14="http://schemas.microsoft.com/office/powerpoint/2010/main" val="1350807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5B7BAC-8A3B-6A44-B35D-47BFCB12F7A7}"/>
              </a:ext>
            </a:extLst>
          </p:cNvPr>
          <p:cNvSpPr>
            <a:spLocks noGrp="1"/>
          </p:cNvSpPr>
          <p:nvPr>
            <p:ph idx="1"/>
          </p:nvPr>
        </p:nvSpPr>
        <p:spPr>
          <a:xfrm>
            <a:off x="764458" y="955470"/>
            <a:ext cx="10515600" cy="4899640"/>
          </a:xfrm>
        </p:spPr>
        <p:txBody>
          <a:bodyPr/>
          <a:lstStyle/>
          <a:p>
            <a:pPr marL="0" lvl="0" indent="0" algn="ctr">
              <a:buNone/>
            </a:pPr>
            <a:endParaRPr lang="en-CA" b="1" dirty="0"/>
          </a:p>
          <a:p>
            <a:pPr marL="0" lvl="0" indent="0" algn="ctr">
              <a:buNone/>
            </a:pPr>
            <a:endParaRPr lang="en-CA" b="1" dirty="0"/>
          </a:p>
          <a:p>
            <a:pPr marL="0" lvl="0" indent="0" algn="ctr">
              <a:buNone/>
            </a:pPr>
            <a:r>
              <a:rPr lang="en-CA" b="1" dirty="0"/>
              <a:t>What is a teaching in the Bible that </a:t>
            </a:r>
          </a:p>
          <a:p>
            <a:pPr marL="0" lvl="0" indent="0" algn="ctr">
              <a:buNone/>
            </a:pPr>
            <a:r>
              <a:rPr lang="en-CA" b="1" dirty="0"/>
              <a:t>you wrestle with the most?  </a:t>
            </a:r>
          </a:p>
          <a:p>
            <a:pPr marL="0" lvl="0" indent="0" algn="ctr">
              <a:buNone/>
            </a:pPr>
            <a:endParaRPr lang="en-CA" b="1" dirty="0"/>
          </a:p>
          <a:p>
            <a:pPr marL="0" lvl="0" indent="0" algn="ctr">
              <a:buNone/>
            </a:pPr>
            <a:r>
              <a:rPr lang="en-CA" dirty="0"/>
              <a:t>(Consider the morals presented, </a:t>
            </a:r>
          </a:p>
          <a:p>
            <a:pPr marL="0" lvl="0" indent="0" algn="ctr">
              <a:buNone/>
            </a:pPr>
            <a:r>
              <a:rPr lang="en-CA" dirty="0"/>
              <a:t>the teachings about God’s character and actions etc.)</a:t>
            </a:r>
          </a:p>
          <a:p>
            <a:pPr marL="0" indent="0">
              <a:buNone/>
            </a:pP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2730965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A59BD6-CC3E-2044-A4DA-4B844758CBEA}"/>
              </a:ext>
            </a:extLst>
          </p:cNvPr>
          <p:cNvSpPr>
            <a:spLocks noGrp="1"/>
          </p:cNvSpPr>
          <p:nvPr>
            <p:ph idx="1"/>
          </p:nvPr>
        </p:nvSpPr>
        <p:spPr/>
        <p:txBody>
          <a:bodyPr/>
          <a:lstStyle/>
          <a:p>
            <a:pPr marL="0" indent="0" algn="ctr">
              <a:buNone/>
            </a:pPr>
            <a:endParaRPr lang="en-CA" b="1" dirty="0"/>
          </a:p>
          <a:p>
            <a:pPr marL="0" indent="0" algn="ctr">
              <a:buNone/>
            </a:pPr>
            <a:endParaRPr lang="en-CA" b="1" dirty="0"/>
          </a:p>
          <a:p>
            <a:pPr marL="0" indent="0" algn="ctr">
              <a:buNone/>
            </a:pPr>
            <a:r>
              <a:rPr lang="en-CA" b="1" dirty="0"/>
              <a:t>What habit or practice helps you stay on track </a:t>
            </a:r>
          </a:p>
          <a:p>
            <a:pPr marL="0" indent="0" algn="ctr">
              <a:buNone/>
            </a:pPr>
            <a:r>
              <a:rPr lang="en-CA" b="1" dirty="0"/>
              <a:t>with seeing the Bible as authoritative in your life?</a:t>
            </a:r>
            <a:endParaRPr lang="en-CA"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85209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F329C4-737F-3544-A573-507A3E320950}"/>
              </a:ext>
            </a:extLst>
          </p:cNvPr>
          <p:cNvSpPr>
            <a:spLocks noGrp="1"/>
          </p:cNvSpPr>
          <p:nvPr>
            <p:ph idx="1"/>
          </p:nvPr>
        </p:nvSpPr>
        <p:spPr>
          <a:xfrm>
            <a:off x="838200" y="1061884"/>
            <a:ext cx="10515600" cy="5115079"/>
          </a:xfrm>
        </p:spPr>
        <p:txBody>
          <a:bodyPr>
            <a:normAutofit/>
          </a:bodyPr>
          <a:lstStyle/>
          <a:p>
            <a:pPr marL="0" indent="0">
              <a:buNone/>
            </a:pPr>
            <a:endParaRPr lang="en-CA" b="1" dirty="0"/>
          </a:p>
          <a:p>
            <a:pPr marL="0" indent="0">
              <a:buNone/>
            </a:pPr>
            <a:endParaRPr lang="en-CA" b="1" dirty="0"/>
          </a:p>
          <a:p>
            <a:pPr marL="0" indent="0">
              <a:buNone/>
            </a:pPr>
            <a:endParaRPr lang="en-CA" b="1" dirty="0"/>
          </a:p>
          <a:p>
            <a:pPr marL="0" indent="0">
              <a:buNone/>
            </a:pPr>
            <a:endParaRPr lang="en-CA" b="1" dirty="0"/>
          </a:p>
          <a:p>
            <a:pPr marL="0" indent="0" algn="ctr">
              <a:buNone/>
            </a:pPr>
            <a:r>
              <a:rPr lang="en-CA" b="1" dirty="0"/>
              <a:t>What next step might you take </a:t>
            </a:r>
          </a:p>
          <a:p>
            <a:pPr marL="0" indent="0" algn="ctr">
              <a:buNone/>
            </a:pPr>
            <a:r>
              <a:rPr lang="en-CA" b="1" dirty="0"/>
              <a:t>to live in the authority of the Bible? </a:t>
            </a:r>
            <a:endParaRPr lang="en-CA" dirty="0"/>
          </a:p>
          <a:p>
            <a:pPr marL="0" indent="0">
              <a:buNone/>
            </a:pPr>
            <a:endParaRPr lang="en-US" dirty="0"/>
          </a:p>
        </p:txBody>
      </p:sp>
    </p:spTree>
    <p:extLst>
      <p:ext uri="{BB962C8B-B14F-4D97-AF65-F5344CB8AC3E}">
        <p14:creationId xmlns:p14="http://schemas.microsoft.com/office/powerpoint/2010/main" val="4215445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B1A4B6-84AA-1E48-B3FD-9D71239FC1B1}"/>
              </a:ext>
            </a:extLst>
          </p:cNvPr>
          <p:cNvSpPr>
            <a:spLocks noGrp="1"/>
          </p:cNvSpPr>
          <p:nvPr>
            <p:ph idx="1"/>
          </p:nvPr>
        </p:nvSpPr>
        <p:spPr>
          <a:xfrm>
            <a:off x="852948" y="457200"/>
            <a:ext cx="10515600" cy="6151417"/>
          </a:xfrm>
        </p:spPr>
        <p:txBody>
          <a:bodyPr>
            <a:normAutofit fontScale="92500" lnSpcReduction="20000"/>
          </a:bodyPr>
          <a:lstStyle/>
          <a:p>
            <a:pPr marL="0" indent="0">
              <a:buNone/>
            </a:pPr>
            <a:r>
              <a:rPr lang="en-CA" b="1" u="sng" dirty="0"/>
              <a:t>PRAYER</a:t>
            </a:r>
            <a:endParaRPr lang="en-CA" dirty="0"/>
          </a:p>
          <a:p>
            <a:pPr marL="0" indent="0">
              <a:buNone/>
            </a:pPr>
            <a:r>
              <a:rPr lang="en-CA" dirty="0"/>
              <a:t>Creekside supports several missionaries in their work in various places around the world.   Today, let’s pray for some of those missionaries.   Pray for Kelley Myles and Hannah Miller with Power to Change Digital Strategies:  Hannah directs the Farsi ministry and writes:  most of our Persian mentors are refugees and they need God's provision in their life and encouragement for their ministry.  </a:t>
            </a:r>
          </a:p>
          <a:p>
            <a:pPr marL="0" indent="0">
              <a:buNone/>
            </a:pPr>
            <a:r>
              <a:rPr lang="en-CA" dirty="0"/>
              <a:t> </a:t>
            </a:r>
          </a:p>
          <a:p>
            <a:pPr lvl="0"/>
            <a:r>
              <a:rPr lang="en-CA" dirty="0"/>
              <a:t>We celebrate having 873 volunteer mentors responding to messages from all over the world. We continue to have a need for more Mentor Coaches, these are volunteer leaders who mentor our mentors.  Please pray with us that we would see at least 5 more Mentor Coaches raised up by June. </a:t>
            </a:r>
          </a:p>
          <a:p>
            <a:pPr marL="0" indent="0">
              <a:buNone/>
            </a:pPr>
            <a:r>
              <a:rPr lang="en-CA" dirty="0"/>
              <a:t> </a:t>
            </a:r>
          </a:p>
          <a:p>
            <a:pPr lvl="0"/>
            <a:r>
              <a:rPr lang="en-CA" dirty="0"/>
              <a:t>We also are in need of more full and part-time labourers in digital ministry! There is an urgent need for more labourers to join our Tech Team.  We would also like to see God grow our team to help us reach our scope. This means adding to our number in almost every role, more administrators, more mentor support, more help with mentor resources and writers for content, designers etc. </a:t>
            </a:r>
          </a:p>
          <a:p>
            <a:pPr marL="0" indent="0">
              <a:buNone/>
            </a:pPr>
            <a:endParaRPr lang="en-CA" b="1" dirty="0"/>
          </a:p>
          <a:p>
            <a:pPr marL="0" indent="0">
              <a:buNone/>
            </a:pPr>
            <a:endParaRPr lang="en-CA" b="1" dirty="0"/>
          </a:p>
          <a:p>
            <a:pPr marL="0" indent="0">
              <a:buNone/>
            </a:pPr>
            <a:endParaRPr lang="en-CA" b="1" dirty="0"/>
          </a:p>
          <a:p>
            <a:pPr marL="0" indent="0">
              <a:buNone/>
            </a:pPr>
            <a:endParaRPr lang="en-US" dirty="0"/>
          </a:p>
        </p:txBody>
      </p:sp>
    </p:spTree>
    <p:extLst>
      <p:ext uri="{BB962C8B-B14F-4D97-AF65-F5344CB8AC3E}">
        <p14:creationId xmlns:p14="http://schemas.microsoft.com/office/powerpoint/2010/main" val="952893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469</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REAL GOOD QUESTIONS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GOOD QUESTIONS</dc:title>
  <dc:creator>Jeff Austen</dc:creator>
  <cp:lastModifiedBy>Cheryl Schade</cp:lastModifiedBy>
  <cp:revision>8</cp:revision>
  <dcterms:created xsi:type="dcterms:W3CDTF">2021-04-08T14:48:07Z</dcterms:created>
  <dcterms:modified xsi:type="dcterms:W3CDTF">2021-04-15T15:23:37Z</dcterms:modified>
</cp:coreProperties>
</file>