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9"/>
  </p:normalViewPr>
  <p:slideViewPr>
    <p:cSldViewPr snapToGrid="0" snapToObjects="1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3B6F37-E123-004E-B25A-BC52D40E0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B04093A-6095-BA42-BC3F-284E70449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D8838A-89B1-1F40-B463-360453F3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A1FC28-C059-EC43-9AFB-6722DF0A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745039-A84D-BB45-A57D-F6B5045A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AADB9B-0EE1-9743-9D3A-9B665627D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0DDCDD-6D29-E144-900C-1C0C6CEDF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A3C38A-DA1A-D042-AADE-F1237474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4982EE-11A3-F742-B145-20C857AAD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73CB1E-C9F6-8645-905C-78B2F365C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8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307A52F-033C-E045-BF51-D6DA8979E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681591A-AE98-CE46-AD08-CA7C01538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13D10F-2429-B44D-BA5E-F7F57259A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CEDA97-8C34-AF4D-BA1D-CD597837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F4A397-7B67-7A47-888C-CB3C4779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92C91E-495E-E441-8D6B-EDBD4F39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58B4E8-23E9-804D-98AE-9433CFFE2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C899AB-C2FD-2E4D-B95E-A1088754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8D54B-13A2-7340-9345-845BB82F2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7DD88A-A821-FE40-AA02-2AD2D8027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1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EC24FC-6CC9-834E-AD41-5E436E49D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E1F45D6-0542-9647-A20A-1A7BBD648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9118C3-A293-E34C-B144-69A515A76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AB831E-7486-CD44-8121-CC09D6FB1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CAAC9A-09AF-8848-94FB-13EC1599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4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DF4CA3-7274-7146-8978-8D5C99FB1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931254-BE66-1D46-86EB-3214CBB5F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905771F-7F63-924F-86BD-976959015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0F24FFA-FFB6-BE4A-8AAE-1ECAB6620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D5EC58-C9CC-C74E-A952-84AFCFE0E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5BB1DD8-152C-C24D-9409-E7B97C465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5F9DE3-A3BE-A24E-9176-80BC36BE1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D04D70-C144-4C4C-87B4-CB39CF30F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5527AD-685F-224F-9BCE-AF10B3D20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FFAC377-01AE-F648-A76B-D2F322A54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53B491A-0339-B84F-8605-DEF3E9BE7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6C6BDBC-E8A0-4541-880C-7698EEC49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C2356A4-46F2-554F-9BE6-01BC2E8C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EC1F985-7432-2C48-A83D-CBFE4374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0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F652F7-34C2-C947-A7FF-4161DA84E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203AB1-F187-BB47-BCE8-BEB7ED3E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B38F84F-0C52-D540-A767-5F4F0202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C484E37-3BDB-2E48-B083-802D56281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E37A74F-32BB-334F-8E93-8FA5A952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F65A7FB-963E-344F-8B33-D7AA7472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575531-97F3-FB48-8F83-3D87A4F0A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4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14D58C-72D2-3646-B5BB-A6EF3610C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5DF0EE-133E-384F-9AFB-054329146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D43D82D-768A-814E-AA44-9B3FA4B3D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C9081C-1253-5643-BC49-49172BE41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4BB8D32-E9AF-9B47-A943-326C5258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6C7D864-9292-184E-A02D-893793A48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5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75AAD8-5743-B747-85EE-4B1D41142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7D87EF9-1176-1F42-AB2D-5914BEAA4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0C7F038-BF3C-484F-8865-1318EB55D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E536719-4440-F24D-B9B7-E876FD4D0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D46F14C-7292-884B-8278-169424107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987824C-A621-C44A-95AC-5AF0AEB8A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5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E17A9C4-DFEC-5244-A5A4-B4A5BC0A4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E38A7D-8296-0444-B475-137FD1A18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B3009D-A372-0D45-A55C-93B7241EA5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CB262-0D74-244C-8A72-1FF0BADDC12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4B7256-2FF1-8C40-8223-8360CF001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93B59F-255C-2D41-B01A-2FA496841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AA7C7-C1B4-A04F-8406-453AA1698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8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767386-6E07-A94C-95C8-9296270F4D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REAL GOOD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626099B-0006-3948-BE93-951CFC4138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AREN’T WE BETTER OFF WITHOUT RELIGION?</a:t>
            </a:r>
          </a:p>
        </p:txBody>
      </p:sp>
    </p:spTree>
    <p:extLst>
      <p:ext uri="{BB962C8B-B14F-4D97-AF65-F5344CB8AC3E}">
        <p14:creationId xmlns:p14="http://schemas.microsoft.com/office/powerpoint/2010/main" val="201851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8C247C-8B2C-4D4D-8B2D-8A377D46C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09" y="424528"/>
            <a:ext cx="10515600" cy="5991020"/>
          </a:xfrm>
        </p:spPr>
        <p:txBody>
          <a:bodyPr/>
          <a:lstStyle/>
          <a:p>
            <a:pPr marL="0" indent="0" algn="ctr">
              <a:buNone/>
            </a:pPr>
            <a:r>
              <a:rPr lang="en-CA" b="1" u="sng" dirty="0"/>
              <a:t>We really can be happy in all circumstances. 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“I have learned the secret of being content in any and every situation, whether well fed or hungry, whether living in plenty or in want.   I can do all things through him who gives me strength.”  Philippians 4;12-13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Think about Paul’s statement, “I have learned the secret of being content …”  </a:t>
            </a:r>
            <a:r>
              <a:rPr lang="en-CA" b="1" dirty="0"/>
              <a:t>What did he mean by that?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Where have you seen someone who is “happy” </a:t>
            </a:r>
          </a:p>
          <a:p>
            <a:pPr marL="0" indent="0" algn="ctr">
              <a:buNone/>
            </a:pPr>
            <a:r>
              <a:rPr lang="en-CA" b="1" dirty="0"/>
              <a:t>in spite of less than ideal circumstances?   </a:t>
            </a:r>
          </a:p>
          <a:p>
            <a:pPr marL="0" indent="0" algn="ctr">
              <a:buNone/>
            </a:pPr>
            <a:r>
              <a:rPr lang="en-CA" b="1" dirty="0"/>
              <a:t>How has their example helped you understand what happiness is?</a:t>
            </a:r>
            <a:r>
              <a:rPr lang="en-CA" dirty="0">
                <a:effectLst/>
              </a:rPr>
              <a:t> 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67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FC3D92-CF00-074B-98B8-1E2C5B9DF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09" y="631005"/>
            <a:ext cx="10515600" cy="5504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u="sng" dirty="0"/>
              <a:t>Gratitude is good for us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“Rejoice always, pray continually, give thanks in all circumstances; for this is God’s will for you in Christ Jesus.”  1 Thessalonians 5:16-18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What does it mean to “give thanks in all circumstances”?  </a:t>
            </a:r>
          </a:p>
          <a:p>
            <a:pPr marL="0" indent="0" algn="ctr">
              <a:buNone/>
            </a:pPr>
            <a:r>
              <a:rPr lang="en-CA" b="1" dirty="0"/>
              <a:t>Is this possible?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has helped you to have a regular habit of being thankful?</a:t>
            </a:r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945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F9DCC7-72F0-AC43-8141-2EAAD5B51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942" y="1412670"/>
            <a:ext cx="10515600" cy="435133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CA" b="1" u="sng" dirty="0"/>
              <a:t>Self-Control and perseverance help us thrive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READ:  2 Peter 1:5-7 and Hebrews 12:1-2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b="1" dirty="0"/>
              <a:t>Using these two passages, how would you define self-control?   </a:t>
            </a:r>
          </a:p>
          <a:p>
            <a:pPr marL="0" indent="0" algn="ctr">
              <a:buNone/>
            </a:pPr>
            <a:r>
              <a:rPr lang="en-CA" b="1" dirty="0"/>
              <a:t>How would you define perseverance?</a:t>
            </a:r>
          </a:p>
          <a:p>
            <a:pPr marL="0" indent="0" algn="ctr">
              <a:buNone/>
            </a:pPr>
            <a:endParaRPr lang="en-CA" b="1" dirty="0"/>
          </a:p>
          <a:p>
            <a:pPr marL="0" lvl="0" indent="0">
              <a:buNone/>
            </a:pPr>
            <a:r>
              <a:rPr lang="en-CA" b="1" dirty="0"/>
              <a:t>How have you seen your perseverance strengthened by your faith in God?</a:t>
            </a:r>
            <a:endParaRPr lang="en-CA" dirty="0"/>
          </a:p>
          <a:p>
            <a:pPr marL="0" indent="0">
              <a:buNone/>
            </a:pPr>
            <a:r>
              <a:rPr lang="en-CA" b="1" dirty="0"/>
              <a:t> 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689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15A38D-EBF9-AE46-A279-464F6E95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446" y="13094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b="1" u="sng" dirty="0"/>
              <a:t>Forgiveness is foundational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READ:   Matthew 18:21-22, Luke 11:4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Forgiveness is not linked to the actions of the offender, </a:t>
            </a:r>
          </a:p>
          <a:p>
            <a:pPr marL="0" indent="0" algn="ctr">
              <a:buNone/>
            </a:pPr>
            <a:r>
              <a:rPr lang="en-CA" dirty="0"/>
              <a:t>but to the character of God.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How do you see this principle in these passages? 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507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745DA4-84B5-9248-9D27-308A19B0A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452" y="129468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dirty="0"/>
              <a:t>“Forgiveness is God’s invention for coming to terms </a:t>
            </a:r>
          </a:p>
          <a:p>
            <a:pPr marL="0" indent="0" algn="ctr">
              <a:buNone/>
            </a:pPr>
            <a:r>
              <a:rPr lang="en-CA" dirty="0"/>
              <a:t>with a world in which, despite their best intentions, </a:t>
            </a:r>
          </a:p>
          <a:p>
            <a:pPr marL="0" indent="0" algn="ctr">
              <a:buNone/>
            </a:pPr>
            <a:r>
              <a:rPr lang="en-CA" dirty="0"/>
              <a:t>people are unfair to each other and hurt each other deeply.   </a:t>
            </a:r>
          </a:p>
          <a:p>
            <a:pPr marL="0" indent="0" algn="ctr">
              <a:buNone/>
            </a:pPr>
            <a:r>
              <a:rPr lang="en-CA" dirty="0"/>
              <a:t>He began by forgiving us.   And he invites us all to forgive each other.”  				</a:t>
            </a:r>
          </a:p>
          <a:p>
            <a:pPr marL="0" indent="0" algn="ctr">
              <a:buNone/>
            </a:pPr>
            <a:r>
              <a:rPr lang="en-CA" dirty="0"/>
              <a:t>Lewis B. </a:t>
            </a:r>
            <a:r>
              <a:rPr lang="en-CA" dirty="0" err="1"/>
              <a:t>Smedes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b="1" dirty="0"/>
              <a:t>How has God’s forgiveness encouraged you </a:t>
            </a:r>
          </a:p>
          <a:p>
            <a:pPr marL="0" indent="0" algn="ctr">
              <a:buNone/>
            </a:pPr>
            <a:r>
              <a:rPr lang="en-CA" b="1" dirty="0"/>
              <a:t>to forgive others who have offended you?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533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B1A4B6-84AA-1E48-B3FD-9D71239FC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948" y="127993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r>
              <a:rPr lang="en-CA" b="1" dirty="0"/>
              <a:t>Of the seven principles we’ve looked at, which do you find to be the most compelling argument that Christianity brings good to our world?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9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377780-16DA-D64D-B7F4-C6E4E7E77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/>
              <a:t>I WISH I’D KEPT IT!</a:t>
            </a:r>
          </a:p>
          <a:p>
            <a:pPr marL="0" indent="0">
              <a:buNone/>
            </a:pPr>
            <a:endParaRPr lang="en-US" u="sng" dirty="0"/>
          </a:p>
          <a:p>
            <a:pPr marL="0" indent="0" algn="ctr">
              <a:buNone/>
            </a:pPr>
            <a:r>
              <a:rPr lang="en-CA" dirty="0"/>
              <a:t>Is there something you threw away, or practically gave away, </a:t>
            </a:r>
          </a:p>
          <a:p>
            <a:pPr marL="0" indent="0" algn="ctr">
              <a:buNone/>
            </a:pPr>
            <a:r>
              <a:rPr lang="en-CA" dirty="0"/>
              <a:t>that you wish you could have back?   </a:t>
            </a:r>
          </a:p>
          <a:p>
            <a:pPr marL="0" indent="0" algn="ctr">
              <a:buNone/>
            </a:pPr>
            <a:r>
              <a:rPr lang="en-CA" dirty="0"/>
              <a:t>Share your story with the group!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396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43ED6D-8523-124E-8D15-32CFCD85B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723"/>
            <a:ext cx="10515600" cy="64008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CA" dirty="0"/>
              <a:t>In his teaching on Sunday, Ken said we aren’t better off without religion because . .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1.  We Have Tried It And It Has Failed Miserably.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r>
              <a:rPr lang="en-CA" dirty="0"/>
              <a:t>2.  We Have Bigger Problems Than Religion 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r>
              <a:rPr lang="en-CA" dirty="0"/>
              <a:t>3.  Blaming Religion For Our Problems Is Naïve And Simplistic 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r>
              <a:rPr lang="en-CA" dirty="0"/>
              <a:t>4. Christianity Has Brought Us Many Great Blessings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r>
              <a:rPr lang="en-CA" dirty="0"/>
              <a:t>5.  The Problem Isn’t Religion The Problem Is People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Look back at these reasons.   </a:t>
            </a:r>
          </a:p>
          <a:p>
            <a:pPr marL="0" lvl="0" indent="0" algn="ctr">
              <a:buNone/>
            </a:pPr>
            <a:r>
              <a:rPr lang="en-CA" b="1" dirty="0"/>
              <a:t>Can your group can give a short explanation of each one?</a:t>
            </a:r>
            <a:endParaRPr lang="en-CA" dirty="0"/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Which of these reasons do you find most compelling?   Why? 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0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0FA88F-42C5-FB4E-93E1-11193F86B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418" y="1014463"/>
            <a:ext cx="10515600" cy="50471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b="1" u="sng" dirty="0"/>
              <a:t>It really is more blessed to give then to receive.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READ:  Acts 20:32-35 and Luke 6:48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Paul writes that an important reason to give is </a:t>
            </a:r>
          </a:p>
          <a:p>
            <a:pPr marL="0" indent="0" algn="ctr">
              <a:buNone/>
            </a:pPr>
            <a:r>
              <a:rPr lang="en-CA" dirty="0"/>
              <a:t>“we must help the weak”.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might that look like in our day?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Why is the act of giving such an important part of our faith?</a:t>
            </a:r>
            <a:endParaRPr lang="en-CA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3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44D03F-3180-4E4F-A229-161030CB8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691" y="120619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/>
              <a:t>“Surveys have long shown that religious believers in the United States are happier, healthier, longer-lived, and more generous to charity and to each other than are secular people … Religious believers give more money than secular folk to secular charities, and to their neighbours.   They give more of their time too and of their blood.”   	</a:t>
            </a:r>
          </a:p>
          <a:p>
            <a:pPr marL="0" indent="0">
              <a:buNone/>
            </a:pPr>
            <a:r>
              <a:rPr lang="en-CA" dirty="0"/>
              <a:t>								Jonathan Haidt </a:t>
            </a:r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What do you think of Jonathan Haidt’s conclusion </a:t>
            </a:r>
          </a:p>
          <a:p>
            <a:pPr marL="0" indent="0" algn="ctr">
              <a:buNone/>
            </a:pPr>
            <a:r>
              <a:rPr lang="en-CA" b="1" dirty="0"/>
              <a:t>about religion being a motivator for giving?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Do you think the same holds true in Canada?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0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5B7BAC-8A3B-6A44-B35D-47BFCB12F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458" y="955470"/>
            <a:ext cx="10515600" cy="4899640"/>
          </a:xfrm>
        </p:spPr>
        <p:txBody>
          <a:bodyPr/>
          <a:lstStyle/>
          <a:p>
            <a:pPr marL="0" indent="0" algn="ctr">
              <a:buNone/>
            </a:pPr>
            <a:r>
              <a:rPr lang="en-CA" b="1" u="sng" dirty="0"/>
              <a:t>Love of money disappoints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READ:   1 Timothy 6:6-10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b="1" dirty="0"/>
              <a:t>What does Paul say true wealth is?  </a:t>
            </a:r>
            <a:r>
              <a:rPr lang="en-CA" dirty="0"/>
              <a:t>(see vs. 6)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How does contentment help us have a right perspective on money?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Why does the love of money ultimately disappoint us?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65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A59BD6-CC3E-2044-A4DA-4B844758C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dirty="0"/>
              <a:t>“Income per capita has more than doubled since 1972 </a:t>
            </a:r>
          </a:p>
          <a:p>
            <a:pPr marL="0" indent="0" algn="ctr">
              <a:buNone/>
            </a:pPr>
            <a:r>
              <a:rPr lang="en-CA" dirty="0"/>
              <a:t>while happiness (or subjective well- being) </a:t>
            </a:r>
          </a:p>
          <a:p>
            <a:pPr marL="0" indent="0" algn="ctr">
              <a:buNone/>
            </a:pPr>
            <a:r>
              <a:rPr lang="en-CA" dirty="0"/>
              <a:t>has remained roughly unchanged or has even declined.”</a:t>
            </a:r>
          </a:p>
          <a:p>
            <a:pPr marL="0" indent="0" algn="ctr">
              <a:buNone/>
            </a:pPr>
            <a:r>
              <a:rPr lang="en-CA" dirty="0"/>
              <a:t>Jeffrey Sachs – World Happiness Report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How does this World Happiness Report confirm what we read in Scripture about the love of money ultimately disappointing us?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09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F329C4-737F-3544-A573-507A3E320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1884"/>
            <a:ext cx="10515600" cy="511507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CA" b="1" u="sng" dirty="0"/>
              <a:t>Work works when it’s a calling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“Whatever you do, work at it with all your heart, </a:t>
            </a:r>
          </a:p>
          <a:p>
            <a:pPr marL="0" indent="0" algn="ctr">
              <a:buNone/>
            </a:pPr>
            <a:r>
              <a:rPr lang="en-CA" dirty="0"/>
              <a:t>as working for the Lord, not for human masters, </a:t>
            </a:r>
          </a:p>
          <a:p>
            <a:pPr marL="0" indent="0" algn="ctr">
              <a:buNone/>
            </a:pPr>
            <a:r>
              <a:rPr lang="en-CA" dirty="0"/>
              <a:t>since you know that you will receive </a:t>
            </a:r>
          </a:p>
          <a:p>
            <a:pPr marL="0" indent="0" algn="ctr">
              <a:buNone/>
            </a:pPr>
            <a:r>
              <a:rPr lang="en-CA" dirty="0"/>
              <a:t>an inheritance from the Lord as a reward.   </a:t>
            </a:r>
          </a:p>
          <a:p>
            <a:pPr marL="0" indent="0" algn="ctr">
              <a:buNone/>
            </a:pPr>
            <a:r>
              <a:rPr lang="en-CA" dirty="0"/>
              <a:t>It is the Lord Christ you are serving.”  </a:t>
            </a:r>
          </a:p>
          <a:p>
            <a:pPr marL="0" indent="0" algn="ctr">
              <a:buNone/>
            </a:pPr>
            <a:r>
              <a:rPr lang="en-CA" dirty="0"/>
              <a:t>Colossians 3:23-24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How does these verses speak to you about how </a:t>
            </a:r>
          </a:p>
          <a:p>
            <a:pPr marL="0" indent="0" algn="ctr">
              <a:buNone/>
            </a:pPr>
            <a:r>
              <a:rPr lang="en-CA" b="1" dirty="0"/>
              <a:t>your work and your walk with God are tied together?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44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867E0D-24F1-F344-A9CF-0F4950814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942" y="1176696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CA" dirty="0"/>
              <a:t>“Three bricklayers are asked, ‘What are you doing?’ </a:t>
            </a:r>
          </a:p>
          <a:p>
            <a:pPr marL="0" indent="0" algn="ctr">
              <a:buNone/>
            </a:pPr>
            <a:r>
              <a:rPr lang="en-CA" dirty="0"/>
              <a:t>The first says, ‘I am laying bricks.’  </a:t>
            </a:r>
          </a:p>
          <a:p>
            <a:pPr marL="0" indent="0" algn="ctr">
              <a:buNone/>
            </a:pPr>
            <a:r>
              <a:rPr lang="en-CA" dirty="0"/>
              <a:t>The second says, ‘I am building a church.’  </a:t>
            </a:r>
          </a:p>
          <a:p>
            <a:pPr marL="0" indent="0" algn="ctr">
              <a:buNone/>
            </a:pPr>
            <a:r>
              <a:rPr lang="en-CA" dirty="0"/>
              <a:t>The third says, ‘I am building the house of God.’   </a:t>
            </a:r>
          </a:p>
          <a:p>
            <a:pPr marL="0" indent="0" algn="ctr">
              <a:buNone/>
            </a:pPr>
            <a:r>
              <a:rPr lang="en-CA" dirty="0"/>
              <a:t>The first bricklayer has a job.   </a:t>
            </a:r>
          </a:p>
          <a:p>
            <a:pPr marL="0" indent="0" algn="ctr">
              <a:buNone/>
            </a:pPr>
            <a:r>
              <a:rPr lang="en-CA" dirty="0"/>
              <a:t>The second has a career.   </a:t>
            </a:r>
          </a:p>
          <a:p>
            <a:pPr marL="0" indent="0" algn="ctr">
              <a:buNone/>
            </a:pPr>
            <a:r>
              <a:rPr lang="en-CA" dirty="0"/>
              <a:t>The third has a calling.”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Angela Duckworth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What do you think of this idea that “work works if it’s a calling?”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644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770</Words>
  <Application>Microsoft Office PowerPoint</Application>
  <PresentationFormat>Widescreen</PresentationFormat>
  <Paragraphs>127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REAL GOOD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GOOD QUESTIONS</dc:title>
  <dc:creator>Jeff Austen</dc:creator>
  <cp:lastModifiedBy>Creekside Office</cp:lastModifiedBy>
  <cp:revision>7</cp:revision>
  <cp:lastPrinted>2021-04-09T01:01:30Z</cp:lastPrinted>
  <dcterms:created xsi:type="dcterms:W3CDTF">2021-04-08T14:48:07Z</dcterms:created>
  <dcterms:modified xsi:type="dcterms:W3CDTF">2021-04-09T01:01:42Z</dcterms:modified>
</cp:coreProperties>
</file>