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6" r:id="rId9"/>
    <p:sldId id="267" r:id="rId10"/>
    <p:sldId id="271" r:id="rId11"/>
    <p:sldId id="272" r:id="rId12"/>
    <p:sldId id="264" r:id="rId13"/>
    <p:sldId id="270"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4658"/>
  </p:normalViewPr>
  <p:slideViewPr>
    <p:cSldViewPr snapToGrid="0" snapToObjects="1">
      <p:cViewPr varScale="1">
        <p:scale>
          <a:sx n="40" d="100"/>
          <a:sy n="40" d="100"/>
        </p:scale>
        <p:origin x="10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3/25/2021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3/25/2021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cebook.com/groups/3459966190810762" TargetMode="External"/><Relationship Id="rId2" Type="http://schemas.openxmlformats.org/officeDocument/2006/relationships/hyperlink" Target="https://vimeo.com/showcase/devotion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FOLLOW ME</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1285343" y="4220577"/>
            <a:ext cx="9144000" cy="1655762"/>
          </a:xfrm>
        </p:spPr>
        <p:txBody>
          <a:bodyPr>
            <a:normAutofit/>
          </a:bodyPr>
          <a:lstStyle/>
          <a:p>
            <a:endParaRPr lang="en-US" sz="3600" b="1" dirty="0"/>
          </a:p>
          <a:p>
            <a:r>
              <a:rPr lang="en-US" sz="3600" b="1" dirty="0"/>
              <a:t>	PICK UP YOUR CROSS</a:t>
            </a:r>
          </a:p>
        </p:txBody>
      </p:sp>
      <p:pic>
        <p:nvPicPr>
          <p:cNvPr id="5" name="Picture 4">
            <a:extLst>
              <a:ext uri="{FF2B5EF4-FFF2-40B4-BE49-F238E27FC236}">
                <a16:creationId xmlns:a16="http://schemas.microsoft.com/office/drawing/2014/main" id="{E9F1E7FA-F673-D245-BE28-3CC41B18BBAB}"/>
              </a:ext>
            </a:extLst>
          </p:cNvPr>
          <p:cNvPicPr>
            <a:picLocks noChangeAspect="1"/>
          </p:cNvPicPr>
          <p:nvPr/>
        </p:nvPicPr>
        <p:blipFill>
          <a:blip r:embed="rId2"/>
          <a:stretch>
            <a:fillRect/>
          </a:stretch>
        </p:blipFill>
        <p:spPr>
          <a:xfrm>
            <a:off x="3313471" y="655549"/>
            <a:ext cx="5919019" cy="3321227"/>
          </a:xfrm>
          <a:prstGeom prst="rect">
            <a:avLst/>
          </a:prstGeom>
        </p:spPr>
      </p:pic>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CF858-D4FA-A54F-ADAE-955928A1A785}"/>
              </a:ext>
            </a:extLst>
          </p:cNvPr>
          <p:cNvSpPr>
            <a:spLocks noGrp="1"/>
          </p:cNvSpPr>
          <p:nvPr>
            <p:ph idx="1"/>
          </p:nvPr>
        </p:nvSpPr>
        <p:spPr>
          <a:xfrm>
            <a:off x="838200" y="1576244"/>
            <a:ext cx="10515600" cy="4351338"/>
          </a:xfrm>
        </p:spPr>
        <p:txBody>
          <a:bodyPr/>
          <a:lstStyle/>
          <a:p>
            <a:pPr marL="0" indent="0">
              <a:buNone/>
            </a:pPr>
            <a:endParaRPr lang="en-CA" dirty="0"/>
          </a:p>
          <a:p>
            <a:pPr marL="0" indent="0" algn="ctr">
              <a:buNone/>
            </a:pPr>
            <a:r>
              <a:rPr lang="en-CA" dirty="0"/>
              <a:t>“And I am certain that God, who began the good work within you, </a:t>
            </a:r>
          </a:p>
          <a:p>
            <a:pPr marL="0" indent="0" algn="ctr">
              <a:buNone/>
            </a:pPr>
            <a:r>
              <a:rPr lang="en-CA" dirty="0"/>
              <a:t>will continue his work until it is finally finished </a:t>
            </a:r>
          </a:p>
          <a:p>
            <a:pPr marL="0" indent="0" algn="ctr">
              <a:buNone/>
            </a:pPr>
            <a:r>
              <a:rPr lang="en-CA" dirty="0"/>
              <a:t>on the day when Christ Jesus returns.”  Philippians 1:6  NLT</a:t>
            </a:r>
          </a:p>
          <a:p>
            <a:pPr marL="0" indent="0" algn="ctr">
              <a:buNone/>
            </a:pPr>
            <a:endParaRPr lang="en-CA" dirty="0"/>
          </a:p>
          <a:p>
            <a:pPr marL="0" lvl="0" indent="0" algn="ctr">
              <a:buNone/>
            </a:pPr>
            <a:r>
              <a:rPr lang="en-CA" b="1" dirty="0"/>
              <a:t>How does this verse assure us of God’s work in our lives?</a:t>
            </a:r>
            <a:endParaRPr lang="en-CA" dirty="0"/>
          </a:p>
          <a:p>
            <a:endParaRPr lang="en-US" dirty="0"/>
          </a:p>
        </p:txBody>
      </p:sp>
    </p:spTree>
    <p:extLst>
      <p:ext uri="{BB962C8B-B14F-4D97-AF65-F5344CB8AC3E}">
        <p14:creationId xmlns:p14="http://schemas.microsoft.com/office/powerpoint/2010/main" val="3332094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FC4F09-506C-2848-A87D-7899A70D4305}"/>
              </a:ext>
            </a:extLst>
          </p:cNvPr>
          <p:cNvSpPr>
            <a:spLocks noGrp="1"/>
          </p:cNvSpPr>
          <p:nvPr>
            <p:ph idx="1"/>
          </p:nvPr>
        </p:nvSpPr>
        <p:spPr>
          <a:xfrm>
            <a:off x="935183" y="675697"/>
            <a:ext cx="10515600" cy="5434157"/>
          </a:xfrm>
        </p:spPr>
        <p:txBody>
          <a:bodyPr/>
          <a:lstStyle/>
          <a:p>
            <a:pPr marL="0" indent="0">
              <a:buNone/>
            </a:pPr>
            <a:r>
              <a:rPr lang="en-CA" dirty="0"/>
              <a:t>“Since we are all different, and need different processing, He custom designs the plan that he will use with us. Some need more processing than others. Some he simply needs to bend. Others he must break. The amount of processing is often a reflection of the work that he has for us to accomplish in the Kingdom. Some are called to be martyred in Pakistan. Others are called to take care of babies in the church nursery. Obviously, both are needed. However, how he applies the cross to one group will be different from how he applies the cross to another.”  </a:t>
            </a:r>
          </a:p>
          <a:p>
            <a:pPr marL="0" indent="0">
              <a:buNone/>
            </a:pPr>
            <a:r>
              <a:rPr lang="en-CA" dirty="0"/>
              <a:t>Dr. Roger Barrier </a:t>
            </a:r>
          </a:p>
          <a:p>
            <a:pPr marL="0" indent="0">
              <a:buNone/>
            </a:pPr>
            <a:endParaRPr lang="en-CA" dirty="0"/>
          </a:p>
          <a:p>
            <a:pPr marL="0" indent="0" algn="ctr">
              <a:buNone/>
            </a:pPr>
            <a:r>
              <a:rPr lang="en-CA" b="1" dirty="0"/>
              <a:t>How has today’s study help you understand His plan for your life?</a:t>
            </a:r>
            <a:endParaRPr lang="en-CA" dirty="0"/>
          </a:p>
          <a:p>
            <a:pPr marL="0" indent="0">
              <a:buNone/>
            </a:pPr>
            <a:endParaRPr lang="en-US" dirty="0"/>
          </a:p>
        </p:txBody>
      </p:sp>
    </p:spTree>
    <p:extLst>
      <p:ext uri="{BB962C8B-B14F-4D97-AF65-F5344CB8AC3E}">
        <p14:creationId xmlns:p14="http://schemas.microsoft.com/office/powerpoint/2010/main" val="347839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2B4E8-D770-1B44-9C0E-BECC5E764489}"/>
              </a:ext>
            </a:extLst>
          </p:cNvPr>
          <p:cNvSpPr>
            <a:spLocks noGrp="1"/>
          </p:cNvSpPr>
          <p:nvPr>
            <p:ph type="title"/>
          </p:nvPr>
        </p:nvSpPr>
        <p:spPr/>
        <p:txBody>
          <a:bodyPr/>
          <a:lstStyle/>
          <a:p>
            <a:pPr algn="ctr"/>
            <a:r>
              <a:rPr lang="en-US" b="1" dirty="0"/>
              <a:t>NEXT STEPS</a:t>
            </a:r>
          </a:p>
        </p:txBody>
      </p:sp>
      <p:sp>
        <p:nvSpPr>
          <p:cNvPr id="3" name="Content Placeholder 2">
            <a:extLst>
              <a:ext uri="{FF2B5EF4-FFF2-40B4-BE49-F238E27FC236}">
                <a16:creationId xmlns:a16="http://schemas.microsoft.com/office/drawing/2014/main" id="{8615DB0F-BB61-E84C-AC35-736E012C3BD4}"/>
              </a:ext>
            </a:extLst>
          </p:cNvPr>
          <p:cNvSpPr>
            <a:spLocks noGrp="1"/>
          </p:cNvSpPr>
          <p:nvPr>
            <p:ph idx="1"/>
          </p:nvPr>
        </p:nvSpPr>
        <p:spPr>
          <a:xfrm>
            <a:off x="838200" y="1552574"/>
            <a:ext cx="10515600" cy="4907219"/>
          </a:xfrm>
        </p:spPr>
        <p:txBody>
          <a:bodyPr>
            <a:normAutofit fontScale="85000" lnSpcReduction="20000"/>
          </a:bodyPr>
          <a:lstStyle/>
          <a:p>
            <a:pPr marL="0" indent="0">
              <a:buNone/>
            </a:pPr>
            <a:r>
              <a:rPr lang="en-CA" dirty="0"/>
              <a:t> </a:t>
            </a:r>
          </a:p>
          <a:p>
            <a:pPr marL="0" indent="0">
              <a:buNone/>
            </a:pPr>
            <a:r>
              <a:rPr lang="en-CA" dirty="0"/>
              <a:t>For our series, Follow Me, we invite you to take next steps to grow your walk with God by spending time with Him.     </a:t>
            </a:r>
          </a:p>
          <a:p>
            <a:pPr marL="0" indent="0">
              <a:buNone/>
            </a:pPr>
            <a:endParaRPr lang="en-CA" dirty="0"/>
          </a:p>
          <a:p>
            <a:pPr marL="0" indent="0">
              <a:buNone/>
            </a:pPr>
            <a:r>
              <a:rPr lang="en-CA" dirty="0"/>
              <a:t>Here are 3 ways you can do that. </a:t>
            </a:r>
          </a:p>
          <a:p>
            <a:pPr marL="0" indent="0">
              <a:buNone/>
            </a:pPr>
            <a:endParaRPr lang="en-CA" dirty="0"/>
          </a:p>
          <a:p>
            <a:pPr lvl="0"/>
            <a:r>
              <a:rPr lang="en-CA" dirty="0"/>
              <a:t>Watch the Daily </a:t>
            </a:r>
            <a:r>
              <a:rPr lang="en-CA" dirty="0" err="1"/>
              <a:t>Devos</a:t>
            </a:r>
            <a:r>
              <a:rPr lang="en-CA" dirty="0"/>
              <a:t> from Creekside.    </a:t>
            </a:r>
            <a:r>
              <a:rPr lang="en-CA" u="sng" dirty="0">
                <a:hlinkClick r:id="rId2"/>
              </a:rPr>
              <a:t>https://vimeo.com/showcase/devotionals</a:t>
            </a:r>
            <a:endParaRPr lang="en-CA" u="sng" dirty="0"/>
          </a:p>
          <a:p>
            <a:pPr marL="0" lvl="0" indent="0">
              <a:buNone/>
            </a:pPr>
            <a:endParaRPr lang="en-CA" dirty="0"/>
          </a:p>
          <a:p>
            <a:pPr lvl="0"/>
            <a:r>
              <a:rPr lang="en-CA" dirty="0"/>
              <a:t>Use S.O.A.P.  – a method of spending time with God – explained in the Daily </a:t>
            </a:r>
            <a:r>
              <a:rPr lang="en-CA" dirty="0" err="1"/>
              <a:t>Devos</a:t>
            </a:r>
            <a:r>
              <a:rPr lang="en-CA" dirty="0"/>
              <a:t>.</a:t>
            </a:r>
          </a:p>
          <a:p>
            <a:pPr marL="0" lvl="0" indent="0">
              <a:buNone/>
            </a:pPr>
            <a:endParaRPr lang="en-CA" dirty="0"/>
          </a:p>
          <a:p>
            <a:pPr lvl="0"/>
            <a:r>
              <a:rPr lang="en-CA" dirty="0"/>
              <a:t>Engage with others from Creekside about your experience </a:t>
            </a:r>
            <a:r>
              <a:rPr lang="en-CA" u="sng" dirty="0">
                <a:hlinkClick r:id="rId3"/>
              </a:rPr>
              <a:t>https://www.facebook.com/groups/3459966190810762</a:t>
            </a:r>
            <a:endParaRPr lang="en-CA" dirty="0"/>
          </a:p>
          <a:p>
            <a:pPr marL="0" indent="0">
              <a:buNone/>
            </a:pPr>
            <a:endParaRPr lang="en-US" dirty="0"/>
          </a:p>
        </p:txBody>
      </p:sp>
    </p:spTree>
    <p:extLst>
      <p:ext uri="{BB962C8B-B14F-4D97-AF65-F5344CB8AC3E}">
        <p14:creationId xmlns:p14="http://schemas.microsoft.com/office/powerpoint/2010/main" val="1782549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6CF57-BB36-BC4D-9ECD-E7E1746DE4D8}"/>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id="{054166C2-9B3B-C544-A787-AE91026F850B}"/>
              </a:ext>
            </a:extLst>
          </p:cNvPr>
          <p:cNvSpPr>
            <a:spLocks noGrp="1"/>
          </p:cNvSpPr>
          <p:nvPr>
            <p:ph idx="1"/>
          </p:nvPr>
        </p:nvSpPr>
        <p:spPr>
          <a:xfrm>
            <a:off x="450272" y="1469015"/>
            <a:ext cx="11291455" cy="4727045"/>
          </a:xfrm>
        </p:spPr>
        <p:txBody>
          <a:bodyPr>
            <a:normAutofit/>
          </a:bodyPr>
          <a:lstStyle/>
          <a:p>
            <a:pPr marL="0" indent="0">
              <a:buNone/>
            </a:pPr>
            <a:r>
              <a:rPr lang="en-CA" dirty="0"/>
              <a:t>This week, let’s pray for our upcoming Easter weekend services at Creekside. </a:t>
            </a:r>
          </a:p>
          <a:p>
            <a:pPr marL="0" indent="0">
              <a:buNone/>
            </a:pPr>
            <a:endParaRPr lang="en-CA" dirty="0"/>
          </a:p>
          <a:p>
            <a:pPr lvl="0"/>
            <a:r>
              <a:rPr lang="en-CA" dirty="0"/>
              <a:t>Good Friday.   Ask God to use the service to speak to hearts about why Jesus had to die and how his death impacts their lives.      </a:t>
            </a:r>
          </a:p>
          <a:p>
            <a:pPr lvl="0"/>
            <a:r>
              <a:rPr lang="en-CA" dirty="0"/>
              <a:t>Easter Sunday.    Ask God to provide the volunteers we need as we offer our first Sunday service in over a year.      Kids ministry and tech are areas of particular need. </a:t>
            </a:r>
          </a:p>
          <a:p>
            <a:pPr lvl="0"/>
            <a:r>
              <a:rPr lang="en-CA" dirty="0"/>
              <a:t>Easter Sunday.    Ask God to use the Easter Sunday service to encourage all of us of what Jesus’ resurrection means for us.    Ask Him to draw seekers to hear this teaching.    May lives be changed for Him this Easter!</a:t>
            </a:r>
          </a:p>
          <a:p>
            <a:pPr marL="0" indent="0">
              <a:buNone/>
            </a:pPr>
            <a:endParaRPr lang="en-US" dirty="0"/>
          </a:p>
        </p:txBody>
      </p:sp>
    </p:spTree>
    <p:extLst>
      <p:ext uri="{BB962C8B-B14F-4D97-AF65-F5344CB8AC3E}">
        <p14:creationId xmlns:p14="http://schemas.microsoft.com/office/powerpoint/2010/main" val="1306873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a:xfrm>
            <a:off x="554182" y="1520825"/>
            <a:ext cx="10827327" cy="4351338"/>
          </a:xfrm>
        </p:spPr>
        <p:txBody>
          <a:bodyPr/>
          <a:lstStyle/>
          <a:p>
            <a:pPr marL="0" indent="0" algn="ctr">
              <a:buNone/>
            </a:pPr>
            <a:endParaRPr lang="en-CA" b="1" u="sng" dirty="0"/>
          </a:p>
          <a:p>
            <a:pPr marL="0" indent="0" algn="ctr">
              <a:buNone/>
            </a:pPr>
            <a:r>
              <a:rPr lang="en-CA" b="1" u="sng" dirty="0"/>
              <a:t>My Commitment</a:t>
            </a:r>
          </a:p>
          <a:p>
            <a:pPr marL="0" indent="0">
              <a:buNone/>
            </a:pPr>
            <a:endParaRPr lang="en-CA" u="sng" dirty="0"/>
          </a:p>
          <a:p>
            <a:pPr marL="0" indent="0" algn="ctr">
              <a:buNone/>
            </a:pPr>
            <a:r>
              <a:rPr lang="en-CA" b="1" dirty="0"/>
              <a:t>What commitment do you remember making as a teen or young adult?   </a:t>
            </a:r>
          </a:p>
          <a:p>
            <a:pPr marL="0" indent="0" algn="ctr">
              <a:buNone/>
            </a:pPr>
            <a:endParaRPr lang="en-CA" b="1" dirty="0"/>
          </a:p>
          <a:p>
            <a:pPr marL="0" indent="0" algn="ctr">
              <a:buNone/>
            </a:pPr>
            <a:r>
              <a:rPr lang="en-CA" b="1" dirty="0"/>
              <a:t>How did that commitment shape your life? </a:t>
            </a:r>
          </a:p>
          <a:p>
            <a:pPr marL="0" indent="0">
              <a:buNone/>
            </a:pPr>
            <a:endParaRPr lang="en-CA" u="sng"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138545" y="1019396"/>
            <a:ext cx="11914909" cy="4351338"/>
          </a:xfrm>
        </p:spPr>
        <p:txBody>
          <a:bodyPr>
            <a:normAutofit lnSpcReduction="10000"/>
          </a:bodyPr>
          <a:lstStyle/>
          <a:p>
            <a:pPr marL="0" indent="0">
              <a:buNone/>
            </a:pPr>
            <a:endParaRPr lang="en-CA" dirty="0"/>
          </a:p>
          <a:p>
            <a:pPr marL="0" indent="0">
              <a:buNone/>
            </a:pPr>
            <a:endParaRPr lang="en-CA" b="1" dirty="0"/>
          </a:p>
          <a:p>
            <a:pPr marL="0" indent="0" algn="ctr">
              <a:buNone/>
            </a:pPr>
            <a:r>
              <a:rPr lang="en-CA" dirty="0"/>
              <a:t>READ Mark 8:34-38</a:t>
            </a:r>
          </a:p>
          <a:p>
            <a:pPr marL="0" indent="0">
              <a:buNone/>
            </a:pPr>
            <a:endParaRPr lang="en-CA" b="1" dirty="0"/>
          </a:p>
          <a:p>
            <a:pPr marL="0" indent="0" algn="ctr">
              <a:buNone/>
            </a:pPr>
            <a:r>
              <a:rPr lang="en-CA" dirty="0"/>
              <a:t>On Sunday, Pete talked about what it means to pick up your cross.      </a:t>
            </a:r>
          </a:p>
          <a:p>
            <a:pPr marL="0" indent="0" algn="ctr">
              <a:buNone/>
            </a:pPr>
            <a:endParaRPr lang="en-CA" b="1" dirty="0"/>
          </a:p>
          <a:p>
            <a:pPr marL="0" indent="0" algn="ctr">
              <a:buNone/>
            </a:pPr>
            <a:r>
              <a:rPr lang="en-CA" b="1" dirty="0"/>
              <a:t>How did he define this?    </a:t>
            </a:r>
          </a:p>
          <a:p>
            <a:pPr marL="0" indent="0" algn="ctr">
              <a:buNone/>
            </a:pPr>
            <a:endParaRPr lang="en-CA" b="1" dirty="0"/>
          </a:p>
          <a:p>
            <a:pPr marL="0" indent="0" algn="ctr">
              <a:buNone/>
            </a:pPr>
            <a:r>
              <a:rPr lang="en-CA" b="1" dirty="0"/>
              <a:t>How did his teaching help you understand what it means to pick up your cross?</a:t>
            </a:r>
            <a:r>
              <a:rPr lang="en-CA" dirty="0"/>
              <a:t> </a:t>
            </a:r>
            <a:endParaRPr lang="en-CA" b="1"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96983" y="1228539"/>
            <a:ext cx="11956472" cy="4351338"/>
          </a:xfrm>
        </p:spPr>
        <p:txBody>
          <a:bodyPr>
            <a:normAutofit/>
          </a:bodyPr>
          <a:lstStyle/>
          <a:p>
            <a:pPr marL="0" indent="0" algn="ctr">
              <a:buNone/>
            </a:pPr>
            <a:r>
              <a:rPr lang="en-CA" dirty="0"/>
              <a:t>Dietrich Bonhoeffer, the Lutheran pastor who was executed </a:t>
            </a:r>
          </a:p>
          <a:p>
            <a:pPr marL="0" indent="0" algn="ctr">
              <a:buNone/>
            </a:pPr>
            <a:r>
              <a:rPr lang="en-CA" dirty="0"/>
              <a:t>by the Germans three days before the end of World War II, said: </a:t>
            </a:r>
          </a:p>
          <a:p>
            <a:pPr marL="0" indent="0" algn="ctr">
              <a:buNone/>
            </a:pPr>
            <a:r>
              <a:rPr lang="en-CA" dirty="0"/>
              <a:t>“When Jesus Christ calls a man, he bids him come and die.” </a:t>
            </a:r>
          </a:p>
          <a:p>
            <a:pPr marL="0" indent="0" algn="ctr">
              <a:buNone/>
            </a:pPr>
            <a:endParaRPr lang="en-CA" dirty="0"/>
          </a:p>
          <a:p>
            <a:pPr marL="0" indent="0" algn="ctr">
              <a:buNone/>
            </a:pPr>
            <a:r>
              <a:rPr lang="en-CA" dirty="0"/>
              <a:t>When you first committed your life to follow Jesus, how well do you think you understood this aspect of Jesus’ call to “come and die”?    </a:t>
            </a:r>
          </a:p>
          <a:p>
            <a:pPr marL="0" indent="0" algn="ctr">
              <a:buNone/>
            </a:pPr>
            <a:endParaRPr lang="en-CA" b="1" dirty="0"/>
          </a:p>
          <a:p>
            <a:pPr marL="0" indent="0" algn="ctr">
              <a:buNone/>
            </a:pPr>
            <a:r>
              <a:rPr lang="en-CA" b="1" dirty="0"/>
              <a:t>How have you grown in your understanding of this call?</a:t>
            </a:r>
            <a:endParaRPr lang="en-CA"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a:xfrm>
            <a:off x="471055" y="423333"/>
            <a:ext cx="10910455" cy="6028267"/>
          </a:xfrm>
        </p:spPr>
        <p:txBody>
          <a:bodyPr>
            <a:normAutofit/>
          </a:bodyPr>
          <a:lstStyle/>
          <a:p>
            <a:pPr marL="0" indent="0">
              <a:buNone/>
            </a:pPr>
            <a:endParaRPr lang="en-CA" dirty="0"/>
          </a:p>
          <a:p>
            <a:pPr marL="0" indent="0">
              <a:buNone/>
            </a:pPr>
            <a:r>
              <a:rPr lang="en-CA" dirty="0"/>
              <a:t> </a:t>
            </a:r>
          </a:p>
          <a:p>
            <a:pPr marL="0" indent="0">
              <a:buNone/>
            </a:pPr>
            <a:endParaRPr lang="en-CA" dirty="0"/>
          </a:p>
          <a:p>
            <a:pPr marL="0" indent="0">
              <a:buNone/>
            </a:pPr>
            <a:endParaRPr lang="en-CA" dirty="0"/>
          </a:p>
          <a:p>
            <a:pPr marL="0" indent="0" algn="ctr">
              <a:buNone/>
            </a:pPr>
            <a:r>
              <a:rPr lang="en-CA" dirty="0"/>
              <a:t>“Even though Jesus was God’s Son, he learned obedience </a:t>
            </a:r>
          </a:p>
          <a:p>
            <a:pPr marL="0" indent="0" algn="ctr">
              <a:buNone/>
            </a:pPr>
            <a:r>
              <a:rPr lang="en-CA" dirty="0"/>
              <a:t>from the things he suffered.”  </a:t>
            </a:r>
            <a:r>
              <a:rPr lang="en-CA" sz="2400" dirty="0"/>
              <a:t>Hebrews 5:8 NLT</a:t>
            </a:r>
          </a:p>
          <a:p>
            <a:pPr marL="0" indent="0">
              <a:buNone/>
            </a:pPr>
            <a:r>
              <a:rPr lang="en-CA" dirty="0"/>
              <a:t> </a:t>
            </a:r>
          </a:p>
          <a:p>
            <a:pPr marL="0" lvl="0" indent="0" algn="ctr">
              <a:buNone/>
            </a:pPr>
            <a:r>
              <a:rPr lang="en-CA" b="1" dirty="0"/>
              <a:t>What are some of the ways Jesus suffered here on earth?</a:t>
            </a:r>
            <a:r>
              <a:rPr lang="en-CA" dirty="0"/>
              <a:t>    </a:t>
            </a:r>
          </a:p>
          <a:p>
            <a:pPr marL="0" indent="0" algn="ctr">
              <a:buNone/>
            </a:pPr>
            <a:endParaRPr lang="en-CA" dirty="0"/>
          </a:p>
        </p:txBody>
      </p:sp>
    </p:spTree>
    <p:extLst>
      <p:ext uri="{BB962C8B-B14F-4D97-AF65-F5344CB8AC3E}">
        <p14:creationId xmlns:p14="http://schemas.microsoft.com/office/powerpoint/2010/main" val="253043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A73121-312B-2B49-87A6-E871B85CCAA2}"/>
              </a:ext>
            </a:extLst>
          </p:cNvPr>
          <p:cNvSpPr>
            <a:spLocks noGrp="1"/>
          </p:cNvSpPr>
          <p:nvPr>
            <p:ph idx="1"/>
          </p:nvPr>
        </p:nvSpPr>
        <p:spPr>
          <a:xfrm>
            <a:off x="810491" y="1257588"/>
            <a:ext cx="10515600" cy="4351338"/>
          </a:xfrm>
        </p:spPr>
        <p:txBody>
          <a:bodyPr/>
          <a:lstStyle/>
          <a:p>
            <a:pPr marL="0" indent="0">
              <a:buNone/>
            </a:pPr>
            <a:endParaRPr lang="en-CA" dirty="0"/>
          </a:p>
          <a:p>
            <a:pPr marL="0" indent="0">
              <a:buNone/>
            </a:pPr>
            <a:endParaRPr lang="en-CA" dirty="0"/>
          </a:p>
          <a:p>
            <a:pPr marL="0" indent="0">
              <a:buNone/>
            </a:pPr>
            <a:endParaRPr lang="en-CA" dirty="0"/>
          </a:p>
          <a:p>
            <a:pPr marL="0" indent="0" algn="ctr">
              <a:buNone/>
            </a:pPr>
            <a:r>
              <a:rPr lang="en-CA" dirty="0"/>
              <a:t>READ:  Hebrews 12:1-8</a:t>
            </a:r>
          </a:p>
          <a:p>
            <a:pPr marL="0" indent="0" algn="ctr">
              <a:buNone/>
            </a:pPr>
            <a:endParaRPr lang="en-CA" dirty="0"/>
          </a:p>
          <a:p>
            <a:pPr marL="0" lvl="0" indent="0" algn="ctr">
              <a:buNone/>
            </a:pPr>
            <a:r>
              <a:rPr lang="en-CA" b="1" dirty="0"/>
              <a:t>How can God use our trials to make us more like Jesus?</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83A63-FA23-1744-BD6A-76821B2FB35C}"/>
              </a:ext>
            </a:extLst>
          </p:cNvPr>
          <p:cNvSpPr>
            <a:spLocks noGrp="1"/>
          </p:cNvSpPr>
          <p:nvPr>
            <p:ph idx="1"/>
          </p:nvPr>
        </p:nvSpPr>
        <p:spPr>
          <a:xfrm>
            <a:off x="318654" y="509442"/>
            <a:ext cx="11693237" cy="6057613"/>
          </a:xfrm>
        </p:spPr>
        <p:txBody>
          <a:bodyPr>
            <a:normAutofit/>
          </a:bodyPr>
          <a:lstStyle/>
          <a:p>
            <a:pPr marL="0" indent="0">
              <a:buNone/>
            </a:pPr>
            <a:endParaRPr lang="en-CA" dirty="0"/>
          </a:p>
          <a:p>
            <a:pPr marL="0" indent="0" algn="ctr">
              <a:buNone/>
            </a:pPr>
            <a:endParaRPr lang="en-CA" dirty="0"/>
          </a:p>
          <a:p>
            <a:pPr marL="0" indent="0" algn="ctr">
              <a:buNone/>
            </a:pPr>
            <a:r>
              <a:rPr lang="en-CA" dirty="0"/>
              <a:t>READ:   Philippians 3:10-14</a:t>
            </a:r>
          </a:p>
          <a:p>
            <a:pPr marL="0" lvl="0" indent="0" algn="ctr">
              <a:buNone/>
            </a:pPr>
            <a:endParaRPr lang="en-CA" b="1" dirty="0"/>
          </a:p>
          <a:p>
            <a:pPr marL="0" lvl="0" indent="0" algn="ctr">
              <a:buNone/>
            </a:pPr>
            <a:r>
              <a:rPr lang="en-CA" b="1" dirty="0"/>
              <a:t>How does Paul’s description of a race help you </a:t>
            </a:r>
          </a:p>
          <a:p>
            <a:pPr marL="0" lvl="0" indent="0" algn="ctr">
              <a:buNone/>
            </a:pPr>
            <a:r>
              <a:rPr lang="en-CA" b="1" dirty="0"/>
              <a:t>understand Jesus’ call to pick up your cross?</a:t>
            </a:r>
          </a:p>
          <a:p>
            <a:pPr marL="0" lvl="0" indent="0" algn="ctr">
              <a:buNone/>
            </a:pPr>
            <a:endParaRPr lang="en-CA" b="1" dirty="0"/>
          </a:p>
          <a:p>
            <a:pPr marL="0" indent="0" algn="ctr">
              <a:buNone/>
            </a:pPr>
            <a:r>
              <a:rPr lang="en-CA" dirty="0"/>
              <a:t>Paul says, “I want to suffer with him, sharing in his death.”</a:t>
            </a:r>
            <a:r>
              <a:rPr lang="en-CA" b="1" dirty="0"/>
              <a:t>    </a:t>
            </a:r>
          </a:p>
          <a:p>
            <a:pPr marL="0" indent="0" algn="ctr">
              <a:buNone/>
            </a:pPr>
            <a:endParaRPr lang="en-CA" b="1" dirty="0"/>
          </a:p>
          <a:p>
            <a:pPr marL="0" indent="0" algn="ctr">
              <a:buNone/>
            </a:pPr>
            <a:r>
              <a:rPr lang="en-CA" b="1" dirty="0"/>
              <a:t>Why would Paul say that? </a:t>
            </a:r>
            <a:endParaRPr lang="en-CA" dirty="0"/>
          </a:p>
          <a:p>
            <a:pPr marL="0" lvl="0" indent="0" algn="ctr">
              <a:buNone/>
            </a:pPr>
            <a:endParaRPr lang="en-CA" dirty="0"/>
          </a:p>
          <a:p>
            <a:pPr marL="0" indent="0">
              <a:buNone/>
            </a:pPr>
            <a:endParaRPr lang="en-CA" dirty="0"/>
          </a:p>
        </p:txBody>
      </p:sp>
    </p:spTree>
    <p:extLst>
      <p:ext uri="{BB962C8B-B14F-4D97-AF65-F5344CB8AC3E}">
        <p14:creationId xmlns:p14="http://schemas.microsoft.com/office/powerpoint/2010/main" val="8071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505CC5-E468-6E45-80B3-9E433F67A2BF}"/>
              </a:ext>
            </a:extLst>
          </p:cNvPr>
          <p:cNvSpPr>
            <a:spLocks noGrp="1"/>
          </p:cNvSpPr>
          <p:nvPr>
            <p:ph idx="1"/>
          </p:nvPr>
        </p:nvSpPr>
        <p:spPr>
          <a:xfrm>
            <a:off x="879763" y="1617807"/>
            <a:ext cx="10515600" cy="4351338"/>
          </a:xfrm>
        </p:spPr>
        <p:txBody>
          <a:bodyPr/>
          <a:lstStyle/>
          <a:p>
            <a:pPr marL="0" indent="0" algn="ctr">
              <a:buNone/>
            </a:pPr>
            <a:endParaRPr lang="en-CA" dirty="0"/>
          </a:p>
          <a:p>
            <a:pPr marL="0" indent="0" algn="ctr">
              <a:buNone/>
            </a:pPr>
            <a:r>
              <a:rPr lang="en-CA" dirty="0"/>
              <a:t> The Apostle Paul was 32 years old when God called him to follow Jesus.   He began his missionary activity at age 49.   God worked on Paul 17 years before He set him free to minister.     </a:t>
            </a:r>
          </a:p>
          <a:p>
            <a:pPr marL="0" indent="0" algn="ctr">
              <a:buNone/>
            </a:pPr>
            <a:endParaRPr lang="en-CA" b="1" dirty="0"/>
          </a:p>
          <a:p>
            <a:pPr marL="0" indent="0" algn="ctr">
              <a:buNone/>
            </a:pPr>
            <a:r>
              <a:rPr lang="en-CA" b="1" dirty="0"/>
              <a:t>How does this speak to you about </a:t>
            </a:r>
          </a:p>
          <a:p>
            <a:pPr marL="0" indent="0" algn="ctr">
              <a:buNone/>
            </a:pPr>
            <a:r>
              <a:rPr lang="en-CA" b="1" dirty="0"/>
              <a:t>God’s process and timing in your life?</a:t>
            </a: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317476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6F877D-4665-E144-BB6F-7521AD6CF455}"/>
              </a:ext>
            </a:extLst>
          </p:cNvPr>
          <p:cNvSpPr>
            <a:spLocks noGrp="1"/>
          </p:cNvSpPr>
          <p:nvPr>
            <p:ph idx="1"/>
          </p:nvPr>
        </p:nvSpPr>
        <p:spPr>
          <a:xfrm>
            <a:off x="907473" y="1063625"/>
            <a:ext cx="10515600" cy="4351338"/>
          </a:xfrm>
        </p:spPr>
        <p:txBody>
          <a:bodyPr>
            <a:normAutofit lnSpcReduction="10000"/>
          </a:bodyPr>
          <a:lstStyle/>
          <a:p>
            <a:pPr marL="0" indent="0">
              <a:buNone/>
            </a:pPr>
            <a:endParaRPr lang="en-CA" dirty="0"/>
          </a:p>
          <a:p>
            <a:pPr marL="0" indent="0">
              <a:buNone/>
            </a:pPr>
            <a:endParaRPr lang="en-CA" dirty="0"/>
          </a:p>
          <a:p>
            <a:pPr marL="0" indent="0" algn="ctr">
              <a:buNone/>
            </a:pPr>
            <a:r>
              <a:rPr lang="en-CA" dirty="0"/>
              <a:t>“And so, dear brothers and sisters, I plead with you </a:t>
            </a:r>
          </a:p>
          <a:p>
            <a:pPr marL="0" indent="0" algn="ctr">
              <a:buNone/>
            </a:pPr>
            <a:r>
              <a:rPr lang="en-CA" dirty="0"/>
              <a:t>to give your bodies to God because of all he has done for you.   </a:t>
            </a:r>
          </a:p>
          <a:p>
            <a:pPr marL="0" indent="0" algn="ctr">
              <a:buNone/>
            </a:pPr>
            <a:r>
              <a:rPr lang="en-CA" dirty="0"/>
              <a:t>Let them be a living and holy sacrifice – the kind he will find acceptable.   </a:t>
            </a:r>
          </a:p>
          <a:p>
            <a:pPr marL="0" indent="0" algn="ctr">
              <a:buNone/>
            </a:pPr>
            <a:r>
              <a:rPr lang="en-CA" dirty="0"/>
              <a:t>This is truly the way to worship him.”  </a:t>
            </a:r>
            <a:r>
              <a:rPr lang="en-CA" sz="2600" dirty="0"/>
              <a:t>Romans 12:1 NLT</a:t>
            </a:r>
          </a:p>
          <a:p>
            <a:pPr marL="0" indent="0" algn="ctr">
              <a:buNone/>
            </a:pPr>
            <a:r>
              <a:rPr lang="en-CA" dirty="0"/>
              <a:t> </a:t>
            </a:r>
          </a:p>
          <a:p>
            <a:pPr marL="0" lvl="0" indent="0" algn="ctr">
              <a:buNone/>
            </a:pPr>
            <a:r>
              <a:rPr lang="en-CA" b="1" dirty="0"/>
              <a:t>Why would God choose the image of a sacrifice </a:t>
            </a:r>
          </a:p>
          <a:p>
            <a:pPr marL="0" lvl="0" indent="0" algn="ctr">
              <a:buNone/>
            </a:pPr>
            <a:r>
              <a:rPr lang="en-CA" b="1" dirty="0"/>
              <a:t>to help us see how He works in us?</a:t>
            </a:r>
            <a:endParaRPr lang="en-CA" dirty="0"/>
          </a:p>
          <a:p>
            <a:pPr marL="0" indent="0">
              <a:buNone/>
            </a:pPr>
            <a:endParaRPr lang="en-US" dirty="0"/>
          </a:p>
        </p:txBody>
      </p:sp>
    </p:spTree>
    <p:extLst>
      <p:ext uri="{BB962C8B-B14F-4D97-AF65-F5344CB8AC3E}">
        <p14:creationId xmlns:p14="http://schemas.microsoft.com/office/powerpoint/2010/main" val="249553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772</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FOLLOW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Cheryl Schade</cp:lastModifiedBy>
  <cp:revision>22</cp:revision>
  <cp:lastPrinted>2021-03-03T20:16:09Z</cp:lastPrinted>
  <dcterms:created xsi:type="dcterms:W3CDTF">2021-02-18T13:53:57Z</dcterms:created>
  <dcterms:modified xsi:type="dcterms:W3CDTF">2021-03-25T15:12:08Z</dcterms:modified>
</cp:coreProperties>
</file>