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6" r:id="rId9"/>
    <p:sldId id="267" r:id="rId10"/>
    <p:sldId id="268" r:id="rId11"/>
    <p:sldId id="264" r:id="rId12"/>
    <p:sldId id="265"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633D2D3-103F-DC40-9F56-4A8D6FB0EF2D}"/>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EEFDAB-0C2B-FA49-AE60-540448AF00B5}"/>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45999C-AD76-4242-B01C-19EB95E95265}"/>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346FDF-DB8F-EC45-9CF9-0640942DDFE1}"/>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D487D44-4690-E243-BCA8-3049F4E89341}"/>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0C8EE47-CBA7-9444-BA8F-141E23EA172E}"/>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6" name="Footer Placeholder 5">
            <a:extLst>
              <a:ext uri="{FF2B5EF4-FFF2-40B4-BE49-F238E27FC236}">
                <a16:creationId xmlns:a16="http://schemas.microsoft.com/office/drawing/2014/main" xmlns=""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37393A-2D31-704A-ADF7-F00D12E5A6EA}"/>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8" name="Footer Placeholder 7">
            <a:extLst>
              <a:ext uri="{FF2B5EF4-FFF2-40B4-BE49-F238E27FC236}">
                <a16:creationId xmlns:a16="http://schemas.microsoft.com/office/drawing/2014/main" xmlns=""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4E70395-F12A-CE4C-8999-7F50F98A9B78}"/>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4" name="Footer Placeholder 3">
            <a:extLst>
              <a:ext uri="{FF2B5EF4-FFF2-40B4-BE49-F238E27FC236}">
                <a16:creationId xmlns:a16="http://schemas.microsoft.com/office/drawing/2014/main" xmlns=""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FD1400-ADB6-2840-8D9A-50E52BBF6BEB}"/>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3" name="Footer Placeholder 2">
            <a:extLst>
              <a:ext uri="{FF2B5EF4-FFF2-40B4-BE49-F238E27FC236}">
                <a16:creationId xmlns:a16="http://schemas.microsoft.com/office/drawing/2014/main" xmlns=""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F7B60B0-470A-C944-BAB7-505C61C6B8F8}"/>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6" name="Footer Placeholder 5">
            <a:extLst>
              <a:ext uri="{FF2B5EF4-FFF2-40B4-BE49-F238E27FC236}">
                <a16:creationId xmlns:a16="http://schemas.microsoft.com/office/drawing/2014/main" xmlns=""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F44301E-7573-E445-98BB-C1E6D5470B53}"/>
              </a:ext>
            </a:extLst>
          </p:cNvPr>
          <p:cNvSpPr>
            <a:spLocks noGrp="1"/>
          </p:cNvSpPr>
          <p:nvPr>
            <p:ph type="dt" sz="half" idx="10"/>
          </p:nvPr>
        </p:nvSpPr>
        <p:spPr/>
        <p:txBody>
          <a:bodyPr/>
          <a:lstStyle/>
          <a:p>
            <a:fld id="{67B8BC6D-0E40-AA41-8C16-948E97AFF5AC}" type="datetimeFigureOut">
              <a:rPr lang="en-US" smtClean="0"/>
              <a:t>3/3/2021</a:t>
            </a:fld>
            <a:endParaRPr lang="en-US"/>
          </a:p>
        </p:txBody>
      </p:sp>
      <p:sp>
        <p:nvSpPr>
          <p:cNvPr id="6" name="Footer Placeholder 5">
            <a:extLst>
              <a:ext uri="{FF2B5EF4-FFF2-40B4-BE49-F238E27FC236}">
                <a16:creationId xmlns:a16="http://schemas.microsoft.com/office/drawing/2014/main" xmlns=""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3/3/2021</a:t>
            </a:fld>
            <a:endParaRPr lang="en-US"/>
          </a:p>
        </p:txBody>
      </p:sp>
      <p:sp>
        <p:nvSpPr>
          <p:cNvPr id="5" name="Footer Placeholder 4">
            <a:extLst>
              <a:ext uri="{FF2B5EF4-FFF2-40B4-BE49-F238E27FC236}">
                <a16:creationId xmlns:a16="http://schemas.microsoft.com/office/drawing/2014/main" xmlns=""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acebook.com/groups/3459966190810762" TargetMode="External"/><Relationship Id="rId2" Type="http://schemas.openxmlformats.org/officeDocument/2006/relationships/hyperlink" Target="https://vimeo.com/showcase/devotiona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25A233-9BE1-BB4E-86CB-723B7F8B4BB9}"/>
              </a:ext>
            </a:extLst>
          </p:cNvPr>
          <p:cNvSpPr>
            <a:spLocks noGrp="1"/>
          </p:cNvSpPr>
          <p:nvPr>
            <p:ph type="ctrTitle"/>
          </p:nvPr>
        </p:nvSpPr>
        <p:spPr/>
        <p:txBody>
          <a:bodyPr>
            <a:normAutofit/>
          </a:bodyPr>
          <a:lstStyle/>
          <a:p>
            <a:r>
              <a:rPr lang="en-US" sz="8000" b="1" dirty="0"/>
              <a:t>FOLLOW ME</a:t>
            </a:r>
          </a:p>
        </p:txBody>
      </p:sp>
      <p:sp>
        <p:nvSpPr>
          <p:cNvPr id="3" name="Subtitle 2">
            <a:extLst>
              <a:ext uri="{FF2B5EF4-FFF2-40B4-BE49-F238E27FC236}">
                <a16:creationId xmlns:a16="http://schemas.microsoft.com/office/drawing/2014/main" xmlns="" id="{3E6836A0-76C3-F345-A10E-C803CEA3A44C}"/>
              </a:ext>
            </a:extLst>
          </p:cNvPr>
          <p:cNvSpPr>
            <a:spLocks noGrp="1"/>
          </p:cNvSpPr>
          <p:nvPr>
            <p:ph type="subTitle" idx="1"/>
          </p:nvPr>
        </p:nvSpPr>
        <p:spPr>
          <a:xfrm>
            <a:off x="1285343" y="4220577"/>
            <a:ext cx="9144000" cy="1655762"/>
          </a:xfrm>
        </p:spPr>
        <p:txBody>
          <a:bodyPr>
            <a:normAutofit/>
          </a:bodyPr>
          <a:lstStyle/>
          <a:p>
            <a:endParaRPr lang="en-US" sz="3600" b="1" dirty="0"/>
          </a:p>
          <a:p>
            <a:r>
              <a:rPr lang="en-US" sz="3600" b="1" dirty="0"/>
              <a:t>	LET THE DEAD BURY THE DEAD</a:t>
            </a:r>
          </a:p>
        </p:txBody>
      </p:sp>
      <p:pic>
        <p:nvPicPr>
          <p:cNvPr id="5" name="Picture 4">
            <a:extLst>
              <a:ext uri="{FF2B5EF4-FFF2-40B4-BE49-F238E27FC236}">
                <a16:creationId xmlns:a16="http://schemas.microsoft.com/office/drawing/2014/main" xmlns="" id="{E9F1E7FA-F673-D245-BE28-3CC41B18BBAB}"/>
              </a:ext>
            </a:extLst>
          </p:cNvPr>
          <p:cNvPicPr>
            <a:picLocks noChangeAspect="1"/>
          </p:cNvPicPr>
          <p:nvPr/>
        </p:nvPicPr>
        <p:blipFill>
          <a:blip r:embed="rId2"/>
          <a:stretch>
            <a:fillRect/>
          </a:stretch>
        </p:blipFill>
        <p:spPr>
          <a:xfrm>
            <a:off x="3313471" y="655549"/>
            <a:ext cx="5919019" cy="3321227"/>
          </a:xfrm>
          <a:prstGeom prst="rect">
            <a:avLst/>
          </a:prstGeom>
        </p:spPr>
      </p:pic>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F89CFCA-506F-294F-87B4-E12B38ABEB27}"/>
              </a:ext>
            </a:extLst>
          </p:cNvPr>
          <p:cNvSpPr>
            <a:spLocks noGrp="1"/>
          </p:cNvSpPr>
          <p:nvPr>
            <p:ph idx="1"/>
          </p:nvPr>
        </p:nvSpPr>
        <p:spPr/>
        <p:txBody>
          <a:bodyPr/>
          <a:lstStyle/>
          <a:p>
            <a:pPr marL="0" indent="0" algn="ctr">
              <a:buNone/>
            </a:pPr>
            <a:endParaRPr lang="en-CA" dirty="0"/>
          </a:p>
          <a:p>
            <a:pPr marL="0" indent="0" algn="ctr">
              <a:buNone/>
            </a:pPr>
            <a:r>
              <a:rPr lang="en-CA" dirty="0"/>
              <a:t>Jesus words, “Follow Me” are an invitation </a:t>
            </a:r>
          </a:p>
          <a:p>
            <a:pPr marL="0" indent="0" algn="ctr">
              <a:buNone/>
            </a:pPr>
            <a:r>
              <a:rPr lang="en-CA" dirty="0"/>
              <a:t>for us to leave everything else behind.    </a:t>
            </a:r>
          </a:p>
          <a:p>
            <a:pPr marL="0" indent="0" algn="ctr">
              <a:buNone/>
            </a:pPr>
            <a:endParaRPr lang="en-CA" b="1" dirty="0"/>
          </a:p>
          <a:p>
            <a:pPr marL="0" indent="0" algn="ctr">
              <a:buNone/>
            </a:pPr>
            <a:r>
              <a:rPr lang="en-CA" b="1" dirty="0"/>
              <a:t>What have you left behind to follow Jesus?</a:t>
            </a:r>
            <a:endParaRPr lang="en-CA" dirty="0"/>
          </a:p>
          <a:p>
            <a:pPr marL="0" indent="0">
              <a:buNone/>
            </a:pPr>
            <a:endParaRPr lang="en-US" dirty="0"/>
          </a:p>
        </p:txBody>
      </p:sp>
    </p:spTree>
    <p:extLst>
      <p:ext uri="{BB962C8B-B14F-4D97-AF65-F5344CB8AC3E}">
        <p14:creationId xmlns:p14="http://schemas.microsoft.com/office/powerpoint/2010/main" val="415456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2B4E8-D770-1B44-9C0E-BECC5E764489}"/>
              </a:ext>
            </a:extLst>
          </p:cNvPr>
          <p:cNvSpPr>
            <a:spLocks noGrp="1"/>
          </p:cNvSpPr>
          <p:nvPr>
            <p:ph type="title"/>
          </p:nvPr>
        </p:nvSpPr>
        <p:spPr/>
        <p:txBody>
          <a:bodyPr/>
          <a:lstStyle/>
          <a:p>
            <a:pPr algn="ctr"/>
            <a:r>
              <a:rPr lang="en-US" b="1" dirty="0"/>
              <a:t>NEXT STEPS</a:t>
            </a:r>
          </a:p>
        </p:txBody>
      </p:sp>
      <p:sp>
        <p:nvSpPr>
          <p:cNvPr id="3" name="Content Placeholder 2">
            <a:extLst>
              <a:ext uri="{FF2B5EF4-FFF2-40B4-BE49-F238E27FC236}">
                <a16:creationId xmlns:a16="http://schemas.microsoft.com/office/drawing/2014/main" xmlns="" id="{8615DB0F-BB61-E84C-AC35-736E012C3BD4}"/>
              </a:ext>
            </a:extLst>
          </p:cNvPr>
          <p:cNvSpPr>
            <a:spLocks noGrp="1"/>
          </p:cNvSpPr>
          <p:nvPr>
            <p:ph idx="1"/>
          </p:nvPr>
        </p:nvSpPr>
        <p:spPr>
          <a:xfrm>
            <a:off x="838200" y="1552574"/>
            <a:ext cx="10515600" cy="4907219"/>
          </a:xfrm>
        </p:spPr>
        <p:txBody>
          <a:bodyPr>
            <a:normAutofit fontScale="85000" lnSpcReduction="20000"/>
          </a:bodyPr>
          <a:lstStyle/>
          <a:p>
            <a:pPr marL="0" indent="0">
              <a:buNone/>
            </a:pPr>
            <a:r>
              <a:rPr lang="en-CA" dirty="0"/>
              <a:t> </a:t>
            </a:r>
          </a:p>
          <a:p>
            <a:pPr marL="0" indent="0">
              <a:buNone/>
            </a:pPr>
            <a:r>
              <a:rPr lang="en-CA" dirty="0"/>
              <a:t>For our series, Follow Me, we invite you to take next steps to grow your walk with God by spending time with Him.     </a:t>
            </a:r>
          </a:p>
          <a:p>
            <a:pPr marL="0" indent="0">
              <a:buNone/>
            </a:pPr>
            <a:endParaRPr lang="en-CA" dirty="0"/>
          </a:p>
          <a:p>
            <a:pPr marL="0" indent="0">
              <a:buNone/>
            </a:pPr>
            <a:r>
              <a:rPr lang="en-CA" dirty="0"/>
              <a:t>Here are 3 ways you can do that. </a:t>
            </a:r>
          </a:p>
          <a:p>
            <a:pPr marL="0" indent="0">
              <a:buNone/>
            </a:pPr>
            <a:endParaRPr lang="en-CA" dirty="0"/>
          </a:p>
          <a:p>
            <a:pPr lvl="0"/>
            <a:r>
              <a:rPr lang="en-CA" dirty="0"/>
              <a:t>Watch the Daily </a:t>
            </a:r>
            <a:r>
              <a:rPr lang="en-CA" dirty="0" err="1"/>
              <a:t>Devos</a:t>
            </a:r>
            <a:r>
              <a:rPr lang="en-CA" dirty="0"/>
              <a:t> from Creekside.    </a:t>
            </a:r>
            <a:r>
              <a:rPr lang="en-CA" u="sng" dirty="0">
                <a:hlinkClick r:id="rId2"/>
              </a:rPr>
              <a:t>https://vimeo.com/showcase/devotionals</a:t>
            </a:r>
            <a:endParaRPr lang="en-CA" u="sng" dirty="0"/>
          </a:p>
          <a:p>
            <a:pPr marL="0" lvl="0" indent="0">
              <a:buNone/>
            </a:pPr>
            <a:endParaRPr lang="en-CA" dirty="0"/>
          </a:p>
          <a:p>
            <a:pPr lvl="0"/>
            <a:r>
              <a:rPr lang="en-CA" dirty="0"/>
              <a:t>Use S.O.A.P.  – a method of spending time with God – explained in the Daily </a:t>
            </a:r>
            <a:r>
              <a:rPr lang="en-CA" dirty="0" err="1"/>
              <a:t>Devos</a:t>
            </a:r>
            <a:r>
              <a:rPr lang="en-CA" dirty="0"/>
              <a:t>.</a:t>
            </a:r>
          </a:p>
          <a:p>
            <a:pPr marL="0" lvl="0" indent="0">
              <a:buNone/>
            </a:pPr>
            <a:endParaRPr lang="en-CA" dirty="0"/>
          </a:p>
          <a:p>
            <a:pPr lvl="0"/>
            <a:r>
              <a:rPr lang="en-CA" dirty="0"/>
              <a:t>Engage with others from Creekside about your experience </a:t>
            </a:r>
            <a:r>
              <a:rPr lang="en-CA" u="sng" dirty="0">
                <a:hlinkClick r:id="rId3"/>
              </a:rPr>
              <a:t>https://www.facebook.com/groups/3459966190810762</a:t>
            </a:r>
            <a:endParaRPr lang="en-CA" dirty="0"/>
          </a:p>
          <a:p>
            <a:pPr marL="0" indent="0">
              <a:buNone/>
            </a:pPr>
            <a:endParaRPr lang="en-US" dirty="0"/>
          </a:p>
        </p:txBody>
      </p:sp>
    </p:spTree>
    <p:extLst>
      <p:ext uri="{BB962C8B-B14F-4D97-AF65-F5344CB8AC3E}">
        <p14:creationId xmlns:p14="http://schemas.microsoft.com/office/powerpoint/2010/main" val="1782549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A7DEE-0894-CD42-B02F-75904F363C8B}"/>
              </a:ext>
            </a:extLst>
          </p:cNvPr>
          <p:cNvSpPr>
            <a:spLocks noGrp="1"/>
          </p:cNvSpPr>
          <p:nvPr>
            <p:ph type="title"/>
          </p:nvPr>
        </p:nvSpPr>
        <p:spPr/>
        <p:txBody>
          <a:bodyPr/>
          <a:lstStyle/>
          <a:p>
            <a:pPr algn="ctr"/>
            <a:r>
              <a:rPr lang="en-US" dirty="0"/>
              <a:t>PRAYER</a:t>
            </a:r>
          </a:p>
        </p:txBody>
      </p:sp>
      <p:sp>
        <p:nvSpPr>
          <p:cNvPr id="3" name="Content Placeholder 2">
            <a:extLst>
              <a:ext uri="{FF2B5EF4-FFF2-40B4-BE49-F238E27FC236}">
                <a16:creationId xmlns:a16="http://schemas.microsoft.com/office/drawing/2014/main" xmlns="" id="{74A9A44A-03A9-6842-A579-63B811EB8EA2}"/>
              </a:ext>
            </a:extLst>
          </p:cNvPr>
          <p:cNvSpPr>
            <a:spLocks noGrp="1"/>
          </p:cNvSpPr>
          <p:nvPr>
            <p:ph idx="1"/>
          </p:nvPr>
        </p:nvSpPr>
        <p:spPr>
          <a:xfrm>
            <a:off x="838200" y="1396134"/>
            <a:ext cx="10515600" cy="4351338"/>
          </a:xfrm>
        </p:spPr>
        <p:txBody>
          <a:bodyPr>
            <a:normAutofit/>
          </a:bodyPr>
          <a:lstStyle/>
          <a:p>
            <a:pPr marL="0" indent="0">
              <a:buNone/>
            </a:pPr>
            <a:endParaRPr lang="en-CA" dirty="0"/>
          </a:p>
          <a:p>
            <a:pPr marL="0" indent="0">
              <a:buNone/>
            </a:pPr>
            <a:r>
              <a:rPr lang="en-CA" sz="2000" dirty="0"/>
              <a:t>Pray for our partner church in Quito Ecuador, Carmen Bajo Alliance Church, as they continue to provide relief packages to the community, and for the church plant that they have started in the barrio of </a:t>
            </a:r>
            <a:r>
              <a:rPr lang="en-CA" sz="2000" dirty="0" err="1"/>
              <a:t>Subio</a:t>
            </a:r>
            <a:r>
              <a:rPr lang="en-CA" sz="2000" dirty="0"/>
              <a:t> Norte. Praise God for some families who have come to faith there and are forming the core of the church plant.  Pray for God to build His Church there in the power of the Holy Spirit and through the witness of His people.</a:t>
            </a:r>
          </a:p>
          <a:p>
            <a:pPr marL="0" indent="0">
              <a:buNone/>
            </a:pPr>
            <a:endParaRPr lang="en-CA" sz="2000" dirty="0"/>
          </a:p>
          <a:p>
            <a:pPr marL="0" indent="0">
              <a:buNone/>
            </a:pPr>
            <a:endParaRPr lang="en-CA" dirty="0"/>
          </a:p>
          <a:p>
            <a:pPr marL="0" indent="0">
              <a:buNone/>
            </a:pPr>
            <a:endParaRPr lang="en-CA" dirty="0"/>
          </a:p>
          <a:p>
            <a:pPr marL="0" indent="0">
              <a:buNone/>
            </a:pPr>
            <a:endParaRPr lang="en-US" dirty="0"/>
          </a:p>
        </p:txBody>
      </p:sp>
      <p:graphicFrame>
        <p:nvGraphicFramePr>
          <p:cNvPr id="5" name="Table 4">
            <a:extLst>
              <a:ext uri="{FF2B5EF4-FFF2-40B4-BE49-F238E27FC236}">
                <a16:creationId xmlns:a16="http://schemas.microsoft.com/office/drawing/2014/main" xmlns="" id="{645B17AC-C060-604A-AC96-939F372B3E7A}"/>
              </a:ext>
            </a:extLst>
          </p:cNvPr>
          <p:cNvGraphicFramePr>
            <a:graphicFrameLocks noGrp="1"/>
          </p:cNvGraphicFramePr>
          <p:nvPr>
            <p:extLst>
              <p:ext uri="{D42A27DB-BD31-4B8C-83A1-F6EECF244321}">
                <p14:modId xmlns:p14="http://schemas.microsoft.com/office/powerpoint/2010/main" val="3273685099"/>
              </p:ext>
            </p:extLst>
          </p:nvPr>
        </p:nvGraphicFramePr>
        <p:xfrm>
          <a:off x="838200" y="3948545"/>
          <a:ext cx="10120745" cy="1274445"/>
        </p:xfrm>
        <a:graphic>
          <a:graphicData uri="http://schemas.openxmlformats.org/drawingml/2006/table">
            <a:tbl>
              <a:tblPr/>
              <a:tblGrid>
                <a:gridCol w="10120745">
                  <a:extLst>
                    <a:ext uri="{9D8B030D-6E8A-4147-A177-3AD203B41FA5}">
                      <a16:colId xmlns:a16="http://schemas.microsoft.com/office/drawing/2014/main" xmlns="" val="2718113288"/>
                    </a:ext>
                  </a:extLst>
                </a:gridCol>
              </a:tblGrid>
              <a:tr h="1259826">
                <a:tc>
                  <a:txBody>
                    <a:bodyPr/>
                    <a:lstStyle/>
                    <a:p>
                      <a:pPr algn="l" fontAlgn="b"/>
                      <a:r>
                        <a:rPr lang="en-CA" sz="2000" b="0" i="0" u="none" strike="noStrike" dirty="0">
                          <a:solidFill>
                            <a:srgbClr val="000000"/>
                          </a:solidFill>
                          <a:effectLst/>
                          <a:latin typeface="Calibri" panose="020F0502020204030204" pitchFamily="34" charset="0"/>
                        </a:rPr>
                        <a:t>Pray for our partner church </a:t>
                      </a:r>
                      <a:r>
                        <a:rPr lang="en-CA" sz="2000" b="0" i="0" u="none" strike="noStrike" dirty="0" err="1">
                          <a:solidFill>
                            <a:srgbClr val="000000"/>
                          </a:solidFill>
                          <a:effectLst/>
                          <a:latin typeface="Calibri" panose="020F0502020204030204" pitchFamily="34" charset="0"/>
                        </a:rPr>
                        <a:t>Kitigoma</a:t>
                      </a:r>
                      <a:r>
                        <a:rPr lang="en-CA" sz="2000" b="0" i="0" u="none" strike="noStrike" dirty="0">
                          <a:solidFill>
                            <a:srgbClr val="000000"/>
                          </a:solidFill>
                          <a:effectLst/>
                          <a:latin typeface="Calibri" panose="020F0502020204030204" pitchFamily="34" charset="0"/>
                        </a:rPr>
                        <a:t> Community Church near Jinja, Uganda, that the congregation would be strengthened in the Lord amidst so many concerns with </a:t>
                      </a:r>
                      <a:r>
                        <a:rPr lang="en-CA" sz="2000" b="0" i="0" u="none" strike="noStrike" dirty="0" err="1">
                          <a:solidFill>
                            <a:srgbClr val="000000"/>
                          </a:solidFill>
                          <a:effectLst/>
                          <a:latin typeface="Calibri" panose="020F0502020204030204" pitchFamily="34" charset="0"/>
                        </a:rPr>
                        <a:t>Covid</a:t>
                      </a:r>
                      <a:r>
                        <a:rPr lang="en-CA" sz="2000" b="0" i="0" u="none" strike="noStrike" dirty="0">
                          <a:solidFill>
                            <a:srgbClr val="000000"/>
                          </a:solidFill>
                          <a:effectLst/>
                          <a:latin typeface="Calibri" panose="020F0502020204030204" pitchFamily="34" charset="0"/>
                        </a:rPr>
                        <a:t>, the recent elections, and many questioning 'Why'.  The economy is struggling and so are many.  Pray for Pastor Robert and Justine as they lead their church through these tough times.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00707260"/>
                  </a:ext>
                </a:extLst>
              </a:tr>
            </a:tbl>
          </a:graphicData>
        </a:graphic>
      </p:graphicFrame>
    </p:spTree>
    <p:extLst>
      <p:ext uri="{BB962C8B-B14F-4D97-AF65-F5344CB8AC3E}">
        <p14:creationId xmlns:p14="http://schemas.microsoft.com/office/powerpoint/2010/main" val="1781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D870F6-B1BF-A04D-ADA4-B810B93356EE}"/>
              </a:ext>
            </a:extLst>
          </p:cNvPr>
          <p:cNvSpPr>
            <a:spLocks noGrp="1"/>
          </p:cNvSpPr>
          <p:nvPr>
            <p:ph idx="1"/>
          </p:nvPr>
        </p:nvSpPr>
        <p:spPr/>
        <p:txBody>
          <a:bodyPr/>
          <a:lstStyle/>
          <a:p>
            <a:pPr marL="0" indent="0" algn="ctr">
              <a:buNone/>
            </a:pPr>
            <a:r>
              <a:rPr lang="en-CA" u="sng" dirty="0"/>
              <a:t>Out with the Old!</a:t>
            </a:r>
          </a:p>
          <a:p>
            <a:pPr marL="0" indent="0">
              <a:buNone/>
            </a:pPr>
            <a:endParaRPr lang="en-CA" u="sng" dirty="0"/>
          </a:p>
          <a:p>
            <a:pPr marL="0" indent="0" algn="ctr">
              <a:buNone/>
            </a:pPr>
            <a:r>
              <a:rPr lang="en-CA" b="1" dirty="0"/>
              <a:t>Do you tend to hoard things or declutter?   </a:t>
            </a:r>
            <a:r>
              <a:rPr lang="en-CA" dirty="0"/>
              <a:t> </a:t>
            </a:r>
          </a:p>
          <a:p>
            <a:pPr marL="0" indent="0" algn="ctr">
              <a:buNone/>
            </a:pPr>
            <a:endParaRPr lang="en-CA" dirty="0"/>
          </a:p>
          <a:p>
            <a:pPr marL="0" indent="0" algn="ctr">
              <a:buNone/>
            </a:pPr>
            <a:r>
              <a:rPr lang="en-CA" dirty="0"/>
              <a:t>Share a story with your group about something </a:t>
            </a:r>
          </a:p>
          <a:p>
            <a:pPr marL="0" indent="0" algn="ctr">
              <a:buNone/>
            </a:pPr>
            <a:r>
              <a:rPr lang="en-CA" dirty="0"/>
              <a:t>you just can’t get rid of, or that thing you couldn’t wait to get rid of! </a:t>
            </a:r>
          </a:p>
          <a:p>
            <a:pPr marL="0" indent="0">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DA22F4-EC21-C748-A5DE-55117C591699}"/>
              </a:ext>
            </a:extLst>
          </p:cNvPr>
          <p:cNvSpPr>
            <a:spLocks noGrp="1"/>
          </p:cNvSpPr>
          <p:nvPr>
            <p:ph idx="1"/>
          </p:nvPr>
        </p:nvSpPr>
        <p:spPr>
          <a:xfrm>
            <a:off x="851161" y="1012230"/>
            <a:ext cx="10515600" cy="4351338"/>
          </a:xfrm>
        </p:spPr>
        <p:txBody>
          <a:bodyPr/>
          <a:lstStyle/>
          <a:p>
            <a:pPr marL="0" indent="0">
              <a:buNone/>
            </a:pPr>
            <a:endParaRPr lang="en-CA" dirty="0"/>
          </a:p>
          <a:p>
            <a:pPr marL="0" indent="0">
              <a:buNone/>
            </a:pPr>
            <a:endParaRPr lang="en-CA" dirty="0"/>
          </a:p>
          <a:p>
            <a:pPr marL="0" indent="0" algn="ctr">
              <a:buNone/>
            </a:pPr>
            <a:r>
              <a:rPr lang="en-CA" dirty="0"/>
              <a:t>On Sunday, Pete emphasized there is urgency </a:t>
            </a:r>
          </a:p>
          <a:p>
            <a:pPr marL="0" indent="0" algn="ctr">
              <a:buNone/>
            </a:pPr>
            <a:r>
              <a:rPr lang="en-CA" dirty="0"/>
              <a:t>to Jesus’ call, “Follow Me”.  </a:t>
            </a:r>
          </a:p>
          <a:p>
            <a:pPr marL="0" indent="0">
              <a:buNone/>
            </a:pPr>
            <a:endParaRPr lang="en-CA" b="1" dirty="0"/>
          </a:p>
          <a:p>
            <a:pPr marL="0" indent="0" algn="ctr">
              <a:buNone/>
            </a:pPr>
            <a:r>
              <a:rPr lang="en-CA" b="1" dirty="0"/>
              <a:t>What did he mean by this?   </a:t>
            </a:r>
          </a:p>
          <a:p>
            <a:pPr marL="0" indent="0" algn="ctr">
              <a:buNone/>
            </a:pPr>
            <a:endParaRPr lang="en-CA" b="1" dirty="0"/>
          </a:p>
          <a:p>
            <a:pPr marL="0" indent="0" algn="ctr">
              <a:buNone/>
            </a:pPr>
            <a:r>
              <a:rPr lang="en-CA" b="1" dirty="0"/>
              <a:t>How does this help shape how you see Jesus’ call in your life?</a:t>
            </a: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indent="0" algn="ctr">
              <a:buNone/>
            </a:pPr>
            <a:r>
              <a:rPr lang="en-CA" dirty="0"/>
              <a:t>READ Luke 9:57-62. </a:t>
            </a:r>
            <a:r>
              <a:rPr lang="en-CA" b="1" u="sng" dirty="0"/>
              <a:t>The Cost of Following Jesus</a:t>
            </a:r>
            <a:endParaRPr lang="en-CA" dirty="0"/>
          </a:p>
          <a:p>
            <a:pPr algn="ctr"/>
            <a:endParaRPr lang="en-CA" dirty="0"/>
          </a:p>
          <a:p>
            <a:pPr marL="0" lvl="0" indent="0" algn="ctr">
              <a:buNone/>
            </a:pPr>
            <a:r>
              <a:rPr lang="en-CA" dirty="0"/>
              <a:t>Jesus seems harsh in this passage.  </a:t>
            </a:r>
          </a:p>
          <a:p>
            <a:pPr marL="0" lvl="0" indent="0" algn="ctr">
              <a:buNone/>
            </a:pPr>
            <a:endParaRPr lang="en-CA" b="1" dirty="0"/>
          </a:p>
          <a:p>
            <a:pPr marL="0" lvl="0" indent="0" algn="ctr">
              <a:buNone/>
            </a:pPr>
            <a:r>
              <a:rPr lang="en-CA" b="1" dirty="0"/>
              <a:t>Why do you think he is being so blunt/direct? </a:t>
            </a:r>
            <a:endParaRPr lang="en-CA"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0CD4AE5-CE44-2A47-BCDE-46BC1F053555}"/>
              </a:ext>
            </a:extLst>
          </p:cNvPr>
          <p:cNvSpPr>
            <a:spLocks noGrp="1"/>
          </p:cNvSpPr>
          <p:nvPr>
            <p:ph idx="1"/>
          </p:nvPr>
        </p:nvSpPr>
        <p:spPr>
          <a:xfrm>
            <a:off x="471055" y="994353"/>
            <a:ext cx="10910455" cy="4351338"/>
          </a:xfrm>
        </p:spPr>
        <p:txBody>
          <a:bodyPr/>
          <a:lstStyle/>
          <a:p>
            <a:pPr marL="0" indent="0">
              <a:buNone/>
            </a:pPr>
            <a:endParaRPr lang="en-CA" dirty="0"/>
          </a:p>
          <a:p>
            <a:pPr marL="0" indent="0">
              <a:buNone/>
            </a:pPr>
            <a:endParaRPr lang="en-CA" dirty="0"/>
          </a:p>
          <a:p>
            <a:pPr marL="0" indent="0" algn="ctr">
              <a:buNone/>
            </a:pPr>
            <a:endParaRPr lang="en-CA" dirty="0"/>
          </a:p>
          <a:p>
            <a:pPr marL="0" indent="0" algn="ctr">
              <a:buNone/>
            </a:pPr>
            <a:r>
              <a:rPr lang="en-CA" dirty="0"/>
              <a:t>The first person in this account declares </a:t>
            </a:r>
          </a:p>
          <a:p>
            <a:pPr marL="0" indent="0" algn="ctr">
              <a:buNone/>
            </a:pPr>
            <a:r>
              <a:rPr lang="en-CA" dirty="0"/>
              <a:t>they would follow Jesus wherever he went.   </a:t>
            </a:r>
          </a:p>
          <a:p>
            <a:pPr marL="0" indent="0" algn="ctr">
              <a:buNone/>
            </a:pPr>
            <a:endParaRPr lang="en-CA" b="1" dirty="0"/>
          </a:p>
          <a:p>
            <a:pPr marL="0" indent="0" algn="ctr">
              <a:buNone/>
            </a:pPr>
            <a:r>
              <a:rPr lang="en-CA" b="1" dirty="0"/>
              <a:t>Why do you think Jesus responded the way he did?  </a:t>
            </a:r>
            <a:r>
              <a:rPr lang="en-CA" dirty="0"/>
              <a:t>(see verses 57-58)</a:t>
            </a:r>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A73121-312B-2B49-87A6-E871B85CCAA2}"/>
              </a:ext>
            </a:extLst>
          </p:cNvPr>
          <p:cNvSpPr>
            <a:spLocks noGrp="1"/>
          </p:cNvSpPr>
          <p:nvPr>
            <p:ph idx="1"/>
          </p:nvPr>
        </p:nvSpPr>
        <p:spPr/>
        <p:txBody>
          <a:bodyPr/>
          <a:lstStyle/>
          <a:p>
            <a:pPr marL="0" indent="0">
              <a:buNone/>
            </a:pPr>
            <a:endParaRPr lang="en-CA" dirty="0"/>
          </a:p>
          <a:p>
            <a:pPr marL="0" indent="0" algn="ctr">
              <a:buNone/>
            </a:pPr>
            <a:r>
              <a:rPr lang="en-CA" dirty="0"/>
              <a:t>The second person in this account agrees to follow Jesus but then says, “Lord, first let me return home and bury my father.”     </a:t>
            </a:r>
          </a:p>
          <a:p>
            <a:pPr marL="0" indent="0" algn="ctr">
              <a:buNone/>
            </a:pPr>
            <a:r>
              <a:rPr lang="en-CA" dirty="0"/>
              <a:t>Read Jesus’ response again in verse 60.    </a:t>
            </a:r>
          </a:p>
          <a:p>
            <a:pPr marL="0" indent="0" algn="ctr">
              <a:buNone/>
            </a:pPr>
            <a:endParaRPr lang="en-CA" b="1" dirty="0"/>
          </a:p>
          <a:p>
            <a:pPr marL="0" indent="0" algn="ctr">
              <a:buNone/>
            </a:pPr>
            <a:r>
              <a:rPr lang="en-CA" b="1" dirty="0"/>
              <a:t>What stands out to you about Jesus’ response?</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783A63-FA23-1744-BD6A-76821B2FB35C}"/>
              </a:ext>
            </a:extLst>
          </p:cNvPr>
          <p:cNvSpPr>
            <a:spLocks noGrp="1"/>
          </p:cNvSpPr>
          <p:nvPr>
            <p:ph idx="1"/>
          </p:nvPr>
        </p:nvSpPr>
        <p:spPr>
          <a:xfrm>
            <a:off x="484909" y="744970"/>
            <a:ext cx="11499273" cy="4351338"/>
          </a:xfrm>
        </p:spPr>
        <p:txBody>
          <a:bodyPr>
            <a:normAutofit lnSpcReduction="10000"/>
          </a:bodyPr>
          <a:lstStyle/>
          <a:p>
            <a:pPr marL="0" indent="0">
              <a:buNone/>
            </a:pPr>
            <a:endParaRPr lang="en-CA" dirty="0"/>
          </a:p>
          <a:p>
            <a:pPr marL="0" indent="0">
              <a:buNone/>
            </a:pPr>
            <a:endParaRPr lang="en-CA" dirty="0"/>
          </a:p>
          <a:p>
            <a:pPr marL="0" indent="0" algn="ctr">
              <a:buNone/>
            </a:pPr>
            <a:r>
              <a:rPr lang="en-CA" dirty="0"/>
              <a:t>The third person in this account makes a verbal commitment to follow Jesus but then says, “…first let me go and say good-bye to my family.” (vs. 61)   </a:t>
            </a:r>
          </a:p>
          <a:p>
            <a:pPr marL="0" indent="0" algn="ctr">
              <a:buNone/>
            </a:pPr>
            <a:r>
              <a:rPr lang="en-CA" dirty="0"/>
              <a:t>Read Jesus’ reply in verse 62.     </a:t>
            </a:r>
          </a:p>
          <a:p>
            <a:pPr marL="0" indent="0" algn="ctr">
              <a:buNone/>
            </a:pPr>
            <a:endParaRPr lang="en-CA" b="1" dirty="0"/>
          </a:p>
          <a:p>
            <a:pPr marL="0" indent="0" algn="ctr">
              <a:buNone/>
            </a:pPr>
            <a:r>
              <a:rPr lang="en-CA" b="1" dirty="0"/>
              <a:t>What did Jesus mean by this? </a:t>
            </a:r>
          </a:p>
          <a:p>
            <a:pPr marL="0" indent="0" algn="ctr">
              <a:buNone/>
            </a:pPr>
            <a:r>
              <a:rPr lang="en-CA" b="1" dirty="0"/>
              <a:t> </a:t>
            </a:r>
          </a:p>
          <a:p>
            <a:pPr marL="0" indent="0" algn="ctr">
              <a:buNone/>
            </a:pPr>
            <a:r>
              <a:rPr lang="en-CA" b="1" dirty="0"/>
              <a:t>How does this speak to His call on our lives today?</a:t>
            </a:r>
            <a:endParaRPr lang="en-CA" dirty="0"/>
          </a:p>
          <a:p>
            <a:pPr marL="0" indent="0">
              <a:buNone/>
            </a:pPr>
            <a:endParaRPr lang="en-US" dirty="0"/>
          </a:p>
        </p:txBody>
      </p:sp>
    </p:spTree>
    <p:extLst>
      <p:ext uri="{BB962C8B-B14F-4D97-AF65-F5344CB8AC3E}">
        <p14:creationId xmlns:p14="http://schemas.microsoft.com/office/powerpoint/2010/main" val="8071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505CC5-E468-6E45-80B3-9E433F67A2BF}"/>
              </a:ext>
            </a:extLst>
          </p:cNvPr>
          <p:cNvSpPr>
            <a:spLocks noGrp="1"/>
          </p:cNvSpPr>
          <p:nvPr>
            <p:ph idx="1"/>
          </p:nvPr>
        </p:nvSpPr>
        <p:spPr>
          <a:xfrm>
            <a:off x="879763" y="1340716"/>
            <a:ext cx="10515600" cy="4351338"/>
          </a:xfrm>
        </p:spPr>
        <p:txBody>
          <a:bodyPr/>
          <a:lstStyle/>
          <a:p>
            <a:pPr marL="0" indent="0">
              <a:buNone/>
            </a:pPr>
            <a:endParaRPr lang="en-CA" dirty="0"/>
          </a:p>
          <a:p>
            <a:pPr marL="0" indent="0">
              <a:buNone/>
            </a:pPr>
            <a:endParaRPr lang="en-CA" dirty="0"/>
          </a:p>
          <a:p>
            <a:pPr marL="0" indent="0" algn="ctr">
              <a:buNone/>
            </a:pPr>
            <a:r>
              <a:rPr lang="en-CA" dirty="0"/>
              <a:t>Two of the people in the passage say they need to “first” do something else before they follow Jesus.  Jesus makes it clear to them that the first thing they need to do is follow him, right now.  </a:t>
            </a:r>
          </a:p>
          <a:p>
            <a:pPr marL="0" indent="0" algn="ctr">
              <a:buNone/>
            </a:pPr>
            <a:endParaRPr lang="en-CA" b="1" dirty="0"/>
          </a:p>
          <a:p>
            <a:pPr marL="0" indent="0" algn="ctr">
              <a:buNone/>
            </a:pPr>
            <a:r>
              <a:rPr lang="en-CA" b="1" dirty="0"/>
              <a:t>What “firsts” in your life get in the way of following Jesus?</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17476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B6F877D-4665-E144-BB6F-7521AD6CF455}"/>
              </a:ext>
            </a:extLst>
          </p:cNvPr>
          <p:cNvSpPr>
            <a:spLocks noGrp="1"/>
          </p:cNvSpPr>
          <p:nvPr>
            <p:ph idx="1"/>
          </p:nvPr>
        </p:nvSpPr>
        <p:spPr/>
        <p:txBody>
          <a:bodyPr/>
          <a:lstStyle/>
          <a:p>
            <a:pPr marL="0" indent="0" algn="ctr">
              <a:buNone/>
            </a:pPr>
            <a:endParaRPr lang="en-CA" dirty="0"/>
          </a:p>
          <a:p>
            <a:pPr marL="0" indent="0" algn="ctr">
              <a:buNone/>
            </a:pPr>
            <a:r>
              <a:rPr lang="en-CA" dirty="0"/>
              <a:t>In today’s passage, Jesus equates His call, “Follow Me”  with being actively involved in the “Kingdom of God.”  (see vs. 60, 62)    </a:t>
            </a:r>
          </a:p>
          <a:p>
            <a:pPr marL="0" indent="0" algn="ctr">
              <a:buNone/>
            </a:pPr>
            <a:endParaRPr lang="en-CA" b="1" dirty="0"/>
          </a:p>
          <a:p>
            <a:pPr marL="0" indent="0" algn="ctr">
              <a:buNone/>
            </a:pPr>
            <a:r>
              <a:rPr lang="en-CA" b="1" dirty="0"/>
              <a:t>What does it look like for us to do this today?</a:t>
            </a:r>
            <a:endParaRPr lang="en-CA" dirty="0"/>
          </a:p>
          <a:p>
            <a:pPr marL="0" indent="0">
              <a:buNone/>
            </a:pPr>
            <a:endParaRPr lang="en-US" dirty="0"/>
          </a:p>
        </p:txBody>
      </p:sp>
    </p:spTree>
    <p:extLst>
      <p:ext uri="{BB962C8B-B14F-4D97-AF65-F5344CB8AC3E}">
        <p14:creationId xmlns:p14="http://schemas.microsoft.com/office/powerpoint/2010/main" val="249553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480</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FOLLOW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Creekside Office</cp:lastModifiedBy>
  <cp:revision>10</cp:revision>
  <cp:lastPrinted>2021-03-03T20:16:09Z</cp:lastPrinted>
  <dcterms:created xsi:type="dcterms:W3CDTF">2021-02-18T13:53:57Z</dcterms:created>
  <dcterms:modified xsi:type="dcterms:W3CDTF">2021-03-03T20:17:00Z</dcterms:modified>
</cp:coreProperties>
</file>