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633D2D3-103F-DC40-9F56-4A8D6FB0EF2D}"/>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EEFDAB-0C2B-FA49-AE60-540448AF00B5}"/>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45999C-AD76-4242-B01C-19EB95E95265}"/>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346FDF-DB8F-EC45-9CF9-0640942DDFE1}"/>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D487D44-4690-E243-BCA8-3049F4E89341}"/>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0C8EE47-CBA7-9444-BA8F-141E23EA172E}"/>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6" name="Footer Placeholder 5">
            <a:extLst>
              <a:ext uri="{FF2B5EF4-FFF2-40B4-BE49-F238E27FC236}">
                <a16:creationId xmlns:a16="http://schemas.microsoft.com/office/drawing/2014/main" xmlns=""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37393A-2D31-704A-ADF7-F00D12E5A6EA}"/>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8" name="Footer Placeholder 7">
            <a:extLst>
              <a:ext uri="{FF2B5EF4-FFF2-40B4-BE49-F238E27FC236}">
                <a16:creationId xmlns:a16="http://schemas.microsoft.com/office/drawing/2014/main" xmlns=""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4E70395-F12A-CE4C-8999-7F50F98A9B78}"/>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4" name="Footer Placeholder 3">
            <a:extLst>
              <a:ext uri="{FF2B5EF4-FFF2-40B4-BE49-F238E27FC236}">
                <a16:creationId xmlns:a16="http://schemas.microsoft.com/office/drawing/2014/main" xmlns=""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FD1400-ADB6-2840-8D9A-50E52BBF6BEB}"/>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3" name="Footer Placeholder 2">
            <a:extLst>
              <a:ext uri="{FF2B5EF4-FFF2-40B4-BE49-F238E27FC236}">
                <a16:creationId xmlns:a16="http://schemas.microsoft.com/office/drawing/2014/main" xmlns=""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F7B60B0-470A-C944-BAB7-505C61C6B8F8}"/>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6" name="Footer Placeholder 5">
            <a:extLst>
              <a:ext uri="{FF2B5EF4-FFF2-40B4-BE49-F238E27FC236}">
                <a16:creationId xmlns:a16="http://schemas.microsoft.com/office/drawing/2014/main" xmlns=""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F44301E-7573-E445-98BB-C1E6D5470B53}"/>
              </a:ext>
            </a:extLst>
          </p:cNvPr>
          <p:cNvSpPr>
            <a:spLocks noGrp="1"/>
          </p:cNvSpPr>
          <p:nvPr>
            <p:ph type="dt" sz="half" idx="10"/>
          </p:nvPr>
        </p:nvSpPr>
        <p:spPr/>
        <p:txBody>
          <a:bodyPr/>
          <a:lstStyle/>
          <a:p>
            <a:fld id="{67B8BC6D-0E40-AA41-8C16-948E97AFF5AC}" type="datetimeFigureOut">
              <a:rPr lang="en-US" smtClean="0"/>
              <a:t>2/23/2021</a:t>
            </a:fld>
            <a:endParaRPr lang="en-US"/>
          </a:p>
        </p:txBody>
      </p:sp>
      <p:sp>
        <p:nvSpPr>
          <p:cNvPr id="6" name="Footer Placeholder 5">
            <a:extLst>
              <a:ext uri="{FF2B5EF4-FFF2-40B4-BE49-F238E27FC236}">
                <a16:creationId xmlns:a16="http://schemas.microsoft.com/office/drawing/2014/main" xmlns=""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2/23/2021</a:t>
            </a:fld>
            <a:endParaRPr lang="en-US"/>
          </a:p>
        </p:txBody>
      </p:sp>
      <p:sp>
        <p:nvSpPr>
          <p:cNvPr id="5" name="Footer Placeholder 4">
            <a:extLst>
              <a:ext uri="{FF2B5EF4-FFF2-40B4-BE49-F238E27FC236}">
                <a16:creationId xmlns:a16="http://schemas.microsoft.com/office/drawing/2014/main" xmlns=""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acebook.com/groups/3459966190810762" TargetMode="External"/><Relationship Id="rId2" Type="http://schemas.openxmlformats.org/officeDocument/2006/relationships/hyperlink" Target="https://vimeo.com/showcase/devotiona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25A233-9BE1-BB4E-86CB-723B7F8B4BB9}"/>
              </a:ext>
            </a:extLst>
          </p:cNvPr>
          <p:cNvSpPr>
            <a:spLocks noGrp="1"/>
          </p:cNvSpPr>
          <p:nvPr>
            <p:ph type="ctrTitle"/>
          </p:nvPr>
        </p:nvSpPr>
        <p:spPr/>
        <p:txBody>
          <a:bodyPr>
            <a:normAutofit/>
          </a:bodyPr>
          <a:lstStyle/>
          <a:p>
            <a:r>
              <a:rPr lang="en-US" sz="8000" b="1" dirty="0"/>
              <a:t>FOLLOW ME</a:t>
            </a:r>
          </a:p>
        </p:txBody>
      </p:sp>
      <p:sp>
        <p:nvSpPr>
          <p:cNvPr id="3" name="Subtitle 2">
            <a:extLst>
              <a:ext uri="{FF2B5EF4-FFF2-40B4-BE49-F238E27FC236}">
                <a16:creationId xmlns:a16="http://schemas.microsoft.com/office/drawing/2014/main" xmlns="" id="{3E6836A0-76C3-F345-A10E-C803CEA3A44C}"/>
              </a:ext>
            </a:extLst>
          </p:cNvPr>
          <p:cNvSpPr>
            <a:spLocks noGrp="1"/>
          </p:cNvSpPr>
          <p:nvPr>
            <p:ph type="subTitle" idx="1"/>
          </p:nvPr>
        </p:nvSpPr>
        <p:spPr>
          <a:xfrm>
            <a:off x="1285343" y="4220577"/>
            <a:ext cx="9144000" cy="1655762"/>
          </a:xfrm>
        </p:spPr>
        <p:txBody>
          <a:bodyPr>
            <a:normAutofit/>
          </a:bodyPr>
          <a:lstStyle/>
          <a:p>
            <a:endParaRPr lang="en-US" sz="3600" b="1" dirty="0"/>
          </a:p>
          <a:p>
            <a:r>
              <a:rPr lang="en-US" sz="3600" b="1" dirty="0"/>
              <a:t>	THERE IS GRACE IN THE CALL</a:t>
            </a:r>
          </a:p>
        </p:txBody>
      </p:sp>
      <p:pic>
        <p:nvPicPr>
          <p:cNvPr id="5" name="Picture 4">
            <a:extLst>
              <a:ext uri="{FF2B5EF4-FFF2-40B4-BE49-F238E27FC236}">
                <a16:creationId xmlns:a16="http://schemas.microsoft.com/office/drawing/2014/main" xmlns="" id="{E9F1E7FA-F673-D245-BE28-3CC41B18BBAB}"/>
              </a:ext>
            </a:extLst>
          </p:cNvPr>
          <p:cNvPicPr>
            <a:picLocks noChangeAspect="1"/>
          </p:cNvPicPr>
          <p:nvPr/>
        </p:nvPicPr>
        <p:blipFill>
          <a:blip r:embed="rId2"/>
          <a:stretch>
            <a:fillRect/>
          </a:stretch>
        </p:blipFill>
        <p:spPr>
          <a:xfrm>
            <a:off x="3313471" y="655549"/>
            <a:ext cx="5919019" cy="3321227"/>
          </a:xfrm>
          <a:prstGeom prst="rect">
            <a:avLst/>
          </a:prstGeom>
        </p:spPr>
      </p:pic>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2B4E8-D770-1B44-9C0E-BECC5E764489}"/>
              </a:ext>
            </a:extLst>
          </p:cNvPr>
          <p:cNvSpPr>
            <a:spLocks noGrp="1"/>
          </p:cNvSpPr>
          <p:nvPr>
            <p:ph type="title"/>
          </p:nvPr>
        </p:nvSpPr>
        <p:spPr/>
        <p:txBody>
          <a:bodyPr/>
          <a:lstStyle/>
          <a:p>
            <a:pPr algn="ctr"/>
            <a:r>
              <a:rPr lang="en-US" b="1" dirty="0"/>
              <a:t>NEXT STEPS</a:t>
            </a:r>
          </a:p>
        </p:txBody>
      </p:sp>
      <p:sp>
        <p:nvSpPr>
          <p:cNvPr id="3" name="Content Placeholder 2">
            <a:extLst>
              <a:ext uri="{FF2B5EF4-FFF2-40B4-BE49-F238E27FC236}">
                <a16:creationId xmlns:a16="http://schemas.microsoft.com/office/drawing/2014/main" xmlns="" id="{8615DB0F-BB61-E84C-AC35-736E012C3BD4}"/>
              </a:ext>
            </a:extLst>
          </p:cNvPr>
          <p:cNvSpPr>
            <a:spLocks noGrp="1"/>
          </p:cNvSpPr>
          <p:nvPr>
            <p:ph idx="1"/>
          </p:nvPr>
        </p:nvSpPr>
        <p:spPr>
          <a:xfrm>
            <a:off x="838200" y="1552574"/>
            <a:ext cx="10515600" cy="4907219"/>
          </a:xfrm>
        </p:spPr>
        <p:txBody>
          <a:bodyPr>
            <a:normAutofit fontScale="85000" lnSpcReduction="20000"/>
          </a:bodyPr>
          <a:lstStyle/>
          <a:p>
            <a:pPr marL="0" indent="0">
              <a:buNone/>
            </a:pPr>
            <a:r>
              <a:rPr lang="en-CA" dirty="0"/>
              <a:t> </a:t>
            </a:r>
          </a:p>
          <a:p>
            <a:pPr marL="0" indent="0">
              <a:buNone/>
            </a:pPr>
            <a:r>
              <a:rPr lang="en-CA" dirty="0"/>
              <a:t>For our series, Follow Me, we invite you to take next steps to grow your walk with God by spending time with Him.     </a:t>
            </a:r>
          </a:p>
          <a:p>
            <a:pPr marL="0" indent="0">
              <a:buNone/>
            </a:pPr>
            <a:endParaRPr lang="en-CA" dirty="0"/>
          </a:p>
          <a:p>
            <a:pPr marL="0" indent="0">
              <a:buNone/>
            </a:pPr>
            <a:r>
              <a:rPr lang="en-CA" dirty="0"/>
              <a:t>Here are 3 ways you can do that. </a:t>
            </a:r>
          </a:p>
          <a:p>
            <a:pPr marL="0" indent="0">
              <a:buNone/>
            </a:pPr>
            <a:endParaRPr lang="en-CA" dirty="0"/>
          </a:p>
          <a:p>
            <a:pPr lvl="0"/>
            <a:r>
              <a:rPr lang="en-CA" dirty="0"/>
              <a:t>Watch the Daily </a:t>
            </a:r>
            <a:r>
              <a:rPr lang="en-CA" dirty="0" err="1"/>
              <a:t>Devos</a:t>
            </a:r>
            <a:r>
              <a:rPr lang="en-CA" dirty="0"/>
              <a:t> from Creekside.    </a:t>
            </a:r>
            <a:r>
              <a:rPr lang="en-CA" u="sng" dirty="0">
                <a:hlinkClick r:id="rId2"/>
              </a:rPr>
              <a:t>https://vimeo.com/showcase/devotionals</a:t>
            </a:r>
            <a:endParaRPr lang="en-CA" u="sng" dirty="0"/>
          </a:p>
          <a:p>
            <a:pPr marL="0" lvl="0" indent="0">
              <a:buNone/>
            </a:pPr>
            <a:endParaRPr lang="en-CA" dirty="0"/>
          </a:p>
          <a:p>
            <a:pPr lvl="0"/>
            <a:r>
              <a:rPr lang="en-CA" dirty="0"/>
              <a:t>Use S.O.A.P.  – a method of spending time with God – explained in the Daily </a:t>
            </a:r>
            <a:r>
              <a:rPr lang="en-CA" dirty="0" err="1"/>
              <a:t>Devos</a:t>
            </a:r>
            <a:r>
              <a:rPr lang="en-CA" dirty="0"/>
              <a:t>.</a:t>
            </a:r>
          </a:p>
          <a:p>
            <a:pPr marL="0" lvl="0" indent="0">
              <a:buNone/>
            </a:pPr>
            <a:endParaRPr lang="en-CA" dirty="0"/>
          </a:p>
          <a:p>
            <a:pPr lvl="0"/>
            <a:r>
              <a:rPr lang="en-CA" dirty="0"/>
              <a:t>Engage with others from Creekside about your experience </a:t>
            </a:r>
            <a:r>
              <a:rPr lang="en-CA" u="sng" dirty="0">
                <a:hlinkClick r:id="rId3"/>
              </a:rPr>
              <a:t>https://www.facebook.com/groups/3459966190810762</a:t>
            </a:r>
            <a:endParaRPr lang="en-CA" dirty="0"/>
          </a:p>
          <a:p>
            <a:pPr marL="0" indent="0">
              <a:buNone/>
            </a:pPr>
            <a:endParaRPr lang="en-US" dirty="0"/>
          </a:p>
        </p:txBody>
      </p:sp>
    </p:spTree>
    <p:extLst>
      <p:ext uri="{BB962C8B-B14F-4D97-AF65-F5344CB8AC3E}">
        <p14:creationId xmlns:p14="http://schemas.microsoft.com/office/powerpoint/2010/main" val="1782549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A7DEE-0894-CD42-B02F-75904F363C8B}"/>
              </a:ext>
            </a:extLst>
          </p:cNvPr>
          <p:cNvSpPr>
            <a:spLocks noGrp="1"/>
          </p:cNvSpPr>
          <p:nvPr>
            <p:ph type="title"/>
          </p:nvPr>
        </p:nvSpPr>
        <p:spPr/>
        <p:txBody>
          <a:bodyPr/>
          <a:lstStyle/>
          <a:p>
            <a:pPr algn="ctr"/>
            <a:r>
              <a:rPr lang="en-US" dirty="0"/>
              <a:t>PRAYER</a:t>
            </a:r>
          </a:p>
        </p:txBody>
      </p:sp>
      <p:sp>
        <p:nvSpPr>
          <p:cNvPr id="3" name="Content Placeholder 2">
            <a:extLst>
              <a:ext uri="{FF2B5EF4-FFF2-40B4-BE49-F238E27FC236}">
                <a16:creationId xmlns:a16="http://schemas.microsoft.com/office/drawing/2014/main" xmlns="" id="{74A9A44A-03A9-6842-A579-63B811EB8EA2}"/>
              </a:ext>
            </a:extLst>
          </p:cNvPr>
          <p:cNvSpPr>
            <a:spLocks noGrp="1"/>
          </p:cNvSpPr>
          <p:nvPr>
            <p:ph idx="1"/>
          </p:nvPr>
        </p:nvSpPr>
        <p:spPr/>
        <p:txBody>
          <a:bodyPr>
            <a:normAutofit lnSpcReduction="10000"/>
          </a:bodyPr>
          <a:lstStyle/>
          <a:p>
            <a:pPr marL="0" indent="0">
              <a:buNone/>
            </a:pPr>
            <a:r>
              <a:rPr lang="en-CA" dirty="0"/>
              <a:t>Creekside supports several career missionaries who serve in various parts of the world.   Let’s pray for them this week:</a:t>
            </a:r>
          </a:p>
          <a:p>
            <a:pPr marL="0" indent="0">
              <a:buNone/>
            </a:pPr>
            <a:r>
              <a:rPr lang="en-CA" dirty="0"/>
              <a:t> </a:t>
            </a:r>
          </a:p>
          <a:p>
            <a:pPr lvl="0"/>
            <a:r>
              <a:rPr lang="en-CA" dirty="0"/>
              <a:t>Hannah Miller serves with Power to Change Digital Strategies, leading the Farsi online mentoring team.  Pray for God's wisdom, guidance and strength for everyone involved with the ministry, and for more prayer and financial partners.</a:t>
            </a:r>
          </a:p>
          <a:p>
            <a:pPr lvl="0"/>
            <a:r>
              <a:rPr lang="en-CA" dirty="0"/>
              <a:t>Pray for Creekside Missionary families, the </a:t>
            </a:r>
            <a:r>
              <a:rPr lang="en-CA" dirty="0" err="1"/>
              <a:t>Niemeijers</a:t>
            </a:r>
            <a:r>
              <a:rPr lang="en-CA" dirty="0"/>
              <a:t> and the </a:t>
            </a:r>
            <a:r>
              <a:rPr lang="en-CA" dirty="0" err="1"/>
              <a:t>Cymbaluks</a:t>
            </a:r>
            <a:r>
              <a:rPr lang="en-CA" dirty="0"/>
              <a:t>. Currently both are here in Canada awaiting necessary visa paperwork in order to return to their fields of service.   Pray for provision for their time here, and for the journeys ahead.</a:t>
            </a:r>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D870F6-B1BF-A04D-ADA4-B810B93356EE}"/>
              </a:ext>
            </a:extLst>
          </p:cNvPr>
          <p:cNvSpPr>
            <a:spLocks noGrp="1"/>
          </p:cNvSpPr>
          <p:nvPr>
            <p:ph idx="1"/>
          </p:nvPr>
        </p:nvSpPr>
        <p:spPr/>
        <p:txBody>
          <a:bodyPr/>
          <a:lstStyle/>
          <a:p>
            <a:pPr marL="0" indent="0" algn="ctr">
              <a:buNone/>
            </a:pPr>
            <a:r>
              <a:rPr lang="en-US" b="1" u="sng" dirty="0"/>
              <a:t>PLANT IT AND IT WILL GROW – I HOPE!</a:t>
            </a:r>
          </a:p>
          <a:p>
            <a:pPr marL="0" indent="0">
              <a:buNone/>
            </a:pPr>
            <a:endParaRPr lang="en-US" dirty="0"/>
          </a:p>
          <a:p>
            <a:pPr marL="0" indent="0">
              <a:buNone/>
            </a:pPr>
            <a:r>
              <a:rPr lang="en-CA" dirty="0"/>
              <a:t>Share a memory with your group about planting a garden when you were younger.   What did you learn?   Share a gardening adventure (or misadventure) with your group!  </a:t>
            </a:r>
          </a:p>
          <a:p>
            <a:pPr marL="0" indent="0">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DA22F4-EC21-C748-A5DE-55117C591699}"/>
              </a:ext>
            </a:extLst>
          </p:cNvPr>
          <p:cNvSpPr>
            <a:spLocks noGrp="1"/>
          </p:cNvSpPr>
          <p:nvPr>
            <p:ph idx="1"/>
          </p:nvPr>
        </p:nvSpPr>
        <p:spPr>
          <a:xfrm>
            <a:off x="823452" y="1386302"/>
            <a:ext cx="10515600" cy="4351338"/>
          </a:xfrm>
        </p:spPr>
        <p:txBody>
          <a:bodyPr/>
          <a:lstStyle/>
          <a:p>
            <a:pPr marL="0" indent="0">
              <a:buNone/>
            </a:pPr>
            <a:endParaRPr lang="en-CA" dirty="0"/>
          </a:p>
          <a:p>
            <a:pPr marL="0" indent="0">
              <a:buNone/>
            </a:pPr>
            <a:endParaRPr lang="en-CA" dirty="0"/>
          </a:p>
          <a:p>
            <a:pPr marL="0" indent="0">
              <a:buNone/>
            </a:pPr>
            <a:r>
              <a:rPr lang="en-CA" dirty="0"/>
              <a:t>On Sunday, Pete pointed out that in order to follow Jesus, we must see ourselves in need of God’s grace, a person who is “sick” and a “sinner”.   </a:t>
            </a:r>
          </a:p>
          <a:p>
            <a:pPr marL="0" indent="0" algn="ctr">
              <a:buNone/>
            </a:pPr>
            <a:endParaRPr lang="en-CA" b="1" dirty="0"/>
          </a:p>
          <a:p>
            <a:pPr marL="0" indent="0" algn="ctr">
              <a:buNone/>
            </a:pPr>
            <a:r>
              <a:rPr lang="en-CA" b="1" dirty="0"/>
              <a:t>What do you think of this idea?</a:t>
            </a: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FE22117-F6AA-2A4A-A2BB-14D0254BED1D}"/>
              </a:ext>
            </a:extLst>
          </p:cNvPr>
          <p:cNvSpPr>
            <a:spLocks noGrp="1"/>
          </p:cNvSpPr>
          <p:nvPr>
            <p:ph idx="1"/>
          </p:nvPr>
        </p:nvSpPr>
        <p:spPr/>
        <p:txBody>
          <a:bodyPr/>
          <a:lstStyle/>
          <a:p>
            <a:pPr marL="0" indent="0">
              <a:buNone/>
            </a:pPr>
            <a:endParaRPr lang="en-CA" dirty="0"/>
          </a:p>
          <a:p>
            <a:pPr marL="0" indent="0">
              <a:buNone/>
            </a:pPr>
            <a:r>
              <a:rPr lang="en-CA" dirty="0"/>
              <a:t>Jesus’ invitation, Follow Me, includes a call to “repent”.   </a:t>
            </a:r>
          </a:p>
          <a:p>
            <a:pPr marL="0" indent="0">
              <a:buNone/>
            </a:pPr>
            <a:endParaRPr lang="en-CA" b="1" dirty="0"/>
          </a:p>
          <a:p>
            <a:pPr marL="0" indent="0" algn="ctr">
              <a:buNone/>
            </a:pPr>
            <a:r>
              <a:rPr lang="en-CA" b="1" dirty="0"/>
              <a:t>What does it mean to repent?   </a:t>
            </a:r>
          </a:p>
          <a:p>
            <a:pPr marL="0" indent="0" algn="ctr">
              <a:buNone/>
            </a:pPr>
            <a:endParaRPr lang="en-CA" b="1" dirty="0"/>
          </a:p>
          <a:p>
            <a:pPr marL="0" indent="0" algn="ctr">
              <a:buNone/>
            </a:pPr>
            <a:r>
              <a:rPr lang="en-CA" b="1" dirty="0"/>
              <a:t>What has repentance looked like in your life?  </a:t>
            </a:r>
            <a:endParaRPr lang="en-CA" dirty="0"/>
          </a:p>
          <a:p>
            <a:pPr marL="0" indent="0">
              <a:buNone/>
            </a:pPr>
            <a:endParaRPr lang="en-CA"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indent="0">
              <a:buNone/>
            </a:pPr>
            <a:r>
              <a:rPr lang="en-CA" dirty="0"/>
              <a:t>READ:   Matthew 13:1-23   </a:t>
            </a:r>
            <a:r>
              <a:rPr lang="en-CA" b="1" u="sng" dirty="0"/>
              <a:t>The Parable of the Farmer Scattering Seed</a:t>
            </a:r>
            <a:endParaRPr lang="en-CA" dirty="0"/>
          </a:p>
          <a:p>
            <a:pPr marL="0" indent="0">
              <a:buNone/>
            </a:pPr>
            <a:endParaRPr lang="en-US" dirty="0"/>
          </a:p>
          <a:p>
            <a:pPr marL="0" indent="0">
              <a:buNone/>
            </a:pPr>
            <a:endParaRPr lang="en-CA" dirty="0"/>
          </a:p>
          <a:p>
            <a:pPr marL="0" indent="0">
              <a:buNone/>
            </a:pPr>
            <a:r>
              <a:rPr lang="en-CA" dirty="0"/>
              <a:t>Jesus’ disciples asked him why he used parables when he taught.   </a:t>
            </a:r>
          </a:p>
          <a:p>
            <a:pPr marL="0" indent="0">
              <a:buNone/>
            </a:pPr>
            <a:endParaRPr lang="en-CA" dirty="0"/>
          </a:p>
          <a:p>
            <a:pPr marL="0" indent="0" algn="ctr">
              <a:buNone/>
            </a:pPr>
            <a:r>
              <a:rPr lang="en-CA" dirty="0"/>
              <a:t> </a:t>
            </a:r>
            <a:r>
              <a:rPr lang="en-CA" b="1" dirty="0"/>
              <a:t>How does Jesus respond?</a:t>
            </a:r>
            <a:r>
              <a:rPr lang="en-CA" dirty="0"/>
              <a:t>  (see vs. 11-12)</a:t>
            </a:r>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0CD4AE5-CE44-2A47-BCDE-46BC1F053555}"/>
              </a:ext>
            </a:extLst>
          </p:cNvPr>
          <p:cNvSpPr>
            <a:spLocks noGrp="1"/>
          </p:cNvSpPr>
          <p:nvPr>
            <p:ph idx="1"/>
          </p:nvPr>
        </p:nvSpPr>
        <p:spPr>
          <a:xfrm>
            <a:off x="471055" y="994353"/>
            <a:ext cx="10910455" cy="4351338"/>
          </a:xfrm>
        </p:spPr>
        <p:txBody>
          <a:bodyPr/>
          <a:lstStyle/>
          <a:p>
            <a:pPr marL="0" indent="0">
              <a:buNone/>
            </a:pPr>
            <a:endParaRPr lang="en-CA" dirty="0"/>
          </a:p>
          <a:p>
            <a:pPr marL="0" indent="0">
              <a:buNone/>
            </a:pPr>
            <a:endParaRPr lang="en-CA" dirty="0"/>
          </a:p>
          <a:p>
            <a:pPr marL="0" indent="0">
              <a:buNone/>
            </a:pPr>
            <a:r>
              <a:rPr lang="en-CA" dirty="0"/>
              <a:t>In his response to the disciples’ question, Jesus quotes part of Isaiah 6 (Matthew 13:13-15) and then some insights in verses 16-17 on the importance of “seeing”.    </a:t>
            </a:r>
          </a:p>
          <a:p>
            <a:pPr marL="0" indent="0">
              <a:buNone/>
            </a:pPr>
            <a:r>
              <a:rPr lang="en-CA" dirty="0"/>
              <a:t> </a:t>
            </a:r>
          </a:p>
          <a:p>
            <a:pPr marL="0" indent="0" algn="ctr">
              <a:buNone/>
            </a:pPr>
            <a:r>
              <a:rPr lang="en-CA" b="1" dirty="0"/>
              <a:t>In these verses</a:t>
            </a:r>
            <a:r>
              <a:rPr lang="en-CA" dirty="0"/>
              <a:t>, </a:t>
            </a:r>
            <a:r>
              <a:rPr lang="en-CA" b="1" dirty="0"/>
              <a:t>how often does Jesus use the word “see”?   </a:t>
            </a:r>
          </a:p>
          <a:p>
            <a:pPr marL="0" indent="0" algn="ctr">
              <a:buNone/>
            </a:pPr>
            <a:endParaRPr lang="en-CA" b="1" dirty="0"/>
          </a:p>
          <a:p>
            <a:pPr marL="0" indent="0" algn="ctr">
              <a:buNone/>
            </a:pPr>
            <a:r>
              <a:rPr lang="en-CA" b="1" dirty="0"/>
              <a:t>What does “seeing” have to do with responding to Jesus’ call to follow?</a:t>
            </a:r>
            <a:endParaRPr lang="en-CA" dirty="0"/>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A73121-312B-2B49-87A6-E871B85CCAA2}"/>
              </a:ext>
            </a:extLst>
          </p:cNvPr>
          <p:cNvSpPr>
            <a:spLocks noGrp="1"/>
          </p:cNvSpPr>
          <p:nvPr>
            <p:ph idx="1"/>
          </p:nvPr>
        </p:nvSpPr>
        <p:spPr/>
        <p:txBody>
          <a:bodyPr/>
          <a:lstStyle/>
          <a:p>
            <a:pPr marL="0" indent="0">
              <a:buNone/>
            </a:pPr>
            <a:endParaRPr lang="en-CA" dirty="0"/>
          </a:p>
          <a:p>
            <a:pPr marL="0" indent="0">
              <a:buNone/>
            </a:pPr>
            <a:endParaRPr lang="en-CA" dirty="0"/>
          </a:p>
          <a:p>
            <a:pPr marL="0" indent="0">
              <a:buNone/>
            </a:pPr>
            <a:r>
              <a:rPr lang="en-CA" dirty="0"/>
              <a:t>In verse 19, Jesus talks about “the message about the Kingdom.”    </a:t>
            </a:r>
          </a:p>
          <a:p>
            <a:pPr marL="0" indent="0">
              <a:buNone/>
            </a:pPr>
            <a:endParaRPr lang="en-CA" b="1" dirty="0"/>
          </a:p>
          <a:p>
            <a:pPr marL="0" indent="0" algn="ctr">
              <a:buNone/>
            </a:pPr>
            <a:r>
              <a:rPr lang="en-CA" b="1" dirty="0"/>
              <a:t>Why is the Kingdom central to Jesus’ teaching?</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783A63-FA23-1744-BD6A-76821B2FB35C}"/>
              </a:ext>
            </a:extLst>
          </p:cNvPr>
          <p:cNvSpPr>
            <a:spLocks noGrp="1"/>
          </p:cNvSpPr>
          <p:nvPr>
            <p:ph idx="1"/>
          </p:nvPr>
        </p:nvSpPr>
        <p:spPr>
          <a:xfrm>
            <a:off x="810491" y="1022061"/>
            <a:ext cx="10515600" cy="4351338"/>
          </a:xfrm>
        </p:spPr>
        <p:txBody>
          <a:bodyPr/>
          <a:lstStyle/>
          <a:p>
            <a:pPr marL="0" indent="0">
              <a:buNone/>
            </a:pPr>
            <a:endParaRPr lang="en-CA" dirty="0"/>
          </a:p>
          <a:p>
            <a:pPr marL="0" indent="0">
              <a:buNone/>
            </a:pPr>
            <a:endParaRPr lang="en-CA" dirty="0"/>
          </a:p>
          <a:p>
            <a:pPr marL="0" indent="0">
              <a:buNone/>
            </a:pPr>
            <a:r>
              <a:rPr lang="en-CA" dirty="0"/>
              <a:t>In verse 22, Jesus talks about some obstacles that can get in the way of our response to Jesus.   </a:t>
            </a:r>
          </a:p>
          <a:p>
            <a:pPr marL="0" indent="0">
              <a:buNone/>
            </a:pPr>
            <a:endParaRPr lang="en-CA" b="1" dirty="0"/>
          </a:p>
          <a:p>
            <a:pPr marL="0" indent="0" algn="ctr">
              <a:buNone/>
            </a:pPr>
            <a:r>
              <a:rPr lang="en-CA" b="1" dirty="0"/>
              <a:t>What obstacles does he describe?    </a:t>
            </a:r>
          </a:p>
          <a:p>
            <a:pPr marL="0" indent="0" algn="ctr">
              <a:buNone/>
            </a:pPr>
            <a:endParaRPr lang="en-CA" b="1" dirty="0"/>
          </a:p>
          <a:p>
            <a:pPr marL="0" indent="0" algn="ctr">
              <a:buNone/>
            </a:pPr>
            <a:r>
              <a:rPr lang="en-CA" b="1" dirty="0"/>
              <a:t>What might it look like to repent of these today?</a:t>
            </a:r>
            <a:endParaRPr lang="en-CA" dirty="0"/>
          </a:p>
          <a:p>
            <a:pPr marL="0" indent="0">
              <a:buNone/>
            </a:pPr>
            <a:endParaRPr lang="en-US" dirty="0"/>
          </a:p>
        </p:txBody>
      </p:sp>
    </p:spTree>
    <p:extLst>
      <p:ext uri="{BB962C8B-B14F-4D97-AF65-F5344CB8AC3E}">
        <p14:creationId xmlns:p14="http://schemas.microsoft.com/office/powerpoint/2010/main" val="8071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505CC5-E468-6E45-80B3-9E433F67A2BF}"/>
              </a:ext>
            </a:extLst>
          </p:cNvPr>
          <p:cNvSpPr>
            <a:spLocks noGrp="1"/>
          </p:cNvSpPr>
          <p:nvPr>
            <p:ph idx="1"/>
          </p:nvPr>
        </p:nvSpPr>
        <p:spPr>
          <a:xfrm>
            <a:off x="879763" y="1340716"/>
            <a:ext cx="10515600" cy="4351338"/>
          </a:xfrm>
        </p:spPr>
        <p:txBody>
          <a:bodyPr/>
          <a:lstStyle/>
          <a:p>
            <a:pPr marL="0" indent="0">
              <a:buNone/>
            </a:pPr>
            <a:endParaRPr lang="en-CA" dirty="0"/>
          </a:p>
          <a:p>
            <a:pPr marL="0" indent="0">
              <a:buNone/>
            </a:pPr>
            <a:endParaRPr lang="en-CA" dirty="0"/>
          </a:p>
          <a:p>
            <a:pPr marL="0" indent="0">
              <a:buNone/>
            </a:pPr>
            <a:r>
              <a:rPr lang="en-CA" dirty="0"/>
              <a:t>To “see” and “hear” about the Kingdom, we need God’s grace.    We need his grace to open our eyes and soften our hearts.     </a:t>
            </a:r>
          </a:p>
          <a:p>
            <a:pPr marL="0" indent="0">
              <a:buNone/>
            </a:pPr>
            <a:endParaRPr lang="en-CA" b="1" dirty="0"/>
          </a:p>
          <a:p>
            <a:pPr marL="0" indent="0" algn="ctr">
              <a:buNone/>
            </a:pPr>
            <a:r>
              <a:rPr lang="en-CA" b="1" dirty="0"/>
              <a:t>How would you explain God’s grace to someone </a:t>
            </a:r>
          </a:p>
          <a:p>
            <a:pPr marL="0" indent="0" algn="ctr">
              <a:buNone/>
            </a:pPr>
            <a:r>
              <a:rPr lang="en-CA" b="1" dirty="0"/>
              <a:t>who is caught up trying to behave their way to God?</a:t>
            </a:r>
            <a:endParaRPr lang="en-CA" dirty="0"/>
          </a:p>
          <a:p>
            <a:pPr marL="0" indent="0">
              <a:buNone/>
            </a:pPr>
            <a:endParaRPr lang="en-US" dirty="0"/>
          </a:p>
        </p:txBody>
      </p:sp>
    </p:spTree>
    <p:extLst>
      <p:ext uri="{BB962C8B-B14F-4D97-AF65-F5344CB8AC3E}">
        <p14:creationId xmlns:p14="http://schemas.microsoft.com/office/powerpoint/2010/main" val="3174763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354</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FOLLOW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Creekside Office</cp:lastModifiedBy>
  <cp:revision>6</cp:revision>
  <cp:lastPrinted>2021-02-23T19:27:52Z</cp:lastPrinted>
  <dcterms:created xsi:type="dcterms:W3CDTF">2021-02-18T13:53:57Z</dcterms:created>
  <dcterms:modified xsi:type="dcterms:W3CDTF">2021-02-23T19:29:15Z</dcterms:modified>
</cp:coreProperties>
</file>