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60" r:id="rId6"/>
    <p:sldId id="261" r:id="rId7"/>
    <p:sldId id="262"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9"/>
    <p:restoredTop sz="94658"/>
  </p:normalViewPr>
  <p:slideViewPr>
    <p:cSldViewPr snapToGrid="0" snapToObjects="1">
      <p:cViewPr varScale="1">
        <p:scale>
          <a:sx n="92" d="100"/>
          <a:sy n="92"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512E-412D-2641-826F-62257B800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1F4343-0102-BC4B-A36E-1E0150AA5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328BA8-CDEC-474A-BE95-86D12166CE91}"/>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5" name="Footer Placeholder 4">
            <a:extLst>
              <a:ext uri="{FF2B5EF4-FFF2-40B4-BE49-F238E27FC236}">
                <a16:creationId xmlns:a16="http://schemas.microsoft.com/office/drawing/2014/main" id="{BFA5AF8A-827C-CF40-BE34-E93477CF4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A0F2C-45F9-7C4D-838A-255A107D9977}"/>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76924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B4C0-05A9-4F42-B823-D3159D505A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492EB-F7C6-C24B-9BC8-6B3FB839E0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3375E-AEC8-BE45-B6F0-1E61AABD6782}"/>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5" name="Footer Placeholder 4">
            <a:extLst>
              <a:ext uri="{FF2B5EF4-FFF2-40B4-BE49-F238E27FC236}">
                <a16:creationId xmlns:a16="http://schemas.microsoft.com/office/drawing/2014/main" id="{FDF9ACC2-1B3D-9D48-8935-61C385E2F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42F06-FA6F-4447-98B0-D0B88F39FF6D}"/>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41558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B223A-5A6D-1445-BB36-147456A141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ABA57B-6BBF-B24F-A2FE-C182637CFE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2A862-17C3-CE43-9159-3A0E3747AC59}"/>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5" name="Footer Placeholder 4">
            <a:extLst>
              <a:ext uri="{FF2B5EF4-FFF2-40B4-BE49-F238E27FC236}">
                <a16:creationId xmlns:a16="http://schemas.microsoft.com/office/drawing/2014/main" id="{6F2CE610-2D19-9E4C-9855-B467D6673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5C438-36F2-8D48-8E89-63CDCB452B62}"/>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10489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4D7-48D8-D342-821B-68A3B48A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906CB-2B86-A749-9032-002FC94163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83A52-38AE-3841-B09C-F7E587802757}"/>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5" name="Footer Placeholder 4">
            <a:extLst>
              <a:ext uri="{FF2B5EF4-FFF2-40B4-BE49-F238E27FC236}">
                <a16:creationId xmlns:a16="http://schemas.microsoft.com/office/drawing/2014/main" id="{D49C9562-0CBF-C444-97E7-D5F0EECCB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1F73B-5685-B944-A59E-754AA7543E9D}"/>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218299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548C-C03E-2145-A566-0EF52133B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D20C55-3BE1-6448-B0B7-394CF709C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1C8554-91A5-974E-8457-BEDB1EADB3AA}"/>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5" name="Footer Placeholder 4">
            <a:extLst>
              <a:ext uri="{FF2B5EF4-FFF2-40B4-BE49-F238E27FC236}">
                <a16:creationId xmlns:a16="http://schemas.microsoft.com/office/drawing/2014/main" id="{72281BCC-702C-0F4E-87FA-EA9C62824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6F91D-6EC9-134A-B302-E13DF800FFA5}"/>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139552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476D-E83D-E340-8D03-45353BCBC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2F9FD-4210-8C41-854E-D49654A15F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4B967-5665-4B44-8DBA-7C228AE955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C226C-BE85-524B-8A76-38A82DE42D28}"/>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6" name="Footer Placeholder 5">
            <a:extLst>
              <a:ext uri="{FF2B5EF4-FFF2-40B4-BE49-F238E27FC236}">
                <a16:creationId xmlns:a16="http://schemas.microsoft.com/office/drawing/2014/main" id="{8DD8211B-3141-8547-AAF3-99E4F8244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B60D0-467A-9B44-B32F-AB78D6043DC7}"/>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39479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317E-2D03-D94A-9288-E200D61B2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158ABD-DB56-1645-93A3-29C5E637C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5A568E-2AA7-1944-AB5C-B207DEB581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420AA1-17B3-A34D-B99E-7B7F9B978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7E33CD-899E-9C4C-BD37-B815B19F06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56E57-721D-F049-90D9-B80F07C8DCF9}"/>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8" name="Footer Placeholder 7">
            <a:extLst>
              <a:ext uri="{FF2B5EF4-FFF2-40B4-BE49-F238E27FC236}">
                <a16:creationId xmlns:a16="http://schemas.microsoft.com/office/drawing/2014/main" id="{98021B5A-EA4F-D242-B97A-7B581F1164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B0C5C-7904-624F-AC58-764D21D88D75}"/>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413559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6368-704B-764B-9D59-D5B046B822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2F76DD-A056-DB43-AD62-AC73FA7957DD}"/>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4" name="Footer Placeholder 3">
            <a:extLst>
              <a:ext uri="{FF2B5EF4-FFF2-40B4-BE49-F238E27FC236}">
                <a16:creationId xmlns:a16="http://schemas.microsoft.com/office/drawing/2014/main" id="{A2306698-CBAB-8246-8820-42D919C3DE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AB378-B74A-D84F-A74C-BBFFE771F933}"/>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78013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80B63-505A-B94B-8EA3-59E4D4764D0D}"/>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3" name="Footer Placeholder 2">
            <a:extLst>
              <a:ext uri="{FF2B5EF4-FFF2-40B4-BE49-F238E27FC236}">
                <a16:creationId xmlns:a16="http://schemas.microsoft.com/office/drawing/2014/main" id="{9DBDF3DD-52F8-CD47-8DF9-F739570470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3A46BF-AFE3-5D47-A8B5-6016D0BFB9C1}"/>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7908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2D6D-568E-4849-B588-48DE25CE1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A216D4-E39B-CB41-9007-F858AB937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331787-D5CC-E346-9771-625BF383A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C21CD9-5C9F-764E-B1D3-F444B5831A2A}"/>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6" name="Footer Placeholder 5">
            <a:extLst>
              <a:ext uri="{FF2B5EF4-FFF2-40B4-BE49-F238E27FC236}">
                <a16:creationId xmlns:a16="http://schemas.microsoft.com/office/drawing/2014/main" id="{8A48029A-5BC3-1444-90C2-6AE7AA467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C8B1-4503-EB4A-83DE-47030F204139}"/>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406391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6979-DA78-E34B-A649-211C5B58D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2C6CC-C3F4-D842-82EA-82B03A088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A8A41A-83CE-1A46-A7C0-92C192F69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E638C3-DB84-2A4B-B0BB-F55E58C08FB7}"/>
              </a:ext>
            </a:extLst>
          </p:cNvPr>
          <p:cNvSpPr>
            <a:spLocks noGrp="1"/>
          </p:cNvSpPr>
          <p:nvPr>
            <p:ph type="dt" sz="half" idx="10"/>
          </p:nvPr>
        </p:nvSpPr>
        <p:spPr/>
        <p:txBody>
          <a:bodyPr/>
          <a:lstStyle/>
          <a:p>
            <a:fld id="{95D6CCD6-D2C2-3747-92DA-B5A14BF57B9D}" type="datetimeFigureOut">
              <a:rPr lang="en-US" smtClean="0"/>
              <a:t>1/13/21</a:t>
            </a:fld>
            <a:endParaRPr lang="en-US"/>
          </a:p>
        </p:txBody>
      </p:sp>
      <p:sp>
        <p:nvSpPr>
          <p:cNvPr id="6" name="Footer Placeholder 5">
            <a:extLst>
              <a:ext uri="{FF2B5EF4-FFF2-40B4-BE49-F238E27FC236}">
                <a16:creationId xmlns:a16="http://schemas.microsoft.com/office/drawing/2014/main" id="{4442A62E-297D-4347-992E-A83A79D7E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F30AE-C9E5-6F44-8190-98D45B3B383C}"/>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187296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3A72E-EBC5-7D45-B7B2-225E58E0B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29C82C-7818-214D-ADA0-E3C7FA4C5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35E94-8875-994D-BB56-65252DF5A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6CCD6-D2C2-3747-92DA-B5A14BF57B9D}" type="datetimeFigureOut">
              <a:rPr lang="en-US" smtClean="0"/>
              <a:t>1/13/21</a:t>
            </a:fld>
            <a:endParaRPr lang="en-US"/>
          </a:p>
        </p:txBody>
      </p:sp>
      <p:sp>
        <p:nvSpPr>
          <p:cNvPr id="5" name="Footer Placeholder 4">
            <a:extLst>
              <a:ext uri="{FF2B5EF4-FFF2-40B4-BE49-F238E27FC236}">
                <a16:creationId xmlns:a16="http://schemas.microsoft.com/office/drawing/2014/main" id="{5F948504-513A-AC4E-B168-7DBA63AF6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0DA80D-1761-FD4D-A697-B4BDD3C6C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7938B-7ED0-1B41-BEB5-1AC88ACE8162}" type="slidenum">
              <a:rPr lang="en-US" smtClean="0"/>
              <a:t>‹#›</a:t>
            </a:fld>
            <a:endParaRPr lang="en-US"/>
          </a:p>
        </p:txBody>
      </p:sp>
    </p:spTree>
    <p:extLst>
      <p:ext uri="{BB962C8B-B14F-4D97-AF65-F5344CB8AC3E}">
        <p14:creationId xmlns:p14="http://schemas.microsoft.com/office/powerpoint/2010/main" val="329653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58D7-63BE-224E-809F-659867E69B6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53D454F-53DE-5343-87C5-0294143027F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BE976EA-0942-C545-B3BB-406A23277B57}"/>
              </a:ext>
            </a:extLst>
          </p:cNvPr>
          <p:cNvPicPr>
            <a:picLocks noChangeAspect="1"/>
          </p:cNvPicPr>
          <p:nvPr/>
        </p:nvPicPr>
        <p:blipFill>
          <a:blip r:embed="rId2"/>
          <a:stretch>
            <a:fillRect/>
          </a:stretch>
        </p:blipFill>
        <p:spPr>
          <a:xfrm>
            <a:off x="31750" y="25400"/>
            <a:ext cx="12128500" cy="6807200"/>
          </a:xfrm>
          <a:prstGeom prst="rect">
            <a:avLst/>
          </a:prstGeom>
        </p:spPr>
      </p:pic>
    </p:spTree>
    <p:extLst>
      <p:ext uri="{BB962C8B-B14F-4D97-AF65-F5344CB8AC3E}">
        <p14:creationId xmlns:p14="http://schemas.microsoft.com/office/powerpoint/2010/main" val="76083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E0F40-8A8D-9D48-92F9-BAACC5020C5C}"/>
              </a:ext>
            </a:extLst>
          </p:cNvPr>
          <p:cNvSpPr>
            <a:spLocks noGrp="1"/>
          </p:cNvSpPr>
          <p:nvPr>
            <p:ph idx="1"/>
          </p:nvPr>
        </p:nvSpPr>
        <p:spPr>
          <a:xfrm>
            <a:off x="905933" y="2452158"/>
            <a:ext cx="10515600" cy="2018242"/>
          </a:xfrm>
        </p:spPr>
        <p:txBody>
          <a:bodyPr>
            <a:normAutofit/>
          </a:bodyPr>
          <a:lstStyle/>
          <a:p>
            <a:pPr marL="0" indent="0" algn="ctr">
              <a:buNone/>
            </a:pPr>
            <a:r>
              <a:rPr lang="en-CA" b="1" dirty="0">
                <a:solidFill>
                  <a:schemeClr val="bg1"/>
                </a:solidFill>
              </a:rPr>
              <a:t>When you were a kid, what fight did you get in with your sibling, or friend at school, that seems rather silly to you now?   </a:t>
            </a:r>
          </a:p>
          <a:p>
            <a:pPr marL="0" indent="0" algn="ctr">
              <a:buNone/>
            </a:pPr>
            <a:r>
              <a:rPr lang="en-CA" b="1" dirty="0">
                <a:solidFill>
                  <a:schemeClr val="bg1"/>
                </a:solidFill>
              </a:rPr>
              <a:t>Was there ever a resolution to your fight?   If so, what happened?</a:t>
            </a:r>
          </a:p>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B7CADFA-38CD-C74E-B4B1-184DC0A58DD6}"/>
              </a:ext>
            </a:extLst>
          </p:cNvPr>
          <p:cNvSpPr txBox="1"/>
          <p:nvPr/>
        </p:nvSpPr>
        <p:spPr>
          <a:xfrm>
            <a:off x="4165600" y="491066"/>
            <a:ext cx="2754408" cy="769441"/>
          </a:xfrm>
          <a:prstGeom prst="rect">
            <a:avLst/>
          </a:prstGeom>
          <a:noFill/>
        </p:spPr>
        <p:txBody>
          <a:bodyPr wrap="none" rtlCol="0">
            <a:spAutoFit/>
          </a:bodyPr>
          <a:lstStyle/>
          <a:p>
            <a:r>
              <a:rPr lang="en-US" sz="4400" b="1" dirty="0">
                <a:solidFill>
                  <a:schemeClr val="bg1"/>
                </a:solidFill>
              </a:rPr>
              <a:t>FIGHT FAIR</a:t>
            </a:r>
          </a:p>
        </p:txBody>
      </p:sp>
    </p:spTree>
    <p:extLst>
      <p:ext uri="{BB962C8B-B14F-4D97-AF65-F5344CB8AC3E}">
        <p14:creationId xmlns:p14="http://schemas.microsoft.com/office/powerpoint/2010/main" val="40919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87CD0-529F-6B44-995D-1695CA56B604}"/>
              </a:ext>
            </a:extLst>
          </p:cNvPr>
          <p:cNvSpPr>
            <a:spLocks noGrp="1"/>
          </p:cNvSpPr>
          <p:nvPr>
            <p:ph idx="1"/>
          </p:nvPr>
        </p:nvSpPr>
        <p:spPr/>
        <p:txBody>
          <a:bodyPr>
            <a:normAutofit/>
          </a:bodyPr>
          <a:lstStyle/>
          <a:p>
            <a:pPr marL="0" indent="0" algn="ctr">
              <a:buNone/>
            </a:pPr>
            <a:endParaRPr lang="en-US" sz="3200" b="1" dirty="0">
              <a:solidFill>
                <a:schemeClr val="bg1"/>
              </a:solidFill>
            </a:endParaRPr>
          </a:p>
          <a:p>
            <a:pPr marL="0" indent="0" algn="ctr">
              <a:buNone/>
            </a:pPr>
            <a:r>
              <a:rPr lang="en-US" sz="3200" b="1" dirty="0">
                <a:solidFill>
                  <a:schemeClr val="bg1"/>
                </a:solidFill>
              </a:rPr>
              <a:t>READ:  JAMES 3:1-12</a:t>
            </a:r>
          </a:p>
          <a:p>
            <a:pPr marL="0" indent="0" algn="ctr">
              <a:buNone/>
            </a:pPr>
            <a:endParaRPr lang="en-US" sz="3200" b="1" dirty="0">
              <a:solidFill>
                <a:schemeClr val="bg1"/>
              </a:solidFill>
            </a:endParaRPr>
          </a:p>
          <a:p>
            <a:pPr marL="0" indent="0" algn="ctr">
              <a:buNone/>
            </a:pPr>
            <a:r>
              <a:rPr lang="en-US" sz="3200" b="1" dirty="0">
                <a:solidFill>
                  <a:schemeClr val="bg1"/>
                </a:solidFill>
              </a:rPr>
              <a:t>What does James tell us about the danger of the tongue?</a:t>
            </a:r>
          </a:p>
        </p:txBody>
      </p:sp>
      <p:sp>
        <p:nvSpPr>
          <p:cNvPr id="4" name="TextBox 3">
            <a:extLst>
              <a:ext uri="{FF2B5EF4-FFF2-40B4-BE49-F238E27FC236}">
                <a16:creationId xmlns:a16="http://schemas.microsoft.com/office/drawing/2014/main" id="{C7D8D765-5CCC-994D-9E40-33AFF0DB61A6}"/>
              </a:ext>
            </a:extLst>
          </p:cNvPr>
          <p:cNvSpPr txBox="1"/>
          <p:nvPr/>
        </p:nvSpPr>
        <p:spPr>
          <a:xfrm>
            <a:off x="2063235" y="526725"/>
            <a:ext cx="9110379" cy="1046440"/>
          </a:xfrm>
          <a:prstGeom prst="rect">
            <a:avLst/>
          </a:prstGeom>
          <a:noFill/>
        </p:spPr>
        <p:txBody>
          <a:bodyPr wrap="none" rtlCol="0">
            <a:spAutoFit/>
          </a:bodyPr>
          <a:lstStyle/>
          <a:p>
            <a:r>
              <a:rPr lang="en-US" sz="4400" b="1" dirty="0">
                <a:solidFill>
                  <a:schemeClr val="bg1"/>
                </a:solidFill>
              </a:rPr>
              <a:t>FIGHT FAIR: GUARDING WHAT WE SAY</a:t>
            </a:r>
          </a:p>
          <a:p>
            <a:endParaRPr lang="en-US" dirty="0"/>
          </a:p>
        </p:txBody>
      </p:sp>
    </p:spTree>
    <p:extLst>
      <p:ext uri="{BB962C8B-B14F-4D97-AF65-F5344CB8AC3E}">
        <p14:creationId xmlns:p14="http://schemas.microsoft.com/office/powerpoint/2010/main" val="292190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4432-38B3-554D-A6C7-92FB56055A4E}"/>
              </a:ext>
            </a:extLst>
          </p:cNvPr>
          <p:cNvSpPr>
            <a:spLocks noGrp="1"/>
          </p:cNvSpPr>
          <p:nvPr>
            <p:ph type="title"/>
          </p:nvPr>
        </p:nvSpPr>
        <p:spPr/>
        <p:txBody>
          <a:bodyPr/>
          <a:lstStyle/>
          <a:p>
            <a:pPr algn="ctr"/>
            <a:r>
              <a:rPr lang="en-US" b="1" dirty="0">
                <a:solidFill>
                  <a:schemeClr val="bg1"/>
                </a:solidFill>
              </a:rPr>
              <a:t>FIGHT FAIR:  PURSUING WISDOM</a:t>
            </a:r>
          </a:p>
        </p:txBody>
      </p:sp>
      <p:sp>
        <p:nvSpPr>
          <p:cNvPr id="3" name="Content Placeholder 2">
            <a:extLst>
              <a:ext uri="{FF2B5EF4-FFF2-40B4-BE49-F238E27FC236}">
                <a16:creationId xmlns:a16="http://schemas.microsoft.com/office/drawing/2014/main" id="{468C87D0-0A67-004D-A46A-B57251C0EEF6}"/>
              </a:ext>
            </a:extLst>
          </p:cNvPr>
          <p:cNvSpPr>
            <a:spLocks noGrp="1"/>
          </p:cNvSpPr>
          <p:nvPr>
            <p:ph idx="1"/>
          </p:nvPr>
        </p:nvSpPr>
        <p:spPr/>
        <p:txBody>
          <a:bodyPr>
            <a:normAutofit/>
          </a:bodyPr>
          <a:lstStyle/>
          <a:p>
            <a:pPr marL="0" indent="0" algn="ctr">
              <a:buNone/>
            </a:pPr>
            <a:r>
              <a:rPr lang="en-US" sz="3200" b="1" dirty="0">
                <a:solidFill>
                  <a:schemeClr val="bg1"/>
                </a:solidFill>
              </a:rPr>
              <a:t>READ:  James 3:13-18</a:t>
            </a:r>
          </a:p>
          <a:p>
            <a:pPr marL="0" indent="0">
              <a:buNone/>
            </a:pPr>
            <a:endParaRPr lang="en-US" sz="3200" dirty="0">
              <a:solidFill>
                <a:schemeClr val="bg1"/>
              </a:solidFill>
            </a:endParaRPr>
          </a:p>
          <a:p>
            <a:pPr marL="0" indent="0" algn="ctr">
              <a:buNone/>
            </a:pPr>
            <a:r>
              <a:rPr lang="en-US" sz="3200" b="1" dirty="0">
                <a:solidFill>
                  <a:schemeClr val="bg1"/>
                </a:solidFill>
              </a:rPr>
              <a:t>- What practical ways does James give</a:t>
            </a:r>
          </a:p>
          <a:p>
            <a:pPr marL="0" indent="0" algn="ctr">
              <a:buNone/>
            </a:pPr>
            <a:r>
              <a:rPr lang="en-US" sz="3200" b="1" dirty="0">
                <a:solidFill>
                  <a:schemeClr val="bg1"/>
                </a:solidFill>
              </a:rPr>
              <a:t> to pursue wisdom rather that a fight?</a:t>
            </a:r>
          </a:p>
        </p:txBody>
      </p:sp>
    </p:spTree>
    <p:extLst>
      <p:ext uri="{BB962C8B-B14F-4D97-AF65-F5344CB8AC3E}">
        <p14:creationId xmlns:p14="http://schemas.microsoft.com/office/powerpoint/2010/main" val="401794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7F4E-B622-9E45-8CCB-8660ED4FF94E}"/>
              </a:ext>
            </a:extLst>
          </p:cNvPr>
          <p:cNvSpPr>
            <a:spLocks noGrp="1"/>
          </p:cNvSpPr>
          <p:nvPr>
            <p:ph type="title"/>
          </p:nvPr>
        </p:nvSpPr>
        <p:spPr>
          <a:xfrm>
            <a:off x="838200" y="297391"/>
            <a:ext cx="10515600" cy="1325563"/>
          </a:xfrm>
          <a:solidFill>
            <a:schemeClr val="tx1"/>
          </a:solidFill>
        </p:spPr>
        <p:txBody>
          <a:bodyPr/>
          <a:lstStyle/>
          <a:p>
            <a:pPr algn="ctr"/>
            <a:r>
              <a:rPr lang="en-US" b="1" dirty="0">
                <a:solidFill>
                  <a:schemeClr val="bg1"/>
                </a:solidFill>
                <a:latin typeface="+mn-lt"/>
              </a:rPr>
              <a:t>RESOLVING TO BE A PEACEMAKER</a:t>
            </a:r>
          </a:p>
        </p:txBody>
      </p:sp>
      <p:sp>
        <p:nvSpPr>
          <p:cNvPr id="3" name="Content Placeholder 2">
            <a:extLst>
              <a:ext uri="{FF2B5EF4-FFF2-40B4-BE49-F238E27FC236}">
                <a16:creationId xmlns:a16="http://schemas.microsoft.com/office/drawing/2014/main" id="{98CE9A3C-EBA5-3B41-9597-86DA5287423F}"/>
              </a:ext>
            </a:extLst>
          </p:cNvPr>
          <p:cNvSpPr>
            <a:spLocks noGrp="1"/>
          </p:cNvSpPr>
          <p:nvPr>
            <p:ph idx="1"/>
          </p:nvPr>
        </p:nvSpPr>
        <p:spPr>
          <a:xfrm>
            <a:off x="838200" y="1808692"/>
            <a:ext cx="10515600" cy="4351338"/>
          </a:xfrm>
          <a:solidFill>
            <a:schemeClr val="tx1"/>
          </a:solidFill>
        </p:spPr>
        <p:txBody>
          <a:bodyPr>
            <a:normAutofit/>
          </a:bodyPr>
          <a:lstStyle/>
          <a:p>
            <a:pPr marL="0" indent="0" algn="ctr">
              <a:buNone/>
            </a:pPr>
            <a:r>
              <a:rPr lang="en-CA" b="1" dirty="0">
                <a:solidFill>
                  <a:schemeClr val="bg1"/>
                </a:solidFill>
              </a:rPr>
              <a:t>“If it is possible, as far as it depend on you, </a:t>
            </a:r>
          </a:p>
          <a:p>
            <a:pPr marL="0" indent="0" algn="ctr">
              <a:buNone/>
            </a:pPr>
            <a:r>
              <a:rPr lang="en-CA" b="1" dirty="0">
                <a:solidFill>
                  <a:schemeClr val="bg1"/>
                </a:solidFill>
              </a:rPr>
              <a:t>live at peace with everyone.”  </a:t>
            </a:r>
            <a:r>
              <a:rPr lang="en-CA" dirty="0">
                <a:solidFill>
                  <a:schemeClr val="bg1"/>
                </a:solidFill>
              </a:rPr>
              <a:t> Romans 12:18</a:t>
            </a:r>
          </a:p>
          <a:p>
            <a:endParaRPr lang="en-CA" dirty="0">
              <a:solidFill>
                <a:schemeClr val="bg1"/>
              </a:solidFill>
            </a:endParaRPr>
          </a:p>
          <a:p>
            <a:endParaRPr lang="en-CA" dirty="0">
              <a:solidFill>
                <a:schemeClr val="bg1"/>
              </a:solidFill>
            </a:endParaRPr>
          </a:p>
          <a:p>
            <a:pPr lvl="0" algn="ctr"/>
            <a:r>
              <a:rPr lang="en-CA" b="1" dirty="0">
                <a:solidFill>
                  <a:schemeClr val="bg1"/>
                </a:solidFill>
              </a:rPr>
              <a:t>What does this verse tell you </a:t>
            </a:r>
          </a:p>
          <a:p>
            <a:pPr marL="0" lvl="0" indent="0" algn="ctr">
              <a:buNone/>
            </a:pPr>
            <a:r>
              <a:rPr lang="en-CA" b="1" dirty="0">
                <a:solidFill>
                  <a:schemeClr val="bg1"/>
                </a:solidFill>
              </a:rPr>
              <a:t>about the challenges of resolving conflict?</a:t>
            </a:r>
          </a:p>
          <a:p>
            <a:pPr marL="0" indent="0">
              <a:buNone/>
            </a:pPr>
            <a:endParaRPr lang="en-CA" sz="3200" b="1" dirty="0">
              <a:solidFill>
                <a:schemeClr val="bg1"/>
              </a:solidFill>
            </a:endParaRPr>
          </a:p>
        </p:txBody>
      </p:sp>
    </p:spTree>
    <p:extLst>
      <p:ext uri="{BB962C8B-B14F-4D97-AF65-F5344CB8AC3E}">
        <p14:creationId xmlns:p14="http://schemas.microsoft.com/office/powerpoint/2010/main" val="17341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164A-A016-484E-B75C-BD2157D7DCEB}"/>
              </a:ext>
            </a:extLst>
          </p:cNvPr>
          <p:cNvSpPr>
            <a:spLocks noGrp="1"/>
          </p:cNvSpPr>
          <p:nvPr>
            <p:ph type="title"/>
          </p:nvPr>
        </p:nvSpPr>
        <p:spPr/>
        <p:txBody>
          <a:bodyPr/>
          <a:lstStyle/>
          <a:p>
            <a:pPr algn="ctr"/>
            <a:r>
              <a:rPr lang="en-US" b="1" dirty="0">
                <a:solidFill>
                  <a:schemeClr val="bg1"/>
                </a:solidFill>
                <a:latin typeface="+mn-lt"/>
              </a:rPr>
              <a:t>RESOLVING TO BE A PEACEMAKER</a:t>
            </a:r>
          </a:p>
        </p:txBody>
      </p:sp>
      <p:sp>
        <p:nvSpPr>
          <p:cNvPr id="3" name="Content Placeholder 2">
            <a:extLst>
              <a:ext uri="{FF2B5EF4-FFF2-40B4-BE49-F238E27FC236}">
                <a16:creationId xmlns:a16="http://schemas.microsoft.com/office/drawing/2014/main" id="{C503D193-5873-0C46-A15B-25E556741B23}"/>
              </a:ext>
            </a:extLst>
          </p:cNvPr>
          <p:cNvSpPr>
            <a:spLocks noGrp="1"/>
          </p:cNvSpPr>
          <p:nvPr>
            <p:ph idx="1"/>
          </p:nvPr>
        </p:nvSpPr>
        <p:spPr>
          <a:xfrm>
            <a:off x="838199" y="1825625"/>
            <a:ext cx="10882745" cy="4351338"/>
          </a:xfrm>
        </p:spPr>
        <p:txBody>
          <a:bodyPr>
            <a:normAutofit/>
          </a:bodyPr>
          <a:lstStyle/>
          <a:p>
            <a:pPr marL="0" indent="0" algn="ctr">
              <a:buNone/>
            </a:pPr>
            <a:endParaRPr lang="en-US" sz="3200" b="1" dirty="0">
              <a:solidFill>
                <a:schemeClr val="bg1"/>
              </a:solidFill>
            </a:endParaRPr>
          </a:p>
          <a:p>
            <a:pPr marL="0" indent="0" algn="ctr">
              <a:buNone/>
            </a:pPr>
            <a:r>
              <a:rPr lang="en-CA" b="1" dirty="0">
                <a:solidFill>
                  <a:schemeClr val="bg1"/>
                </a:solidFill>
              </a:rPr>
              <a:t>“Whoever would love life and see good days must keep their tongue from evil and their lips from deceitful speech.   The must turn from evil and do good; they must seek peace and pursue it.”  1 Peter 3:10-11</a:t>
            </a:r>
          </a:p>
          <a:p>
            <a:pPr algn="ctr"/>
            <a:endParaRPr lang="en-US" sz="3200" b="1" dirty="0">
              <a:solidFill>
                <a:schemeClr val="bg1"/>
              </a:solidFill>
            </a:endParaRPr>
          </a:p>
          <a:p>
            <a:pPr marL="0" indent="0" algn="ctr">
              <a:buNone/>
            </a:pPr>
            <a:r>
              <a:rPr lang="en-CA" b="1" dirty="0">
                <a:solidFill>
                  <a:schemeClr val="bg1"/>
                </a:solidFill>
              </a:rPr>
              <a:t>- What might it look like to seek and pursue peace </a:t>
            </a:r>
          </a:p>
          <a:p>
            <a:pPr marL="0" indent="0" algn="ctr">
              <a:buNone/>
            </a:pPr>
            <a:r>
              <a:rPr lang="en-CA" b="1" dirty="0">
                <a:solidFill>
                  <a:schemeClr val="bg1"/>
                </a:solidFill>
              </a:rPr>
              <a:t>in your world (family, friends, colleagues)?</a:t>
            </a:r>
          </a:p>
          <a:p>
            <a:pPr marL="0" indent="0" algn="ctr">
              <a:buNone/>
            </a:pPr>
            <a:endParaRPr lang="en-US" sz="3200" b="1" dirty="0">
              <a:solidFill>
                <a:schemeClr val="bg1"/>
              </a:solidFill>
            </a:endParaRPr>
          </a:p>
        </p:txBody>
      </p:sp>
    </p:spTree>
    <p:extLst>
      <p:ext uri="{BB962C8B-B14F-4D97-AF65-F5344CB8AC3E}">
        <p14:creationId xmlns:p14="http://schemas.microsoft.com/office/powerpoint/2010/main" val="389747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2BB-D104-C145-A727-76429076CD22}"/>
              </a:ext>
            </a:extLst>
          </p:cNvPr>
          <p:cNvSpPr>
            <a:spLocks noGrp="1"/>
          </p:cNvSpPr>
          <p:nvPr>
            <p:ph type="title"/>
          </p:nvPr>
        </p:nvSpPr>
        <p:spPr/>
        <p:txBody>
          <a:bodyPr/>
          <a:lstStyle/>
          <a:p>
            <a:pPr algn="ctr"/>
            <a:r>
              <a:rPr lang="en-US" b="1" dirty="0">
                <a:solidFill>
                  <a:schemeClr val="bg1"/>
                </a:solidFill>
                <a:latin typeface="+mn-lt"/>
              </a:rPr>
              <a:t>TAKEAWAY</a:t>
            </a:r>
          </a:p>
        </p:txBody>
      </p:sp>
      <p:sp>
        <p:nvSpPr>
          <p:cNvPr id="3" name="Content Placeholder 2">
            <a:extLst>
              <a:ext uri="{FF2B5EF4-FFF2-40B4-BE49-F238E27FC236}">
                <a16:creationId xmlns:a16="http://schemas.microsoft.com/office/drawing/2014/main" id="{49F5F64A-C7A4-CE4F-B05A-54D65B070492}"/>
              </a:ext>
            </a:extLst>
          </p:cNvPr>
          <p:cNvSpPr>
            <a:spLocks noGrp="1"/>
          </p:cNvSpPr>
          <p:nvPr>
            <p:ph idx="1"/>
          </p:nvPr>
        </p:nvSpPr>
        <p:spPr/>
        <p:txBody>
          <a:bodyPr>
            <a:normAutofit/>
          </a:bodyPr>
          <a:lstStyle/>
          <a:p>
            <a:pPr marL="0" indent="0" algn="ctr">
              <a:buNone/>
            </a:pPr>
            <a:endParaRPr lang="en-CA" sz="3200" b="1" dirty="0">
              <a:solidFill>
                <a:schemeClr val="bg1"/>
              </a:solidFill>
            </a:endParaRPr>
          </a:p>
          <a:p>
            <a:pPr marL="0" indent="0" algn="ctr">
              <a:buNone/>
            </a:pPr>
            <a:endParaRPr lang="en-CA" sz="3200" b="1" dirty="0">
              <a:solidFill>
                <a:schemeClr val="bg1"/>
              </a:solidFill>
            </a:endParaRPr>
          </a:p>
          <a:p>
            <a:pPr marL="0" indent="0" algn="ctr">
              <a:buNone/>
            </a:pPr>
            <a:r>
              <a:rPr lang="en-CA" sz="3200" b="1" dirty="0">
                <a:solidFill>
                  <a:schemeClr val="bg1"/>
                </a:solidFill>
              </a:rPr>
              <a:t>- What is a key idea or takeaway for you from this study?</a:t>
            </a:r>
            <a:endParaRPr lang="en-US" sz="3200" b="1" dirty="0">
              <a:solidFill>
                <a:schemeClr val="bg1"/>
              </a:solidFill>
            </a:endParaRPr>
          </a:p>
        </p:txBody>
      </p:sp>
    </p:spTree>
    <p:extLst>
      <p:ext uri="{BB962C8B-B14F-4D97-AF65-F5344CB8AC3E}">
        <p14:creationId xmlns:p14="http://schemas.microsoft.com/office/powerpoint/2010/main" val="86283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D064-7C5C-9F48-BAE6-8EA3B5574543}"/>
              </a:ext>
            </a:extLst>
          </p:cNvPr>
          <p:cNvSpPr>
            <a:spLocks noGrp="1"/>
          </p:cNvSpPr>
          <p:nvPr>
            <p:ph type="title"/>
          </p:nvPr>
        </p:nvSpPr>
        <p:spPr/>
        <p:txBody>
          <a:bodyPr/>
          <a:lstStyle/>
          <a:p>
            <a:pPr algn="ctr"/>
            <a:r>
              <a:rPr lang="en-US" b="1" dirty="0">
                <a:solidFill>
                  <a:schemeClr val="bg1"/>
                </a:solidFill>
                <a:latin typeface="+mn-lt"/>
              </a:rPr>
              <a:t>PRAYER</a:t>
            </a:r>
          </a:p>
        </p:txBody>
      </p:sp>
      <p:sp>
        <p:nvSpPr>
          <p:cNvPr id="3" name="Content Placeholder 2">
            <a:extLst>
              <a:ext uri="{FF2B5EF4-FFF2-40B4-BE49-F238E27FC236}">
                <a16:creationId xmlns:a16="http://schemas.microsoft.com/office/drawing/2014/main" id="{6644F830-57FC-FF40-864B-3A1F7F1D1185}"/>
              </a:ext>
            </a:extLst>
          </p:cNvPr>
          <p:cNvSpPr>
            <a:spLocks noGrp="1"/>
          </p:cNvSpPr>
          <p:nvPr>
            <p:ph idx="1"/>
          </p:nvPr>
        </p:nvSpPr>
        <p:spPr/>
        <p:txBody>
          <a:bodyPr>
            <a:normAutofit fontScale="92500" lnSpcReduction="10000"/>
          </a:bodyPr>
          <a:lstStyle/>
          <a:p>
            <a:r>
              <a:rPr lang="en-CA" dirty="0">
                <a:solidFill>
                  <a:schemeClr val="bg1"/>
                </a:solidFill>
              </a:rPr>
              <a:t>Pray for the N Family as they return this month to the mission field in Southeast Asia.  Erin has already gone ahead to secure her work permit, needed in order to get her visa.  Pray for safety, success and also protection from </a:t>
            </a:r>
            <a:r>
              <a:rPr lang="en-CA" dirty="0" err="1">
                <a:solidFill>
                  <a:schemeClr val="bg1"/>
                </a:solidFill>
              </a:rPr>
              <a:t>Covid</a:t>
            </a:r>
            <a:r>
              <a:rPr lang="en-CA" dirty="0">
                <a:solidFill>
                  <a:schemeClr val="bg1"/>
                </a:solidFill>
              </a:rPr>
              <a:t> in her travels</a:t>
            </a:r>
          </a:p>
          <a:p>
            <a:endParaRPr lang="en-CA" dirty="0">
              <a:solidFill>
                <a:schemeClr val="bg1"/>
              </a:solidFill>
            </a:endParaRPr>
          </a:p>
          <a:p>
            <a:r>
              <a:rPr lang="en-CA" dirty="0">
                <a:solidFill>
                  <a:schemeClr val="bg1"/>
                </a:solidFill>
              </a:rPr>
              <a:t>Pray for Jason and their 3 daughters as they follow Erin over in another week or so, for safe travels and transitions.</a:t>
            </a:r>
          </a:p>
          <a:p>
            <a:pPr marL="0" indent="0">
              <a:buNone/>
            </a:pPr>
            <a:r>
              <a:rPr lang="en-CA" b="1" dirty="0">
                <a:solidFill>
                  <a:schemeClr val="bg1"/>
                </a:solidFill>
              </a:rPr>
              <a:t> </a:t>
            </a:r>
            <a:endParaRPr lang="en-CA" dirty="0">
              <a:solidFill>
                <a:schemeClr val="bg1"/>
              </a:solidFill>
            </a:endParaRPr>
          </a:p>
          <a:p>
            <a:r>
              <a:rPr lang="en-CA" dirty="0">
                <a:solidFill>
                  <a:schemeClr val="bg1"/>
                </a:solidFill>
              </a:rPr>
              <a:t>Pray for their personal effects and supplies they are bringing from Canada that they will need in their next term of service, for all those items to arrive safe, dry and intact.</a:t>
            </a:r>
          </a:p>
          <a:p>
            <a:endParaRPr lang="en-US" dirty="0"/>
          </a:p>
        </p:txBody>
      </p:sp>
    </p:spTree>
    <p:extLst>
      <p:ext uri="{BB962C8B-B14F-4D97-AF65-F5344CB8AC3E}">
        <p14:creationId xmlns:p14="http://schemas.microsoft.com/office/powerpoint/2010/main" val="541287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328</Words>
  <Application>Microsoft Macintosh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FIGHT FAIR:  PURSUING WISDOM</vt:lpstr>
      <vt:lpstr>RESOLVING TO BE A PEACEMAKER</vt:lpstr>
      <vt:lpstr>RESOLVING TO BE A PEACEMAKER</vt:lpstr>
      <vt:lpstr>TAKEAWAY</vt:lpstr>
      <vt:lpstr>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Austen</dc:creator>
  <cp:lastModifiedBy>Jeff Austen</cp:lastModifiedBy>
  <cp:revision>13</cp:revision>
  <dcterms:created xsi:type="dcterms:W3CDTF">2021-01-05T19:45:01Z</dcterms:created>
  <dcterms:modified xsi:type="dcterms:W3CDTF">2021-01-13T22:56:16Z</dcterms:modified>
</cp:coreProperties>
</file>