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40" d="100"/>
          <a:sy n="40" d="100"/>
        </p:scale>
        <p:origin x="100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FF9FC-E50A-284A-B6D3-A98B915EB5E3}" type="datetimeFigureOut">
              <a:rPr lang="en-US" smtClean="0"/>
              <a:t>5/14/2020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DB8339-9F20-F846-BD58-081E4EDC432D}" type="slidenum">
              <a:rPr lang="en-US" smtClean="0"/>
              <a:t>‹#›</a:t>
            </a:fld>
            <a:endParaRPr lang="en-US"/>
          </a:p>
        </p:txBody>
      </p:sp>
    </p:spTree>
    <p:extLst>
      <p:ext uri="{BB962C8B-B14F-4D97-AF65-F5344CB8AC3E}">
        <p14:creationId xmlns:p14="http://schemas.microsoft.com/office/powerpoint/2010/main" val="4049068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DB8339-9F20-F846-BD58-081E4EDC432D}" type="slidenum">
              <a:rPr lang="en-US" smtClean="0"/>
              <a:t>6</a:t>
            </a:fld>
            <a:endParaRPr lang="en-US"/>
          </a:p>
        </p:txBody>
      </p:sp>
    </p:spTree>
    <p:extLst>
      <p:ext uri="{BB962C8B-B14F-4D97-AF65-F5344CB8AC3E}">
        <p14:creationId xmlns:p14="http://schemas.microsoft.com/office/powerpoint/2010/main" val="100168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4EED1-93E6-0940-A544-B14F57D573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EBD597-6CBB-7445-8BEE-94B770E4A0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B07DBD-762C-AB42-A6AC-77C6D73FBFC7}"/>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5" name="Footer Placeholder 4">
            <a:extLst>
              <a:ext uri="{FF2B5EF4-FFF2-40B4-BE49-F238E27FC236}">
                <a16:creationId xmlns:a16="http://schemas.microsoft.com/office/drawing/2014/main" id="{7E174ECA-6B93-ED4A-8D01-CE2C349C5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DDF8F-245D-0948-A5C9-70AF6E5291A7}"/>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412647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4E38-3083-FF49-B155-0F57607D11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69B02C-80D8-1642-AD78-ED4B5D2FAA4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92C788-2E06-8549-B799-81FEEB1BE80C}"/>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5" name="Footer Placeholder 4">
            <a:extLst>
              <a:ext uri="{FF2B5EF4-FFF2-40B4-BE49-F238E27FC236}">
                <a16:creationId xmlns:a16="http://schemas.microsoft.com/office/drawing/2014/main" id="{A30A8FAC-89B5-D84A-A9D7-85491FAC99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BE2147-22AA-DE40-8764-F21C0EFDBA08}"/>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7441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BE3B20-5B15-0940-9B17-C52D91B117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60FAB0-9A77-564E-96DB-9BAA2E4616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57C154-BE6C-6D4C-9221-A48C17714D93}"/>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5" name="Footer Placeholder 4">
            <a:extLst>
              <a:ext uri="{FF2B5EF4-FFF2-40B4-BE49-F238E27FC236}">
                <a16:creationId xmlns:a16="http://schemas.microsoft.com/office/drawing/2014/main" id="{FC7CC8F3-2F49-ED46-84AF-FA5AC5132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DF8B5-4437-654F-B6DA-67DCA531B132}"/>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305617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63522-D528-3A4C-BAA3-1C2E39D57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31F506-D1F0-E44F-9A79-64640320F2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206EDD-204C-0D48-88E3-6142C94B4956}"/>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5" name="Footer Placeholder 4">
            <a:extLst>
              <a:ext uri="{FF2B5EF4-FFF2-40B4-BE49-F238E27FC236}">
                <a16:creationId xmlns:a16="http://schemas.microsoft.com/office/drawing/2014/main" id="{2EF30560-77CB-0C48-A495-57A0C4715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D8151-4CDD-754E-9FEF-A851C732F4B7}"/>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39553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8D96A-7BE1-5B45-84B2-3214419C0B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135F6B-DF4B-144E-950A-446F1595E8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509071A-0FB1-9242-BBB0-AEAC7D52C210}"/>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5" name="Footer Placeholder 4">
            <a:extLst>
              <a:ext uri="{FF2B5EF4-FFF2-40B4-BE49-F238E27FC236}">
                <a16:creationId xmlns:a16="http://schemas.microsoft.com/office/drawing/2014/main" id="{B117A9F1-0E66-5C43-BB47-9874964B18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B3699B-8118-6A48-B0AD-A9F8AA9E3E59}"/>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88817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0806-F73D-9B4D-84F7-2B32B3DF53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25FC3C-719A-CB4F-A869-737B420C2C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D73A79-F6D1-ED40-9FFF-E9B6A628371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47E24-B3D2-6B49-A82D-44A5C2BBBBCF}"/>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6" name="Footer Placeholder 5">
            <a:extLst>
              <a:ext uri="{FF2B5EF4-FFF2-40B4-BE49-F238E27FC236}">
                <a16:creationId xmlns:a16="http://schemas.microsoft.com/office/drawing/2014/main" id="{32F8D93F-B75F-7C4E-984F-1B5171541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6EA324-0595-194B-A904-E77B237360F5}"/>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90738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4E91A-EF65-A941-827E-F5269EDC05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228E5D-FADB-2C46-AEE7-EA68F4097A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A5F072-92A3-6245-ABB5-F2E4D79EFD3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B63D04-5647-1F42-A2CB-029466E427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90C4396-4C32-5849-81D5-C1C0A7636C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758713-9CA2-544D-96FD-A8D6C31D206A}"/>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8" name="Footer Placeholder 7">
            <a:extLst>
              <a:ext uri="{FF2B5EF4-FFF2-40B4-BE49-F238E27FC236}">
                <a16:creationId xmlns:a16="http://schemas.microsoft.com/office/drawing/2014/main" id="{F659E62F-C8EE-CA4E-A03C-6DCD3B2A04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3B055F-9992-0B44-8E34-74424509946E}"/>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389521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FD03-4F7F-D848-B912-003384F295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5A1F4A-253B-A142-9ED6-64A2AB01F4C7}"/>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4" name="Footer Placeholder 3">
            <a:extLst>
              <a:ext uri="{FF2B5EF4-FFF2-40B4-BE49-F238E27FC236}">
                <a16:creationId xmlns:a16="http://schemas.microsoft.com/office/drawing/2014/main" id="{3F1BF56A-20B4-2F4B-ADA5-A3B8BD2B35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764F36-2E86-124B-BAF4-CBDDDB51AE2B}"/>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27110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C9C34B-6D3D-1641-925F-69975D523676}"/>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3" name="Footer Placeholder 2">
            <a:extLst>
              <a:ext uri="{FF2B5EF4-FFF2-40B4-BE49-F238E27FC236}">
                <a16:creationId xmlns:a16="http://schemas.microsoft.com/office/drawing/2014/main" id="{90D64288-7E8A-C447-B9D6-6BF4F61D85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F70322-5650-AE47-B4A3-2EA8FE46A9BA}"/>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0889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3922-B694-E842-86E6-8C279279C7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1C57DC-0984-7148-8CCD-271F0B6D97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27F256-AEC4-3E47-B472-8DFD74A7DA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3A41B5-E3CA-0640-B541-005D4FC05B52}"/>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6" name="Footer Placeholder 5">
            <a:extLst>
              <a:ext uri="{FF2B5EF4-FFF2-40B4-BE49-F238E27FC236}">
                <a16:creationId xmlns:a16="http://schemas.microsoft.com/office/drawing/2014/main" id="{49CC8A55-E92E-364E-8D8B-7583881F0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892472-BB42-C845-9E02-6BC7843C2DB9}"/>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92594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DB002-1448-6843-B1C3-23EDF4BFD2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DD98FE-0A0C-1A47-A1AB-975A3E161D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9C8CA3-A038-7740-87C2-D00043EE7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5E7D2A-B98E-B643-82E9-D641F607523F}"/>
              </a:ext>
            </a:extLst>
          </p:cNvPr>
          <p:cNvSpPr>
            <a:spLocks noGrp="1"/>
          </p:cNvSpPr>
          <p:nvPr>
            <p:ph type="dt" sz="half" idx="10"/>
          </p:nvPr>
        </p:nvSpPr>
        <p:spPr/>
        <p:txBody>
          <a:bodyPr/>
          <a:lstStyle/>
          <a:p>
            <a:fld id="{2DF5FB23-05A3-BE4A-A733-56698E53B7E3}" type="datetimeFigureOut">
              <a:rPr lang="en-US" smtClean="0"/>
              <a:t>5/14/2020</a:t>
            </a:fld>
            <a:endParaRPr lang="en-US"/>
          </a:p>
        </p:txBody>
      </p:sp>
      <p:sp>
        <p:nvSpPr>
          <p:cNvPr id="6" name="Footer Placeholder 5">
            <a:extLst>
              <a:ext uri="{FF2B5EF4-FFF2-40B4-BE49-F238E27FC236}">
                <a16:creationId xmlns:a16="http://schemas.microsoft.com/office/drawing/2014/main" id="{B5C1E5D7-FDE3-0647-A016-DB0F22E9AB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764866-6F9A-0646-AB05-4FDC49EB8258}"/>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63271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DE84E8-86A9-4D49-AC11-06B1A2A123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3F83B1-FE81-864B-999D-0C4B139FF4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6E6C2E-FDBB-794D-B9D6-E39C1535E2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5FB23-05A3-BE4A-A733-56698E53B7E3}" type="datetimeFigureOut">
              <a:rPr lang="en-US" smtClean="0"/>
              <a:t>5/14/2020</a:t>
            </a:fld>
            <a:endParaRPr lang="en-US"/>
          </a:p>
        </p:txBody>
      </p:sp>
      <p:sp>
        <p:nvSpPr>
          <p:cNvPr id="5" name="Footer Placeholder 4">
            <a:extLst>
              <a:ext uri="{FF2B5EF4-FFF2-40B4-BE49-F238E27FC236}">
                <a16:creationId xmlns:a16="http://schemas.microsoft.com/office/drawing/2014/main" id="{EB23DB18-EB22-8543-BD26-60FAAE847C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FCD992-B2D0-E74E-9FBC-D8101EABE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407D1-74DF-BB46-BD69-CE2844035DD1}" type="slidenum">
              <a:rPr lang="en-US" smtClean="0"/>
              <a:t>‹#›</a:t>
            </a:fld>
            <a:endParaRPr lang="en-US"/>
          </a:p>
        </p:txBody>
      </p:sp>
    </p:spTree>
    <p:extLst>
      <p:ext uri="{BB962C8B-B14F-4D97-AF65-F5344CB8AC3E}">
        <p14:creationId xmlns:p14="http://schemas.microsoft.com/office/powerpoint/2010/main" val="1839007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hristianitytoday.com/news/2020/may/missionary-pilot-joyce-lin-died-papua-crash.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E45581-16E0-D744-8864-1AD825D5D11A}"/>
              </a:ext>
            </a:extLst>
          </p:cNvPr>
          <p:cNvSpPr txBox="1"/>
          <p:nvPr/>
        </p:nvSpPr>
        <p:spPr>
          <a:xfrm>
            <a:off x="2963286" y="2401967"/>
            <a:ext cx="6265434" cy="1846659"/>
          </a:xfrm>
          <a:prstGeom prst="rect">
            <a:avLst/>
          </a:prstGeom>
          <a:noFill/>
        </p:spPr>
        <p:txBody>
          <a:bodyPr wrap="none" rtlCol="0">
            <a:spAutoFit/>
          </a:bodyPr>
          <a:lstStyle/>
          <a:p>
            <a:pPr algn="ctr"/>
            <a:r>
              <a:rPr lang="en-US" sz="3600" b="1" dirty="0">
                <a:solidFill>
                  <a:schemeClr val="bg1"/>
                </a:solidFill>
              </a:rPr>
              <a:t>WEEK FIVE:  </a:t>
            </a:r>
            <a:br>
              <a:rPr lang="en-US" sz="6000" b="1" dirty="0">
                <a:solidFill>
                  <a:schemeClr val="bg1"/>
                </a:solidFill>
              </a:rPr>
            </a:br>
            <a:r>
              <a:rPr lang="en-US" sz="6000" b="1" dirty="0">
                <a:solidFill>
                  <a:schemeClr val="bg1"/>
                </a:solidFill>
              </a:rPr>
              <a:t>THE HOPE OF LOVE</a:t>
            </a:r>
          </a:p>
          <a:p>
            <a:endParaRPr lang="en-US" dirty="0"/>
          </a:p>
        </p:txBody>
      </p:sp>
    </p:spTree>
    <p:extLst>
      <p:ext uri="{BB962C8B-B14F-4D97-AF65-F5344CB8AC3E}">
        <p14:creationId xmlns:p14="http://schemas.microsoft.com/office/powerpoint/2010/main" val="360994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ED8FA8-3C33-C34C-ADCC-D2FE98A44FEE}"/>
              </a:ext>
            </a:extLst>
          </p:cNvPr>
          <p:cNvSpPr txBox="1"/>
          <p:nvPr/>
        </p:nvSpPr>
        <p:spPr>
          <a:xfrm>
            <a:off x="807916" y="2825721"/>
            <a:ext cx="10968447" cy="1446550"/>
          </a:xfrm>
          <a:prstGeom prst="rect">
            <a:avLst/>
          </a:prstGeom>
          <a:noFill/>
        </p:spPr>
        <p:txBody>
          <a:bodyPr wrap="square" rtlCol="0">
            <a:spAutoFit/>
          </a:bodyPr>
          <a:lstStyle/>
          <a:p>
            <a:r>
              <a:rPr lang="en-CA" sz="3200" dirty="0">
                <a:solidFill>
                  <a:schemeClr val="bg1"/>
                </a:solidFill>
              </a:rPr>
              <a:t>Q - </a:t>
            </a:r>
            <a:r>
              <a:rPr lang="en-CA" dirty="0"/>
              <a:t> </a:t>
            </a:r>
            <a:r>
              <a:rPr lang="en-CA" sz="2400" dirty="0">
                <a:solidFill>
                  <a:schemeClr val="bg1"/>
                </a:solidFill>
              </a:rPr>
              <a:t>Do you remember when you first learned about the Holy Spirit?  </a:t>
            </a:r>
          </a:p>
          <a:p>
            <a:r>
              <a:rPr lang="en-CA" sz="2400" dirty="0">
                <a:solidFill>
                  <a:schemeClr val="bg1"/>
                </a:solidFill>
              </a:rPr>
              <a:t>Was it early or later in your journey of following Jesus?</a:t>
            </a:r>
          </a:p>
          <a:p>
            <a:endParaRPr lang="en-US" sz="3200" b="1" dirty="0">
              <a:solidFill>
                <a:schemeClr val="bg1"/>
              </a:solidFill>
            </a:endParaRPr>
          </a:p>
        </p:txBody>
      </p:sp>
    </p:spTree>
    <p:extLst>
      <p:ext uri="{BB962C8B-B14F-4D97-AF65-F5344CB8AC3E}">
        <p14:creationId xmlns:p14="http://schemas.microsoft.com/office/powerpoint/2010/main" val="2409844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18E65B-8D64-F747-842E-990C09A43CFE}"/>
              </a:ext>
            </a:extLst>
          </p:cNvPr>
          <p:cNvSpPr txBox="1"/>
          <p:nvPr/>
        </p:nvSpPr>
        <p:spPr>
          <a:xfrm>
            <a:off x="665019" y="2078182"/>
            <a:ext cx="9570890" cy="2585323"/>
          </a:xfrm>
          <a:prstGeom prst="rect">
            <a:avLst/>
          </a:prstGeom>
          <a:noFill/>
        </p:spPr>
        <p:txBody>
          <a:bodyPr wrap="none" rtlCol="0">
            <a:spAutoFit/>
          </a:bodyPr>
          <a:lstStyle/>
          <a:p>
            <a:r>
              <a:rPr lang="en-CA" sz="2400" dirty="0">
                <a:solidFill>
                  <a:schemeClr val="bg1"/>
                </a:solidFill>
              </a:rPr>
              <a:t>1 John 4:4 </a:t>
            </a:r>
          </a:p>
          <a:p>
            <a:r>
              <a:rPr lang="en-CA" sz="2400" dirty="0">
                <a:solidFill>
                  <a:schemeClr val="bg1"/>
                </a:solidFill>
              </a:rPr>
              <a:t>You, dear children, are from God and have overcome them, </a:t>
            </a:r>
          </a:p>
          <a:p>
            <a:r>
              <a:rPr lang="en-CA" sz="2400" dirty="0">
                <a:solidFill>
                  <a:schemeClr val="bg1"/>
                </a:solidFill>
              </a:rPr>
              <a:t>because </a:t>
            </a:r>
            <a:r>
              <a:rPr lang="en-CA" sz="2400" b="1" dirty="0">
                <a:solidFill>
                  <a:schemeClr val="bg1"/>
                </a:solidFill>
              </a:rPr>
              <a:t>the one who is in you is greater than the one who is in the world</a:t>
            </a:r>
            <a:r>
              <a:rPr lang="en-CA" sz="2400" dirty="0">
                <a:solidFill>
                  <a:schemeClr val="bg1"/>
                </a:solidFill>
              </a:rPr>
              <a:t>.</a:t>
            </a:r>
          </a:p>
          <a:p>
            <a:r>
              <a:rPr lang="en-CA" sz="2400" dirty="0">
                <a:solidFill>
                  <a:schemeClr val="bg1"/>
                </a:solidFill>
              </a:rPr>
              <a:t> </a:t>
            </a:r>
          </a:p>
          <a:p>
            <a:r>
              <a:rPr lang="en-CA" sz="2400" dirty="0">
                <a:solidFill>
                  <a:schemeClr val="bg1"/>
                </a:solidFill>
              </a:rPr>
              <a:t> </a:t>
            </a:r>
          </a:p>
          <a:p>
            <a:r>
              <a:rPr lang="en-CA" sz="2400" dirty="0">
                <a:solidFill>
                  <a:schemeClr val="bg1"/>
                </a:solidFill>
              </a:rPr>
              <a:t>Q - When have you experienced the Holy Spirit at work in your life?  </a:t>
            </a:r>
          </a:p>
          <a:p>
            <a:endParaRPr lang="en-US" dirty="0"/>
          </a:p>
        </p:txBody>
      </p:sp>
    </p:spTree>
    <p:extLst>
      <p:ext uri="{BB962C8B-B14F-4D97-AF65-F5344CB8AC3E}">
        <p14:creationId xmlns:p14="http://schemas.microsoft.com/office/powerpoint/2010/main" val="225784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A051111-1F4F-DB45-AFA5-C75234F42573}"/>
              </a:ext>
            </a:extLst>
          </p:cNvPr>
          <p:cNvSpPr txBox="1"/>
          <p:nvPr/>
        </p:nvSpPr>
        <p:spPr>
          <a:xfrm>
            <a:off x="540329" y="833943"/>
            <a:ext cx="11166762" cy="4493538"/>
          </a:xfrm>
          <a:prstGeom prst="rect">
            <a:avLst/>
          </a:prstGeom>
          <a:noFill/>
        </p:spPr>
        <p:txBody>
          <a:bodyPr wrap="square" rtlCol="0">
            <a:spAutoFit/>
          </a:bodyPr>
          <a:lstStyle/>
          <a:p>
            <a:r>
              <a:rPr lang="en-CA" sz="2400" b="1" dirty="0">
                <a:solidFill>
                  <a:schemeClr val="bg1"/>
                </a:solidFill>
              </a:rPr>
              <a:t> </a:t>
            </a:r>
            <a:r>
              <a:rPr lang="en-CA" sz="2400" dirty="0">
                <a:solidFill>
                  <a:schemeClr val="bg1"/>
                </a:solidFill>
              </a:rPr>
              <a:t>Ephesians 5:15-20</a:t>
            </a:r>
          </a:p>
          <a:p>
            <a:r>
              <a:rPr lang="en-CA" sz="2400" dirty="0">
                <a:solidFill>
                  <a:schemeClr val="bg1"/>
                </a:solidFill>
              </a:rPr>
              <a:t>Be very careful, then, how you live—not as unwise but as wise,  </a:t>
            </a:r>
            <a:r>
              <a:rPr lang="en-CA" sz="2400" b="1" dirty="0">
                <a:solidFill>
                  <a:schemeClr val="bg1"/>
                </a:solidFill>
              </a:rPr>
              <a:t>making the most of every opportunity</a:t>
            </a:r>
            <a:r>
              <a:rPr lang="en-CA" sz="2400" dirty="0">
                <a:solidFill>
                  <a:schemeClr val="bg1"/>
                </a:solidFill>
              </a:rPr>
              <a:t>, because the days are evil. Therefore do not be foolish, but understand what the Lord’s will is. Do not get drunk on wine, which leads to debauchery. Instead, </a:t>
            </a:r>
            <a:r>
              <a:rPr lang="en-CA" sz="2400" b="1" dirty="0">
                <a:solidFill>
                  <a:schemeClr val="bg1"/>
                </a:solidFill>
              </a:rPr>
              <a:t>be filled with the Spirit</a:t>
            </a:r>
            <a:r>
              <a:rPr lang="en-CA" sz="2400" dirty="0">
                <a:solidFill>
                  <a:schemeClr val="bg1"/>
                </a:solidFill>
              </a:rPr>
              <a:t>, speaking to one another with psalms, hymns, and songs from the Spirit. Sing and make music from your heart to the Lord,  always giving thanks to God the Father for everything, in the name of our Lord Jesus Christ.  </a:t>
            </a:r>
          </a:p>
          <a:p>
            <a:r>
              <a:rPr lang="en-CA" sz="2400" dirty="0">
                <a:solidFill>
                  <a:schemeClr val="bg1"/>
                </a:solidFill>
              </a:rPr>
              <a:t> </a:t>
            </a:r>
          </a:p>
          <a:p>
            <a:r>
              <a:rPr lang="en-CA" sz="2400" dirty="0">
                <a:solidFill>
                  <a:schemeClr val="bg1"/>
                </a:solidFill>
              </a:rPr>
              <a:t>Q - What area of your life or opportunity would you like to make more of?  </a:t>
            </a:r>
          </a:p>
          <a:p>
            <a:endParaRPr lang="en-CA" sz="2800" dirty="0">
              <a:solidFill>
                <a:schemeClr val="bg1"/>
              </a:solidFill>
            </a:endParaRPr>
          </a:p>
          <a:p>
            <a:endParaRPr lang="en-CA" sz="2400" dirty="0">
              <a:solidFill>
                <a:schemeClr val="bg1"/>
              </a:solidFill>
            </a:endParaRPr>
          </a:p>
          <a:p>
            <a:endParaRPr lang="en-US" dirty="0"/>
          </a:p>
        </p:txBody>
      </p:sp>
    </p:spTree>
    <p:extLst>
      <p:ext uri="{BB962C8B-B14F-4D97-AF65-F5344CB8AC3E}">
        <p14:creationId xmlns:p14="http://schemas.microsoft.com/office/powerpoint/2010/main" val="311922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04C172-59AB-8443-B935-EA4C0BBDB30E}"/>
              </a:ext>
            </a:extLst>
          </p:cNvPr>
          <p:cNvSpPr txBox="1"/>
          <p:nvPr/>
        </p:nvSpPr>
        <p:spPr>
          <a:xfrm>
            <a:off x="981913" y="2826760"/>
            <a:ext cx="10383704" cy="1508105"/>
          </a:xfrm>
          <a:prstGeom prst="rect">
            <a:avLst/>
          </a:prstGeom>
          <a:noFill/>
        </p:spPr>
        <p:txBody>
          <a:bodyPr wrap="square" rtlCol="0">
            <a:spAutoFit/>
          </a:bodyPr>
          <a:lstStyle/>
          <a:p>
            <a:r>
              <a:rPr lang="en-CA" sz="2400" dirty="0">
                <a:solidFill>
                  <a:schemeClr val="bg1"/>
                </a:solidFill>
              </a:rPr>
              <a:t>Q - Talk as a group about your experiences with having a morning routine that includes time with God.  What have you found helpful to start your day filled with the Spirit?</a:t>
            </a:r>
          </a:p>
          <a:p>
            <a:endParaRPr lang="en-US" sz="2000" dirty="0"/>
          </a:p>
        </p:txBody>
      </p:sp>
    </p:spTree>
    <p:extLst>
      <p:ext uri="{BB962C8B-B14F-4D97-AF65-F5344CB8AC3E}">
        <p14:creationId xmlns:p14="http://schemas.microsoft.com/office/powerpoint/2010/main" val="1195186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C3D451-03B5-3347-868E-743E4310BE1B}"/>
              </a:ext>
            </a:extLst>
          </p:cNvPr>
          <p:cNvSpPr txBox="1"/>
          <p:nvPr/>
        </p:nvSpPr>
        <p:spPr>
          <a:xfrm>
            <a:off x="443345" y="792379"/>
            <a:ext cx="11215255" cy="5509200"/>
          </a:xfrm>
          <a:prstGeom prst="rect">
            <a:avLst/>
          </a:prstGeom>
          <a:noFill/>
        </p:spPr>
        <p:txBody>
          <a:bodyPr wrap="square" rtlCol="0">
            <a:spAutoFit/>
          </a:bodyPr>
          <a:lstStyle/>
          <a:p>
            <a:pPr algn="ctr"/>
            <a:r>
              <a:rPr lang="en-CA" sz="2800" b="1" dirty="0">
                <a:solidFill>
                  <a:schemeClr val="bg1"/>
                </a:solidFill>
              </a:rPr>
              <a:t>MISSIONS PRAYER REQUESTS</a:t>
            </a:r>
          </a:p>
          <a:p>
            <a:endParaRPr lang="en-CA" b="1" dirty="0">
              <a:solidFill>
                <a:schemeClr val="bg1"/>
              </a:solidFill>
            </a:endParaRPr>
          </a:p>
          <a:p>
            <a:r>
              <a:rPr lang="en-CA" b="1" dirty="0">
                <a:solidFill>
                  <a:schemeClr val="bg1"/>
                </a:solidFill>
              </a:rPr>
              <a:t>Please continue to keep the C Family and Kenya in your prayers:</a:t>
            </a:r>
            <a:endParaRPr lang="en-CA" dirty="0">
              <a:solidFill>
                <a:schemeClr val="bg1"/>
              </a:solidFill>
            </a:endParaRPr>
          </a:p>
          <a:p>
            <a:r>
              <a:rPr lang="en-CA" dirty="0">
                <a:solidFill>
                  <a:schemeClr val="bg1"/>
                </a:solidFill>
              </a:rPr>
              <a:t> </a:t>
            </a:r>
          </a:p>
          <a:p>
            <a:pPr lvl="0"/>
            <a:r>
              <a:rPr lang="en-CA" dirty="0">
                <a:solidFill>
                  <a:schemeClr val="bg1"/>
                </a:solidFill>
              </a:rPr>
              <a:t>There are increasing numbers of vagrants wandering around the area of their home. Neighbours recently had someone break into their property who wanted food and money. They suspect there will be more social unrest as the results of the curfew and lockdown become more widespread and aggravate the lives of the poor.  Pray that God would provide for the needs of the poor as they will suffer the most.</a:t>
            </a:r>
          </a:p>
          <a:p>
            <a:pPr lvl="0"/>
            <a:r>
              <a:rPr lang="en-CA" dirty="0">
                <a:solidFill>
                  <a:schemeClr val="bg1"/>
                </a:solidFill>
              </a:rPr>
              <a:t>Pray for Kenya's political and business leaders to make wise decisions.</a:t>
            </a:r>
          </a:p>
          <a:p>
            <a:pPr lvl="0"/>
            <a:r>
              <a:rPr lang="en-CA" dirty="0">
                <a:solidFill>
                  <a:schemeClr val="bg1"/>
                </a:solidFill>
              </a:rPr>
              <a:t>Pray for Senior Pastor </a:t>
            </a:r>
            <a:r>
              <a:rPr lang="en-CA" dirty="0" err="1">
                <a:solidFill>
                  <a:schemeClr val="bg1"/>
                </a:solidFill>
              </a:rPr>
              <a:t>Ngari</a:t>
            </a:r>
            <a:r>
              <a:rPr lang="en-CA" dirty="0">
                <a:solidFill>
                  <a:schemeClr val="bg1"/>
                </a:solidFill>
              </a:rPr>
              <a:t> and the church-planters we work with to continue to effectively minister. </a:t>
            </a:r>
          </a:p>
          <a:p>
            <a:pPr lvl="0"/>
            <a:r>
              <a:rPr lang="en-CA" dirty="0">
                <a:solidFill>
                  <a:schemeClr val="bg1"/>
                </a:solidFill>
              </a:rPr>
              <a:t>Pray that God would provide for the needs of the poor as they will suffer the most. </a:t>
            </a:r>
          </a:p>
          <a:p>
            <a:pPr lvl="0"/>
            <a:r>
              <a:rPr lang="en-CA" dirty="0">
                <a:solidFill>
                  <a:schemeClr val="bg1"/>
                </a:solidFill>
              </a:rPr>
              <a:t>Pray the virus would not spread rapidly through the local population (slums)</a:t>
            </a:r>
          </a:p>
          <a:p>
            <a:r>
              <a:rPr lang="en-CA" dirty="0">
                <a:solidFill>
                  <a:schemeClr val="bg1"/>
                </a:solidFill>
              </a:rPr>
              <a:t> </a:t>
            </a:r>
          </a:p>
          <a:p>
            <a:r>
              <a:rPr lang="en-CA" dirty="0">
                <a:solidFill>
                  <a:schemeClr val="bg1"/>
                </a:solidFill>
              </a:rPr>
              <a:t> </a:t>
            </a:r>
          </a:p>
          <a:p>
            <a:r>
              <a:rPr lang="en-CA" dirty="0">
                <a:solidFill>
                  <a:schemeClr val="bg1"/>
                </a:solidFill>
              </a:rPr>
              <a:t>Please also pray for the family and colleagues of Joyce Lin, a pilot with Missionary Aviation Fellowship who recently crashed and died.    Joyce was a missionary colleague of the N family, who are part of our Creekside family.</a:t>
            </a:r>
          </a:p>
          <a:p>
            <a:r>
              <a:rPr lang="en-CA" dirty="0"/>
              <a:t> </a:t>
            </a:r>
          </a:p>
          <a:p>
            <a:r>
              <a:rPr lang="en-CA" dirty="0">
                <a:hlinkClick r:id="rId3"/>
              </a:rPr>
              <a:t>https://www.christianitytoday.com/news/2020/may/missionary-pilot-joyce-lin-died-papua-crash.html</a:t>
            </a:r>
            <a:endParaRPr lang="en-CA" dirty="0"/>
          </a:p>
          <a:p>
            <a:endParaRPr lang="en-US" dirty="0"/>
          </a:p>
        </p:txBody>
      </p:sp>
    </p:spTree>
    <p:extLst>
      <p:ext uri="{BB962C8B-B14F-4D97-AF65-F5344CB8AC3E}">
        <p14:creationId xmlns:p14="http://schemas.microsoft.com/office/powerpoint/2010/main" val="3484053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463</Words>
  <Application>Microsoft Office PowerPoint</Application>
  <PresentationFormat>Widescreen</PresentationFormat>
  <Paragraphs>30</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Austen</dc:creator>
  <cp:lastModifiedBy>Cheryl Schade</cp:lastModifiedBy>
  <cp:revision>20</cp:revision>
  <dcterms:created xsi:type="dcterms:W3CDTF">2020-04-17T18:16:37Z</dcterms:created>
  <dcterms:modified xsi:type="dcterms:W3CDTF">2020-05-14T20:15:06Z</dcterms:modified>
</cp:coreProperties>
</file>